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6" r:id="rId5"/>
    <p:sldId id="268" r:id="rId6"/>
    <p:sldId id="270" r:id="rId7"/>
    <p:sldId id="271" r:id="rId8"/>
    <p:sldId id="272" r:id="rId9"/>
    <p:sldId id="259" r:id="rId10"/>
    <p:sldId id="261" r:id="rId11"/>
    <p:sldId id="260" r:id="rId12"/>
    <p:sldId id="264" r:id="rId13"/>
  </p:sldIdLst>
  <p:sldSz cx="10080625" cy="7559675"/>
  <p:notesSz cx="7559675" cy="10691813"/>
  <p:defaultTextStyle>
    <a:defPPr>
      <a:defRPr lang="pt-BR"/>
    </a:defPPr>
    <a:lvl1pPr marL="0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89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51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741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76" autoAdjust="0"/>
  </p:normalViewPr>
  <p:slideViewPr>
    <p:cSldViewPr>
      <p:cViewPr>
        <p:scale>
          <a:sx n="57" d="100"/>
          <a:sy n="57" d="100"/>
        </p:scale>
        <p:origin x="-1566" y="-234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AR PL UMing HK" pitchFamily="2"/>
              <a:cs typeface="Lohit Devanagari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AR PL UMing HK" pitchFamily="2"/>
              <a:cs typeface="Lohit Devanagari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>
              <a:ln>
                <a:noFill/>
              </a:ln>
              <a:latin typeface="Liberation Sans" pitchFamily="18"/>
              <a:ea typeface="AR PL UMing HK" pitchFamily="2"/>
              <a:cs typeface="Lohit Devanagari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195F92DF-9CC6-44CF-A476-D29AF1DC50D3}" type="slidenum">
              <a:t>‹nº›</a:t>
            </a:fld>
            <a:endParaRPr lang="pt-BR" sz="1400" b="0" i="0" u="none" strike="noStrike" kern="1200">
              <a:ln>
                <a:noFill/>
              </a:ln>
              <a:latin typeface="Liberation Sans" pitchFamily="18"/>
              <a:ea typeface="AR PL UMing HK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39927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1FE16FE9-EEDD-43C3-ABC4-4F05FACC3426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33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890" marR="0" indent="-215890" rtl="0" hangingPunct="0">
      <a:tabLst/>
      <a:defRPr lang="pt-BR" sz="2000" b="0" i="0" u="none" strike="noStrike" kern="1200">
        <a:ln>
          <a:noFill/>
        </a:ln>
        <a:latin typeface="Liberation Sans" pitchFamily="18"/>
      </a:defRPr>
    </a:lvl1pPr>
    <a:lvl2pPr marL="456963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26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89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51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15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78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41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04" algn="l" defTabSz="9139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2099910"/>
            <a:ext cx="8316516" cy="2859377"/>
          </a:xfrm>
        </p:spPr>
        <p:txBody>
          <a:bodyPr anchor="b"/>
          <a:lstStyle>
            <a:lvl1pPr>
              <a:defRPr sz="73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6047" y="5039784"/>
            <a:ext cx="7123642" cy="1175949"/>
          </a:xfrm>
        </p:spPr>
        <p:txBody>
          <a:bodyPr anchor="t"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B49A8E-C15A-4369-8A18-278D3241EC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E30C1E-CC1F-4C19-ADFE-291A119D531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1932120" cy="6450223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55C2CE-FA90-40AE-BAB4-7A62C2C9116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432317-AB68-4126-969E-FDE0DA2EDD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300" y="6047740"/>
            <a:ext cx="8444273" cy="128794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300" y="4247068"/>
            <a:ext cx="6764169" cy="18006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8295B5-D02F-4578-8CF1-4BD1FD2061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1693367"/>
            <a:ext cx="4032250" cy="5059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2302" y="1693367"/>
            <a:ext cx="4032250" cy="5059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EDA15E-68B6-46F4-A1AA-0C9A4C0E0B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032250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032250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2302" y="1692178"/>
            <a:ext cx="4032250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2302" y="2397397"/>
            <a:ext cx="4032250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325460-04B5-4062-AD45-62102E8BCEE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97ACAF-31E9-492B-A862-39A66D35DE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022" y="6057819"/>
            <a:ext cx="8568531" cy="655172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020" y="6719711"/>
            <a:ext cx="8568532" cy="67197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E58156-A085-4FF1-AFCC-778AB65A110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6021" y="419982"/>
            <a:ext cx="8568531" cy="544856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661" y="6057526"/>
            <a:ext cx="8568531" cy="655465"/>
          </a:xfrm>
        </p:spPr>
        <p:txBody>
          <a:bodyPr anchor="b"/>
          <a:lstStyle>
            <a:lvl1pPr algn="ctr">
              <a:defRPr sz="24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324578" cy="6047740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2661" y="6719711"/>
            <a:ext cx="8568531" cy="67533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26123933-461A-44FA-9A15-82E8268A0566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8400521" cy="1259946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1763924"/>
            <a:ext cx="8400521" cy="5291773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324578" y="0"/>
            <a:ext cx="756047" cy="75596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324578" y="6047740"/>
            <a:ext cx="756047" cy="755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05704" y="6226932"/>
            <a:ext cx="604838" cy="436781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lvl="0"/>
            <a:fld id="{781583A4-55A9-44C6-B858-E0AD25F0E2B5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64179" y="4462987"/>
            <a:ext cx="2609489" cy="403225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pPr lvl="0"/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324982" y="1814301"/>
            <a:ext cx="2687883" cy="403225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pPr lvl="0"/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1007943" rtl="0" eaLnBrk="1" latinLnBrk="0" hangingPunct="1">
        <a:spcBef>
          <a:spcPct val="0"/>
        </a:spcBef>
        <a:buNone/>
        <a:defRPr sz="5100" kern="1200" cap="none" spc="-11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77979" indent="-251986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51986" algn="l" defTabSz="100794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737" indent="-251986" algn="l" defTabSz="100794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1120" indent="-251986" algn="l" defTabSz="100794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3503" indent="-251986" algn="l" defTabSz="1007943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915092" indent="-201589" algn="l" defTabSz="1007943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defTabSz="1007943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18269" indent="-201589" algn="l" defTabSz="1007943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19858" indent="-201589" algn="l" defTabSz="1007943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google.com.br/imgres?imgurl=http://3.bp.blogspot.com/_5w7Fz_h2xQg/TJgAVypZI7I/AAAAAAAAGvU/gXey-0h1qt8/s1600/Inpe++vaga+para+coordenador+geral+do+CPTEC.jpg&amp;imgrefurl=http://inovabrasil.blogspot.com/2010/09/inpe-vaga-para-coordenador-geral-do.html&amp;usg=__9aPV_AOEqQoB06zq9izfiDRJZkE=&amp;h=679&amp;w=1230&amp;sz=71&amp;hl=pt-BR&amp;start=1&amp;zoom=1&amp;tbnid=IdTNGl1bel3KyM:&amp;tbnh=83&amp;tbnw=150&amp;ei=zRu4TqO4G8O5tgftisnWAw&amp;prev=/search?q=cptec&amp;um=1&amp;hl=pt-BR&amp;sa=N&amp;gbv=2&amp;rlz=1R2DABR_pt-BRBR456&amp;tbm=isch&amp;um=1&amp;itbs=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ltoacre.com/queimadas-causam-incomodos-em-cidades-da-fronteira-no-acr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1.globo.com/pa/para/noticia/2016/07/clima-seco-e-queimadas-prejudicam-os-moradores-de-parauapeba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1</a:t>
            </a:fld>
            <a:endParaRPr lang="pt-BR" dirty="0"/>
          </a:p>
        </p:txBody>
      </p:sp>
      <p:sp>
        <p:nvSpPr>
          <p:cNvPr id="2" name="Subtítulo 1"/>
          <p:cNvSpPr txBox="1">
            <a:spLocks noGrp="1"/>
          </p:cNvSpPr>
          <p:nvPr>
            <p:ph type="subTitle" idx="4294967295"/>
          </p:nvPr>
        </p:nvSpPr>
        <p:spPr>
          <a:xfrm>
            <a:off x="537361" y="2339677"/>
            <a:ext cx="8567737" cy="3125788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r>
              <a:rPr lang="pt-BR" sz="4000" b="1" dirty="0"/>
              <a:t>CCATT-BRAMS e </a:t>
            </a:r>
            <a:r>
              <a:rPr lang="pt-BR" sz="4000" b="1" dirty="0" smtClean="0"/>
              <a:t>o monitoramento </a:t>
            </a:r>
            <a:r>
              <a:rPr lang="pt-BR" sz="4000" b="1" dirty="0"/>
              <a:t>de queimadas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endParaRPr lang="pt-BR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57004" y="5253261"/>
            <a:ext cx="5112568" cy="2339053"/>
          </a:xfrm>
          <a:prstGeom prst="rect">
            <a:avLst/>
          </a:prstGeom>
          <a:noFill/>
        </p:spPr>
        <p:txBody>
          <a:bodyPr wrap="square" lIns="91392" tIns="45696" rIns="91392" bIns="45696" rtlCol="0">
            <a:spAutoFit/>
          </a:bodyPr>
          <a:lstStyle/>
          <a:p>
            <a:pPr lvl="0" algn="ctr"/>
            <a:endParaRPr lang="pt-BR" dirty="0" smtClean="0"/>
          </a:p>
          <a:p>
            <a:pPr lvl="0" algn="ctr"/>
            <a:r>
              <a:rPr lang="pt-BR" sz="3000" b="1" dirty="0" smtClean="0">
                <a:ea typeface="AR PL UMing HK" pitchFamily="2"/>
                <a:cs typeface="Lohit Devanagari" pitchFamily="2"/>
              </a:rPr>
              <a:t>Dr. Alberto </a:t>
            </a:r>
            <a:r>
              <a:rPr lang="pt-BR" sz="3000" b="1" dirty="0" err="1" smtClean="0">
                <a:ea typeface="AR PL UMing HK" pitchFamily="2"/>
                <a:cs typeface="Lohit Devanagari" pitchFamily="2"/>
              </a:rPr>
              <a:t>Setzer</a:t>
            </a:r>
            <a:endParaRPr lang="pt-BR" sz="3000" b="1" dirty="0" smtClean="0">
              <a:ea typeface="AR PL UMing HK" pitchFamily="2"/>
              <a:cs typeface="Lohit Devanagari" pitchFamily="2"/>
            </a:endParaRPr>
          </a:p>
          <a:p>
            <a:pPr lvl="0" algn="ctr"/>
            <a:r>
              <a:rPr lang="pt-BR" sz="3000" b="1" dirty="0" smtClean="0">
                <a:ea typeface="AR PL UMing HK" pitchFamily="2"/>
                <a:cs typeface="Lohit Devanagari" pitchFamily="2"/>
              </a:rPr>
              <a:t>Dr. Fabiano Morelli</a:t>
            </a:r>
          </a:p>
          <a:p>
            <a:pPr lvl="0" algn="ctr"/>
            <a:r>
              <a:rPr lang="pt-BR" sz="3000" b="1" dirty="0" smtClean="0">
                <a:ea typeface="AR PL UMing HK" pitchFamily="2"/>
                <a:cs typeface="Lohit Devanagari" pitchFamily="2"/>
              </a:rPr>
              <a:t>Dra. Fernanda</a:t>
            </a:r>
            <a:r>
              <a:rPr lang="pt-BR" sz="3000" dirty="0" smtClean="0"/>
              <a:t> </a:t>
            </a:r>
            <a:r>
              <a:rPr lang="pt-BR" sz="3000" b="1" dirty="0">
                <a:ea typeface="AR PL UMing HK" pitchFamily="2"/>
                <a:cs typeface="Lohit Devanagari" pitchFamily="2"/>
              </a:rPr>
              <a:t>Batista</a:t>
            </a:r>
          </a:p>
          <a:p>
            <a:pPr lvl="0" algn="ctr"/>
            <a:r>
              <a:rPr lang="pt-BR" sz="2000" b="1" dirty="0" smtClean="0">
                <a:ea typeface="AR PL UMing HK" pitchFamily="2"/>
                <a:cs typeface="Lohit Devanagari" pitchFamily="2"/>
              </a:rPr>
              <a:t>Agosto/2016</a:t>
            </a:r>
            <a:endParaRPr lang="pt-BR" sz="2000" b="1" dirty="0">
              <a:ea typeface="AR PL UMing HK" pitchFamily="2"/>
              <a:cs typeface="Lohit Devanagari" pitchFamily="2"/>
            </a:endParaRPr>
          </a:p>
          <a:p>
            <a:endParaRPr lang="pt-BR" dirty="0"/>
          </a:p>
        </p:txBody>
      </p:sp>
      <p:pic>
        <p:nvPicPr>
          <p:cNvPr id="7" name="Picture 81" descr="Logo_IN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6" y="122801"/>
            <a:ext cx="1045716" cy="84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t1.gstatic.com/images?q=tbn:ANd9GcSbrHr0VyP3xel7uEEpN8l41PBpPnR3ZTgkEpymcBFURTXgQ6RrzNfhCRP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202559"/>
            <a:ext cx="1262112" cy="69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encrypted-tbn0.gstatic.com/images?q=tbn:ANd9GcRmaNyiDvEju1y1vb0dZ5Ca7oWMkjUiaZHTzT05t14ZdzS3ca7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045" y="173429"/>
            <a:ext cx="2280271" cy="79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logo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4"/>
          <a:stretch/>
        </p:blipFill>
        <p:spPr bwMode="auto">
          <a:xfrm>
            <a:off x="5256336" y="0"/>
            <a:ext cx="1192756" cy="11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72" y="59729"/>
            <a:ext cx="2843212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 r="10547" b="80266"/>
          <a:stretch/>
        </p:blipFill>
        <p:spPr bwMode="auto">
          <a:xfrm>
            <a:off x="1079872" y="293125"/>
            <a:ext cx="6471165" cy="233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 descr="Manaus é encoberta por nuvem de fumaça na manhã desta quinta (Foto: Danilo Mello/Foto Amazonas/Estadão Conteúdo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99" y="2555701"/>
            <a:ext cx="4055893" cy="30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Queimadas na região regaram 'nuvem' de fumaça (Foto: Adneison Severiano/G1 AM)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" y="2555701"/>
            <a:ext cx="5313036" cy="36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3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43974" y="1619597"/>
            <a:ext cx="184731" cy="369332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91844" y="395465"/>
            <a:ext cx="5074754" cy="892504"/>
          </a:xfrm>
          <a:prstGeom prst="rect">
            <a:avLst/>
          </a:prstGeom>
          <a:noFill/>
        </p:spPr>
        <p:txBody>
          <a:bodyPr wrap="none" lIns="91392" tIns="45696" rIns="91392" bIns="45696" rtlCol="0">
            <a:spAutoFit/>
          </a:bodyPr>
          <a:lstStyle/>
          <a:p>
            <a:r>
              <a:rPr lang="pt-BR" sz="2600" b="1" u="sng" dirty="0" smtClean="0"/>
              <a:t>Manaus:</a:t>
            </a:r>
            <a:r>
              <a:rPr lang="pt-BR" sz="2600" b="1" dirty="0" smtClean="0"/>
              <a:t> </a:t>
            </a:r>
            <a:r>
              <a:rPr lang="pt-BR" sz="2600" dirty="0" smtClean="0"/>
              <a:t>Dia 01 de outubro de 2015</a:t>
            </a:r>
          </a:p>
          <a:p>
            <a:endParaRPr lang="pt-BR" sz="2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t="90514" r="47198" b="926"/>
          <a:stretch/>
        </p:blipFill>
        <p:spPr bwMode="auto">
          <a:xfrm>
            <a:off x="-29120" y="5834135"/>
            <a:ext cx="5081348" cy="110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0" t="24307" r="14961" b="1010"/>
          <a:stretch/>
        </p:blipFill>
        <p:spPr bwMode="auto">
          <a:xfrm>
            <a:off x="-29121" y="1183199"/>
            <a:ext cx="5081348" cy="461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6" t="12613" r="35450" b="4665"/>
          <a:stretch/>
        </p:blipFill>
        <p:spPr bwMode="auto">
          <a:xfrm>
            <a:off x="5048986" y="1110572"/>
            <a:ext cx="4289508" cy="4979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4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808064" y="3707829"/>
            <a:ext cx="4104456" cy="1251458"/>
          </a:xfrm>
        </p:spPr>
        <p:txBody>
          <a:bodyPr/>
          <a:lstStyle/>
          <a:p>
            <a:r>
              <a:rPr lang="pt-BR" dirty="0" smtClean="0"/>
              <a:t>Obrigada.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295896" y="5003973"/>
            <a:ext cx="7123642" cy="1175949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f</a:t>
            </a:r>
            <a:r>
              <a:rPr lang="pt-BR" dirty="0" smtClean="0">
                <a:solidFill>
                  <a:schemeClr val="tx1"/>
                </a:solidFill>
              </a:rPr>
              <a:t>ernanda.batista@cptec.inpe.br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07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2</a:t>
            </a:fld>
            <a:endParaRPr lang="pt-BR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215776" y="107429"/>
            <a:ext cx="9072562" cy="1262062"/>
          </a:xfrm>
        </p:spPr>
        <p:txBody>
          <a:bodyPr vert="horz" lIns="100750" tIns="50377" rIns="100750" bIns="50377" rtlCol="0" anchor="ctr">
            <a:normAutofit/>
          </a:bodyPr>
          <a:lstStyle/>
          <a:p>
            <a:pPr algn="ctr">
              <a:spcBef>
                <a:spcPct val="20000"/>
              </a:spcBef>
              <a:buSzPct val="45000"/>
              <a:buFont typeface="StarSymbol"/>
            </a:pPr>
            <a:r>
              <a:rPr lang="pt-BR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CCATT-BRAMS x Queimadas</a:t>
            </a:r>
            <a:endParaRPr lang="pt-BR" sz="4000" u="sng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-7679" y="1979637"/>
            <a:ext cx="9793287" cy="5040560"/>
          </a:xfrm>
        </p:spPr>
        <p:txBody>
          <a:bodyPr>
            <a:no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AR PL UMing HK" pitchFamily="2"/>
                <a:cs typeface="Lohit Devanagari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pt-BR" sz="3200" b="0" i="0" u="none" strike="noStrike" kern="1200">
                <a:ln>
                  <a:noFill/>
                </a:ln>
                <a:latin typeface="Liberation Sans" pitchFamily="18"/>
                <a:ea typeface="AR PL UMing HK" pitchFamily="2"/>
                <a:cs typeface="Lohit Devanagari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pt-BR" sz="2800" b="0" i="0" u="none" strike="noStrike" kern="1200">
                <a:ln>
                  <a:noFill/>
                </a:ln>
                <a:latin typeface="Liberation Sans" pitchFamily="18"/>
                <a:ea typeface="AR PL UMing HK" pitchFamily="2"/>
                <a:cs typeface="Lohit Devanagari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pt-BR" sz="2400" b="0" i="0" u="none" strike="noStrike" kern="1200">
                <a:ln>
                  <a:noFill/>
                </a:ln>
                <a:latin typeface="Liberation Sans" pitchFamily="18"/>
                <a:ea typeface="AR PL UMing HK" pitchFamily="2"/>
                <a:cs typeface="Lohit Devanagari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AR PL UMing HK" pitchFamily="2"/>
                <a:cs typeface="Lohit Devanagari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AR PL UMing HK" pitchFamily="2"/>
                <a:cs typeface="Lohit Devanagari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AR PL UMing HK" pitchFamily="2"/>
                <a:cs typeface="Lohit Devanagari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AR PL UMing HK" pitchFamily="2"/>
                <a:cs typeface="Lohit Devanagari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AR PL UMing HK" pitchFamily="2"/>
                <a:cs typeface="Lohit Devanagari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pt-BR" sz="2000" b="0" i="0" u="none" strike="noStrike" kern="1200">
                <a:ln>
                  <a:noFill/>
                </a:ln>
                <a:latin typeface="Liberation Sans" pitchFamily="18"/>
                <a:ea typeface="AR PL UMing HK" pitchFamily="2"/>
                <a:cs typeface="Lohit Devanagari" pitchFamily="2"/>
              </a:defRPr>
            </a:lvl9pPr>
          </a:lstStyle>
          <a:p>
            <a:r>
              <a:rPr lang="pt-BR" sz="2600" dirty="0">
                <a:latin typeface="+mn-lt"/>
              </a:rPr>
              <a:t>Sistema de Informações Ambientais Integrado a Saúde (SISAM)</a:t>
            </a:r>
          </a:p>
          <a:p>
            <a:pPr lvl="1"/>
            <a:r>
              <a:rPr lang="pt-BR" sz="2400" dirty="0">
                <a:latin typeface="+mn-lt"/>
              </a:rPr>
              <a:t>Banco de dados disponível a saúde</a:t>
            </a:r>
          </a:p>
          <a:p>
            <a:pPr marL="1007478" lvl="2" indent="0" hangingPunct="0">
              <a:buNone/>
            </a:pPr>
            <a:r>
              <a:rPr lang="pt-BR" dirty="0">
                <a:latin typeface="+mn-lt"/>
              </a:rPr>
              <a:t>CO, PM2.5, </a:t>
            </a:r>
            <a:r>
              <a:rPr lang="pt-BR" dirty="0" err="1">
                <a:latin typeface="+mn-lt"/>
              </a:rPr>
              <a:t>temp</a:t>
            </a:r>
            <a:r>
              <a:rPr lang="pt-BR" dirty="0">
                <a:latin typeface="+mn-lt"/>
              </a:rPr>
              <a:t>, UR, </a:t>
            </a:r>
            <a:r>
              <a:rPr lang="pt-BR" dirty="0" err="1">
                <a:latin typeface="+mn-lt"/>
              </a:rPr>
              <a:t>Dir</a:t>
            </a:r>
            <a:r>
              <a:rPr lang="pt-BR" dirty="0">
                <a:latin typeface="+mn-lt"/>
              </a:rPr>
              <a:t> e </a:t>
            </a:r>
            <a:r>
              <a:rPr lang="pt-BR" dirty="0" err="1">
                <a:latin typeface="+mn-lt"/>
              </a:rPr>
              <a:t>vel</a:t>
            </a:r>
            <a:r>
              <a:rPr lang="pt-BR" dirty="0">
                <a:latin typeface="+mn-lt"/>
              </a:rPr>
              <a:t> do vento</a:t>
            </a:r>
          </a:p>
          <a:p>
            <a:pPr marL="107945" indent="0">
              <a:buNone/>
            </a:pPr>
            <a:endParaRPr lang="pt-BR" sz="1800" dirty="0">
              <a:latin typeface="+mn-lt"/>
            </a:endParaRPr>
          </a:p>
          <a:p>
            <a:pPr lvl="0"/>
            <a:r>
              <a:rPr lang="pt-BR" sz="2600" dirty="0">
                <a:latin typeface="+mn-lt"/>
              </a:rPr>
              <a:t>Avisos de Fumaça</a:t>
            </a:r>
          </a:p>
          <a:p>
            <a:pPr lvl="0"/>
            <a:endParaRPr lang="pt-BR" sz="1800" dirty="0">
              <a:latin typeface="+mn-lt"/>
            </a:endParaRPr>
          </a:p>
          <a:p>
            <a:pPr lvl="0"/>
            <a:r>
              <a:rPr lang="pt-BR" sz="2600" dirty="0">
                <a:latin typeface="+mn-lt"/>
              </a:rPr>
              <a:t>Risco a saúde </a:t>
            </a:r>
            <a:r>
              <a:rPr lang="pt-BR" sz="2600" dirty="0">
                <a:latin typeface="+mn-lt"/>
                <a:cs typeface="Times New Roman"/>
              </a:rPr>
              <a:t>→</a:t>
            </a:r>
            <a:r>
              <a:rPr lang="pt-BR" sz="2600" dirty="0">
                <a:latin typeface="+mn-lt"/>
              </a:rPr>
              <a:t> </a:t>
            </a:r>
            <a:r>
              <a:rPr lang="pt-BR" sz="2600" dirty="0" smtClean="0">
                <a:latin typeface="+mn-lt"/>
              </a:rPr>
              <a:t>secretarias </a:t>
            </a:r>
            <a:r>
              <a:rPr lang="pt-BR" sz="2600" dirty="0">
                <a:latin typeface="+mn-lt"/>
              </a:rPr>
              <a:t>de saúde</a:t>
            </a:r>
          </a:p>
          <a:p>
            <a:pPr lvl="0"/>
            <a:endParaRPr lang="pt-BR" sz="1800" dirty="0">
              <a:latin typeface="+mn-lt"/>
            </a:endParaRPr>
          </a:p>
          <a:p>
            <a:pPr lvl="0"/>
            <a:r>
              <a:rPr lang="pt-BR" sz="2600" dirty="0">
                <a:latin typeface="+mn-lt"/>
              </a:rPr>
              <a:t>Monitoramento de emissões/concentrações de poluentes decorrentes da queima de biomassa</a:t>
            </a:r>
          </a:p>
          <a:p>
            <a:pPr lvl="0"/>
            <a:endParaRPr lang="pt-BR" sz="26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48855" y="1095849"/>
            <a:ext cx="2913796" cy="615515"/>
          </a:xfrm>
          <a:prstGeom prst="rect">
            <a:avLst/>
          </a:prstGeom>
          <a:noFill/>
        </p:spPr>
        <p:txBody>
          <a:bodyPr wrap="none" lIns="91401" tIns="45701" rIns="91401" bIns="45701" rtlCol="0">
            <a:spAutoFit/>
          </a:bodyPr>
          <a:lstStyle/>
          <a:p>
            <a:r>
              <a:rPr lang="pt-BR" sz="3400" u="sng" dirty="0"/>
              <a:t>Aspectos gerais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3</a:t>
            </a:fld>
            <a:endParaRPr lang="pt-BR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-180628" y="-327249"/>
            <a:ext cx="9866312" cy="1874838"/>
          </a:xfrm>
        </p:spPr>
        <p:txBody>
          <a:bodyPr vert="horz" lIns="100750" tIns="50377" rIns="100750" bIns="50377" rtlCol="0" anchor="ctr">
            <a:normAutofit/>
          </a:bodyPr>
          <a:lstStyle/>
          <a:p>
            <a:pPr algn="ctr">
              <a:spcBef>
                <a:spcPct val="20000"/>
              </a:spcBef>
              <a:buSzPct val="45000"/>
              <a:buFont typeface="StarSymbol"/>
            </a:pPr>
            <a:r>
              <a:rPr lang="pt-BR" sz="3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 de Informações Ambientais Integrado a Saúde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6568059"/>
            <a:ext cx="9505057" cy="1046402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pPr algn="ctr"/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http://www.oaltoacre.com/queimadas-causam-incomodos-em-cidades-da-fronteira-no-acre/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pt-BR" dirty="0" smtClean="0"/>
              <a:t>Data: 03 de agosto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1093577" y="1187549"/>
            <a:ext cx="6984776" cy="5124197"/>
            <a:chOff x="383269" y="1043533"/>
            <a:chExt cx="7897403" cy="5556469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56" t="13028" r="39647" b="63526"/>
            <a:stretch/>
          </p:blipFill>
          <p:spPr bwMode="auto">
            <a:xfrm>
              <a:off x="1617936" y="1547589"/>
              <a:ext cx="5915136" cy="1701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6" t="50192" r="40385" b="5957"/>
            <a:stretch/>
          </p:blipFill>
          <p:spPr bwMode="auto">
            <a:xfrm>
              <a:off x="1679344" y="3275781"/>
              <a:ext cx="5853728" cy="3324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1" t="10759" r="29118" b="83795"/>
            <a:stretch/>
          </p:blipFill>
          <p:spPr bwMode="auto">
            <a:xfrm>
              <a:off x="383269" y="1043533"/>
              <a:ext cx="7897403" cy="43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4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3" t="12353" r="40774" b="6953"/>
          <a:stretch/>
        </p:blipFill>
        <p:spPr bwMode="auto">
          <a:xfrm>
            <a:off x="1242885" y="222494"/>
            <a:ext cx="5904656" cy="636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31800" y="6513273"/>
            <a:ext cx="9129139" cy="1046402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r>
              <a:rPr lang="pt-BR" sz="2200" dirty="0">
                <a:hlinkClick r:id="rId3"/>
              </a:rPr>
              <a:t>http://g1.globo.com/pa/para/noticia/2016/07/clima-seco-e-queimadas-prejudicam-os-moradores-de-parauapebas.html</a:t>
            </a:r>
            <a:endParaRPr lang="pt-BR" sz="2200" dirty="0"/>
          </a:p>
          <a:p>
            <a:r>
              <a:rPr lang="pt-BR" dirty="0" smtClean="0"/>
              <a:t>Data: 28/07/2016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08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5</a:t>
            </a:fld>
            <a:endParaRPr lang="pt-BR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-288280" y="0"/>
            <a:ext cx="9864725" cy="1874838"/>
          </a:xfrm>
        </p:spPr>
        <p:txBody>
          <a:bodyPr vert="horz" lIns="100750" tIns="50377" rIns="100750" bIns="50377" rtlCol="0" anchor="ctr">
            <a:normAutofit/>
          </a:bodyPr>
          <a:lstStyle/>
          <a:p>
            <a:pPr algn="ctr">
              <a:spcBef>
                <a:spcPct val="20000"/>
              </a:spcBef>
              <a:buSzPct val="45000"/>
              <a:buFont typeface="StarSymbol"/>
            </a:pPr>
            <a:r>
              <a:rPr lang="pt-BR" sz="3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 de Informações Ambientais Integrado a Saúde </a:t>
            </a:r>
            <a:br>
              <a:rPr lang="pt-BR" sz="3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(SISAM)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12353" r="2506" b="8068"/>
          <a:stretch/>
        </p:blipFill>
        <p:spPr bwMode="auto">
          <a:xfrm>
            <a:off x="13919" y="1691605"/>
            <a:ext cx="9274865" cy="498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5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6</a:t>
            </a:fld>
            <a:endParaRPr lang="pt-BR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-288280" y="0"/>
            <a:ext cx="9864725" cy="1874838"/>
          </a:xfrm>
        </p:spPr>
        <p:txBody>
          <a:bodyPr vert="horz" lIns="100750" tIns="50377" rIns="100750" bIns="50377" rtlCol="0" anchor="ctr">
            <a:normAutofit/>
          </a:bodyPr>
          <a:lstStyle/>
          <a:p>
            <a:pPr algn="ctr">
              <a:spcBef>
                <a:spcPct val="20000"/>
              </a:spcBef>
              <a:buSzPct val="45000"/>
              <a:buFont typeface="StarSymbol"/>
            </a:pPr>
            <a:r>
              <a:rPr lang="pt-BR" sz="3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 de Informações Ambientais Integrado a Saúde </a:t>
            </a:r>
            <a:br>
              <a:rPr lang="pt-BR" sz="3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pt-BR" sz="3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(SISAM)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89164" y="1691605"/>
            <a:ext cx="8441738" cy="1015624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r>
              <a:rPr lang="pt-BR" sz="3000" b="1" dirty="0" smtClean="0"/>
              <a:t>Banco </a:t>
            </a:r>
            <a:r>
              <a:rPr lang="pt-BR" sz="3000" b="1" dirty="0"/>
              <a:t>de dados </a:t>
            </a:r>
            <a:r>
              <a:rPr lang="pt-BR" sz="3000" b="1" dirty="0">
                <a:latin typeface="Times New Roman"/>
                <a:cs typeface="Times New Roman"/>
              </a:rPr>
              <a:t>→</a:t>
            </a:r>
            <a:r>
              <a:rPr lang="pt-BR" sz="3000" b="1" dirty="0"/>
              <a:t> </a:t>
            </a:r>
            <a:r>
              <a:rPr lang="pt-BR" sz="3000" dirty="0"/>
              <a:t>Em </a:t>
            </a:r>
            <a:r>
              <a:rPr lang="pt-BR" sz="3000" b="1" dirty="0"/>
              <a:t>fase de desenvolvimento</a:t>
            </a:r>
            <a:r>
              <a:rPr lang="pt-BR" sz="3000" dirty="0"/>
              <a:t>.</a:t>
            </a:r>
          </a:p>
          <a:p>
            <a:endParaRPr lang="pt-BR" sz="3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61417" y="6343449"/>
            <a:ext cx="7497231" cy="1261846"/>
          </a:xfrm>
          <a:prstGeom prst="rect">
            <a:avLst/>
          </a:prstGeom>
          <a:noFill/>
        </p:spPr>
        <p:txBody>
          <a:bodyPr wrap="square" lIns="91401" tIns="45701" rIns="91401" bIns="45701" rtlCol="0">
            <a:spAutoFit/>
          </a:bodyPr>
          <a:lstStyle/>
          <a:p>
            <a:pPr marL="0" lvl="2" algn="ctr"/>
            <a:r>
              <a:rPr lang="pt-BR" sz="2800" b="1" dirty="0" smtClean="0"/>
              <a:t>Andamento</a:t>
            </a:r>
            <a:r>
              <a:rPr lang="pt-BR" sz="2600" dirty="0" smtClean="0"/>
              <a:t>: simulações → série histórica 2000-2015 </a:t>
            </a:r>
          </a:p>
          <a:p>
            <a:pPr marL="0" lvl="2" algn="ctr"/>
            <a:r>
              <a:rPr lang="pt-BR" sz="2200" dirty="0" smtClean="0"/>
              <a:t>Variáveis</a:t>
            </a:r>
            <a:r>
              <a:rPr lang="pt-BR" sz="2200" dirty="0"/>
              <a:t>: CO, PM2.5, </a:t>
            </a:r>
            <a:r>
              <a:rPr lang="pt-BR" sz="2200" dirty="0" err="1"/>
              <a:t>temp</a:t>
            </a:r>
            <a:r>
              <a:rPr lang="pt-BR" sz="2200" dirty="0"/>
              <a:t>, UR, </a:t>
            </a:r>
            <a:r>
              <a:rPr lang="pt-BR" sz="2200" dirty="0" err="1"/>
              <a:t>Dir</a:t>
            </a:r>
            <a:r>
              <a:rPr lang="pt-BR" sz="2200" dirty="0"/>
              <a:t> e </a:t>
            </a:r>
            <a:r>
              <a:rPr lang="pt-BR" sz="2200" dirty="0" err="1"/>
              <a:t>vel</a:t>
            </a:r>
            <a:r>
              <a:rPr lang="pt-BR" sz="2200" dirty="0"/>
              <a:t> do vento</a:t>
            </a:r>
          </a:p>
          <a:p>
            <a:endParaRPr lang="pt-BR" sz="2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3" t="30287" r="20109" b="28667"/>
          <a:stretch/>
        </p:blipFill>
        <p:spPr bwMode="auto">
          <a:xfrm>
            <a:off x="215777" y="2365035"/>
            <a:ext cx="8597734" cy="400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7</a:t>
            </a:fld>
            <a:endParaRPr lang="pt-BR"/>
          </a:p>
        </p:txBody>
      </p:sp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-248" y="-396875"/>
            <a:ext cx="9864725" cy="1874838"/>
          </a:xfrm>
        </p:spPr>
        <p:txBody>
          <a:bodyPr vert="horz" lIns="100750" tIns="50377" rIns="100750" bIns="50377" rtlCol="0" anchor="ctr">
            <a:normAutofit/>
          </a:bodyPr>
          <a:lstStyle/>
          <a:p>
            <a:pPr algn="ctr">
              <a:spcBef>
                <a:spcPct val="20000"/>
              </a:spcBef>
              <a:buSzPct val="45000"/>
              <a:buFont typeface="StarSymbol"/>
            </a:pPr>
            <a:r>
              <a:rPr lang="pt-BR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Aviso de Fumaça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454773" y="913686"/>
            <a:ext cx="8614926" cy="6372098"/>
            <a:chOff x="454773" y="913686"/>
            <a:chExt cx="8614926" cy="6372098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8" t="11756" r="26730" b="55797"/>
            <a:stretch/>
          </p:blipFill>
          <p:spPr bwMode="auto">
            <a:xfrm>
              <a:off x="480039" y="913686"/>
              <a:ext cx="8589660" cy="2644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94" t="49271" r="26730" b="6750"/>
            <a:stretch/>
          </p:blipFill>
          <p:spPr bwMode="auto">
            <a:xfrm>
              <a:off x="454773" y="3491805"/>
              <a:ext cx="8531633" cy="3793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0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8</a:t>
            </a:fld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2" t="16388" r="35740" b="4757"/>
          <a:stretch/>
        </p:blipFill>
        <p:spPr bwMode="auto">
          <a:xfrm>
            <a:off x="2424041" y="251445"/>
            <a:ext cx="4968117" cy="709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25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821A76-CD66-40E3-B7FB-3E8F67C38A6B}" type="slidenum">
              <a:rPr lang="pt-BR" smtClean="0"/>
              <a:t>9</a:t>
            </a:fld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0330" y="-180603"/>
            <a:ext cx="9320873" cy="1874838"/>
          </a:xfrm>
          <a:prstGeom prst="rect">
            <a:avLst/>
          </a:prstGeom>
        </p:spPr>
        <p:txBody>
          <a:bodyPr vert="horz" lIns="100750" tIns="50377" rIns="100750" bIns="50377" rtlCol="0" anchor="ctr">
            <a:normAutofit/>
          </a:bodyPr>
          <a:lstStyle>
            <a:lvl1pPr algn="l" defTabSz="1007943" rtl="0" eaLnBrk="1" latinLnBrk="0" hangingPunct="1">
              <a:spcBef>
                <a:spcPct val="0"/>
              </a:spcBef>
              <a:buNone/>
              <a:defRPr sz="5100" kern="1200" cap="none" spc="-11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  <a:buSzPct val="45000"/>
              <a:buFont typeface="StarSymbol"/>
              <a:buNone/>
            </a:pPr>
            <a:r>
              <a:rPr lang="pt-BR" sz="3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Monitoramento de emissões de poluentes decorrentes das queimas de biomassa</a:t>
            </a:r>
            <a:endParaRPr lang="pt-BR" sz="3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6" t="20645" r="36967" b="13799"/>
          <a:stretch/>
        </p:blipFill>
        <p:spPr bwMode="auto">
          <a:xfrm>
            <a:off x="5878441" y="1858580"/>
            <a:ext cx="3472761" cy="428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310107"/>
            <a:ext cx="58784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Andamentos: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600" dirty="0" smtClean="0"/>
              <a:t>Atualização do mapa de uso/cobertura  do solo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200" dirty="0"/>
          </a:p>
          <a:p>
            <a:pPr marL="285750" indent="-285750">
              <a:buFont typeface="Arial" pitchFamily="34" charset="0"/>
              <a:buChar char="•"/>
            </a:pPr>
            <a:endParaRPr lang="pt-BR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2600" dirty="0"/>
              <a:t>Utilização da </a:t>
            </a:r>
            <a:r>
              <a:rPr lang="pt-BR" sz="2600" dirty="0" smtClean="0"/>
              <a:t>Potência </a:t>
            </a:r>
            <a:r>
              <a:rPr lang="pt-BR" sz="2600" dirty="0"/>
              <a:t>Radiativa do </a:t>
            </a:r>
            <a:r>
              <a:rPr lang="pt-BR" sz="2600" dirty="0" smtClean="0"/>
              <a:t>Fogo (</a:t>
            </a:r>
            <a:r>
              <a:rPr lang="pt-BR" sz="2600" i="1" dirty="0" err="1" smtClean="0"/>
              <a:t>Fire</a:t>
            </a:r>
            <a:r>
              <a:rPr lang="pt-BR" sz="2600" i="1" dirty="0" smtClean="0"/>
              <a:t> </a:t>
            </a:r>
            <a:r>
              <a:rPr lang="pt-BR" sz="2600" i="1" dirty="0" err="1" smtClean="0"/>
              <a:t>Radiative</a:t>
            </a:r>
            <a:r>
              <a:rPr lang="pt-BR" sz="2600" i="1" dirty="0" smtClean="0"/>
              <a:t> Power </a:t>
            </a:r>
            <a:r>
              <a:rPr lang="pt-BR" sz="2600" dirty="0" smtClean="0"/>
              <a:t>– FRP)</a:t>
            </a:r>
          </a:p>
          <a:p>
            <a:pPr lvl="1"/>
            <a:r>
              <a:rPr lang="pt-BR" sz="2600" dirty="0" smtClean="0"/>
              <a:t>Pereira et al, 2016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2200" dirty="0" smtClean="0"/>
          </a:p>
          <a:p>
            <a:pPr lvl="1"/>
            <a:r>
              <a:rPr lang="pt-BR" sz="2200" dirty="0" smtClean="0"/>
              <a:t>→ </a:t>
            </a:r>
            <a:r>
              <a:rPr lang="pt-BR" sz="2400" dirty="0" smtClean="0"/>
              <a:t>Quantidade </a:t>
            </a:r>
            <a:r>
              <a:rPr lang="pt-BR" sz="2400" dirty="0"/>
              <a:t>de biomassa consumida ou a taxa de emissão de </a:t>
            </a:r>
            <a:r>
              <a:rPr lang="pt-BR" sz="2400" dirty="0" smtClean="0"/>
              <a:t>gases/aerossóis emitidos </a:t>
            </a:r>
            <a:r>
              <a:rPr lang="pt-BR" sz="2400" dirty="0"/>
              <a:t>na </a:t>
            </a:r>
            <a:r>
              <a:rPr lang="pt-BR" sz="2400" dirty="0" smtClean="0"/>
              <a:t>atmosfera.</a:t>
            </a:r>
            <a:endParaRPr lang="pt-B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Personalizada 12">
      <a:dk1>
        <a:sysClr val="windowText" lastClr="000000"/>
      </a:dk1>
      <a:lt1>
        <a:sysClr val="window" lastClr="FFFFFF"/>
      </a:lt1>
      <a:dk2>
        <a:srgbClr val="D26609"/>
      </a:dk2>
      <a:lt2>
        <a:srgbClr val="EEECE1"/>
      </a:lt2>
      <a:accent1>
        <a:srgbClr val="E36C09"/>
      </a:accent1>
      <a:accent2>
        <a:srgbClr val="FCD9BB"/>
      </a:accent2>
      <a:accent3>
        <a:srgbClr val="FCD9BB"/>
      </a:accent3>
      <a:accent4>
        <a:srgbClr val="FCD9BB"/>
      </a:accent4>
      <a:accent5>
        <a:srgbClr val="FCD9BB"/>
      </a:accent5>
      <a:accent6>
        <a:srgbClr val="000000"/>
      </a:accent6>
      <a:hlink>
        <a:srgbClr val="000000"/>
      </a:hlink>
      <a:folHlink>
        <a:srgbClr val="000000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359</TotalTime>
  <Words>215</Words>
  <Application>Microsoft Office PowerPoint</Application>
  <PresentationFormat>Personalizar</PresentationFormat>
  <Paragraphs>53</Paragraphs>
  <Slides>12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Adjacência</vt:lpstr>
      <vt:lpstr>Apresentação do PowerPoint</vt:lpstr>
      <vt:lpstr>CCATT-BRAMS x Queimadas</vt:lpstr>
      <vt:lpstr>Sistema de Informações Ambientais Integrado a Saúde </vt:lpstr>
      <vt:lpstr>Apresentação do PowerPoint</vt:lpstr>
      <vt:lpstr>Sistema de Informações Ambientais Integrado a Saúde  (SISAM)</vt:lpstr>
      <vt:lpstr>Sistema de Informações Ambientais Integrado a Saúde  (SISAM)</vt:lpstr>
      <vt:lpstr>Aviso de Fumaça</vt:lpstr>
      <vt:lpstr>Apresentação do PowerPoint</vt:lpstr>
      <vt:lpstr>Apresentação do PowerPoint</vt:lpstr>
      <vt:lpstr>Apresentação do PowerPoint</vt:lpstr>
      <vt:lpstr>Apresentação do PowerPoint</vt:lpstr>
      <vt:lpstr>Obrigada.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convidado</dc:creator>
  <cp:lastModifiedBy>Fernanda Batista</cp:lastModifiedBy>
  <cp:revision>24</cp:revision>
  <dcterms:created xsi:type="dcterms:W3CDTF">2016-08-19T13:06:45Z</dcterms:created>
  <dcterms:modified xsi:type="dcterms:W3CDTF">2016-08-23T13:30:03Z</dcterms:modified>
</cp:coreProperties>
</file>