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362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59" r:id="rId13"/>
    <p:sldId id="461" r:id="rId14"/>
    <p:sldId id="456" r:id="rId15"/>
    <p:sldId id="494" r:id="rId16"/>
    <p:sldId id="485" r:id="rId17"/>
    <p:sldId id="475" r:id="rId18"/>
    <p:sldId id="486" r:id="rId19"/>
    <p:sldId id="45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3399"/>
    <a:srgbClr val="FF9999"/>
    <a:srgbClr val="FF3300"/>
    <a:srgbClr val="FFCC66"/>
    <a:srgbClr val="00CC66"/>
    <a:srgbClr val="D85E2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 snapToGrid="0">
      <p:cViewPr>
        <p:scale>
          <a:sx n="87" d="100"/>
          <a:sy n="87" d="100"/>
        </p:scale>
        <p:origin x="-157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54" d="100"/>
          <a:sy n="54" d="100"/>
        </p:scale>
        <p:origin x="-28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C2A798B-C1E2-4DA4-96CF-16EEDE63A150}" type="datetimeFigureOut">
              <a:rPr lang="el-GR"/>
              <a:pPr>
                <a:defRPr/>
              </a:pPr>
              <a:t>22/8/2016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A42B76E-D452-4A8C-B13C-CAB5C3C80309}" type="slidenum">
              <a:rPr lang="el-GR"/>
              <a:pPr>
                <a:defRPr/>
              </a:pPr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630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58E09A7-9096-454C-A0BB-F017836B8E6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8540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26F615-B36F-4833-A430-B1622ECBC054}" type="slidenum">
              <a:rPr lang="en-GB" sz="1300"/>
              <a:pPr algn="r" eaLnBrk="1" hangingPunct="1"/>
              <a:t>1</a:t>
            </a:fld>
            <a:endParaRPr lang="en-GB" sz="13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b="0" noProof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3860800"/>
            <a:ext cx="7485063" cy="936625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4941888"/>
            <a:ext cx="7510463" cy="447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821986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E681250C-CB1F-4310-8EC4-1E533A38A1B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47600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100013"/>
            <a:ext cx="213042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00013"/>
            <a:ext cx="624205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137CB112-A64F-4F7A-B0F0-5DA45C44ECB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6843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716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ABA02156-F054-458D-B45A-4F242BE9A52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0936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D7A7BE6C-FEB8-4EC6-95F9-1B060FB697F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52755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E95534DC-B247-4453-9095-EF989E95C93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3575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44A3058F-A8B6-403C-91EB-9335381E50D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9006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EB476A96-C138-445E-A91A-31AE44744F6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0129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FA6D74B0-2996-46D4-A620-B82CD545019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36566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5F2A23C3-691E-433D-99D8-EC1D9B3D49C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759">
            <a:off x="8070524" y="244500"/>
            <a:ext cx="693393" cy="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91080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000" dirty="0">
              <a:cs typeface="+mn-cs"/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00013"/>
            <a:ext cx="57705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575" y="3882683"/>
            <a:ext cx="8577878" cy="1209821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Sistema de Modelagem regional do CPTEC: BRAMS com assimilação de </a:t>
            </a:r>
            <a:r>
              <a:rPr lang="pt-BR" sz="2800" dirty="0" smtClean="0">
                <a:solidFill>
                  <a:srgbClr val="FF0000"/>
                </a:solidFill>
              </a:rPr>
              <a:t>dados</a:t>
            </a:r>
            <a:r>
              <a:rPr lang="fr-FR" sz="2800" dirty="0" smtClean="0">
                <a:solidFill>
                  <a:srgbClr val="FF0000"/>
                </a:solidFill>
              </a:rPr>
              <a:t/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pt-BR" sz="2400" dirty="0" smtClean="0"/>
              <a:t>Atividades em assimilação de dados na DMD 2016-2019</a:t>
            </a:r>
            <a:r>
              <a:rPr lang="pt-BR" sz="2400" dirty="0"/>
              <a:t/>
            </a:r>
            <a:br>
              <a:rPr lang="pt-BR" sz="2400" dirty="0"/>
            </a:br>
            <a:endParaRPr lang="en-US" sz="2400" noProof="1"/>
          </a:p>
        </p:txBody>
      </p:sp>
      <p:sp>
        <p:nvSpPr>
          <p:cNvPr id="3" name="AutoShape 4" descr="data:image/jpeg;base64,/9j/4AAQSkZJRgABAQAAAQABAAD/2wCEAAkGBhMRERIUExIWFBIUEh0ZFRgWGBIRGBkYHxgYFxcVFxgcJysqHBovGxYUJDssIycpOCwtFyozNTE2NjItLCoBCQoKDQwMDwwMDSkYFBgpKSkpKSkpKSkpKSkpKSkpKSkpKSkpKSkpKSkpKSkpKSkpKSkpKSkpKSkpKSkpKSkpKf/AABEIAFgAWAMBIgACEQEDEQH/xAAbAAADAAMBAQAAAAAAAAAAAAAABQYDBAcBAv/EADQQAAICAQIFAgUCBAcBAAAAAAECAxESACEEBSIxQQYTMkJRYYEUIzNxkrEVQ1JigpGiB//EABUBAQEAAAAAAAAAAAAAAAAAAAAB/8QAFBEBAAAAAAAAAAAAAAAAAAAAAP/aAAwDAQACEQMRAD8A7jo0aCdAaNIOa+qDE6pHC0zE9lIU4ggSSdqwWwCSRZNC96nOa81PEsCJZcNiFhYwEnJ8lMny0qjt3YkFqFaC64vjFjXJiauthf3/ALAnSzhvV/DOisHKhhl1qyEKd1ZgewIo7+Deovioppwz7gtEYm3JFuSJpXC2MqwCrtiCbO+nPKfSUXEwQze7IiyxKWRGBVkIGCMSCSQoUE33G1CgAo+Wc/i4gsEyBVipDoyG1onY/ZlI+oYHTO9cvbgX93iRGbC8QCaLke5FktOou42QxhlvbHYVVZ242TMSh5kx2RBIJY2UG1QBTscA1MCCxPZgKMHSb0aloPWByRREXjYlBNYVWkyIWOq2YgCrxBbbba6Th5w6hl7EWPH/AGPB1Rl0aNGgNeHXulfPuZNEqhKzdqBIsKNsm/nuK+5GgkPUMMQ4tGQy3HtIy4sI0Zyb7WB7hI2IuyPhD6ESadcFVEicsEjx9+aQKSjO+6qqbEWxOw2A2GlkE6vJGCHJnVSYt82ZwjKdwcV6FFmx5BJ1ecNwa8Fw7ELm4UXV9bfCkYJulyIAv62dySYEUvIYIQo4jB5cbCokOQFnqaVgMUBNX+2o7Aa+uIFJlSRRiqZ34px9uotGo/4kj6aV8LO8shKuuWQZpnBZVJNIyp80jUcB8qY1RJLa3OYQGuSSaYKal91o7BFN0hbKDFze4ogXZxGimUPLjJxCo8CMxNGQK0uFLkDIk6t09vhlJ6ht51kfks/DucDCDIaX3EPtydwEMosqaYqBIr96DE6+uBb2nEigQmWNQjNssjA7LKtUOoyC18MpGq+B04iFSy2kiAlWo9xup/t+NEc44h0kaFnSVFjkylUFCsTpKqqcjdAyLQIr4dzgenpPLkQRrgSymyCdybNkn72Trn/qXgl4ZyrEgSWc2JKutraMfDdTjc0cgfibTr0tzVlf2SGEeZUZBswwBIJv5SB5A3P3rVFfo0aNAakvU5zmQWBgYwt3bEuJJN/ACxJ9jZvwdVp1GepB+5IexDqCMQweNYjJIhuqJQyCwTsKI30G76eb3E4JfEPCKzD6SYiIKfuMZwR4OmPqOMtDS9y4r7NuFP8AVjpR6MYGSc1TNFExoEL3lHSD4qvxWqTjuF9yNkuiRse+J7q34IB/Ggk+QPFBwvEhghBawjkAMPZQotHv0r9Pl0ol5j0yuigK0pAxY0uSgAMaAx2lG+wF/n55lxF4sRWRU4bBc8ihUk+FfMdJB31pcHwebbi2VLGLGwmRvqPyfxDdkgpRA1FMP1AALe5j2CoHE0ahRQ2Y79lvt2vYgHT/ANM8+yPtY5rZxZMmxHenY9xud/tv4Jz8BwCfpFadA7Lmz4CqORDir3Aojz8O2nXLmYxrl3r7WR4Y12JFHVRr85GIik8xyr/Sx9th/wCgfxqRlcDiZZgVIEjMgNkPiQzY7V2ik372tDazqq9VV+kmBuitHG8t2A6a3vfxqOQ5GTsqhHGKp8TrEzgk7kARnGlByVkxobEOjDRoXRoPTqO9XQKkqu4QI7xHJiU3V8WXK6JpkIUg2FfVjrV5nwSyxMj1iR5AYAjcEg/QgHQR/pbmrEwu1YiJFc1RBlLbsbN/uRDc+Zj9tXQ1x3hOPhj4mFJOiFY1EhLhlEZWQqxrerYob3BIJ810vlnMqxjkfLL+FLtjKPpfiQeR5qx5ACL5tw9M0Uv7bCSWTejlEZJpbXcZDAOT9OxqxrBw3LHSRW90OLogDq6cgaqsiXRwCzf5ZO2qHm3p0qzPJlxMRYtbHKSKzl0XsFG3YDsAf9Q1ZIY4U/gQzRspCSYhWxANrsPjG+xII3NncLFPOHhkl4VIjGCGjVSzFKI2yNAdu9V3G+nwGuc8m5qMvahlaBe6bAL3CnJW79R+gPS4O4B1af4wBFE5GUkqAoidRYkAkL/tF9zsBuTqo1PVPHFUAWiy/um7IAUjHL+blf54n6HUjwbieZ06Gds4wDd4FyLEYPw0GYk2F2HkaxeuOaIhUGQSTgl51RtlIA9qMX3FqyDycmNd6qvRXL41WWQKA7SMCbVjV2AWHfbHttsNBTDRr3RoDWHjIM43S6yUrferFXWs2jQRE3oSSUu8zoWCBIwuW4DZZljurbkACwATdg7LuH4b9KPbtyuX7kEnUpvytA7bfKLBoiwDrpGlfPeSfqVQZBcXs2pa18oaINHbzRrcaCY4f1PKshEbK0WYAErGRkBIGRlW6G/zXiAL7reST02k5zROgtZ9jiz7bMNqPTvW4+11r453y0cGyOXyV+gvIKCdsY0KiksknessepicRrxuWZ+0f1XtCdRnGfecH5QHKuNiaUZ7/KS3bUC7ieGhjI9qLhjaW0hZuNrcqLsY5db7EfOa2utk8yDhQjNETGPdkVhK52+FXGxUeApAF5NVAN9yIJeI/TCic+4LM4Ve0y1sm+O6lALAUeDQcF6V9uZJfdzCrRDIoLHw7YkLkNtwgO33NhO8B/8APA8ZYEo1qYzJ1scWVgG7UDiASN+1bDqreQctkiVjKyl3IJC5FRQrZm3bt5A0017qg0aNGgNGjRoDRo0aDFxMAdGU9mUjsrdxXY7H86QcDyCSNUUxwsUJpg0sYJJ3LRgEEbA43Qqh9dGjQb/p/lBgRw2GTuW6FoAHspY7ue+7fWu2mujRoDRo0aA0aNGg/9k="/>
          <p:cNvSpPr>
            <a:spLocks noChangeAspect="1" noChangeArrowheads="1"/>
          </p:cNvSpPr>
          <p:nvPr/>
        </p:nvSpPr>
        <p:spPr bwMode="auto">
          <a:xfrm>
            <a:off x="155575" y="-395288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AutoShape 6" descr="data:image/jpeg;base64,/9j/4AAQSkZJRgABAQAAAQABAAD/2wCEAAkGBhMRERIUExIWFBIUEh0ZFRgWGBIRGBkYHxgYFxcVFxgcJysqHBovGxYUJDssIycpOCwtFyozNTE2NjItLCoBCQoKDQwMDwwMDSkYFBgpKSkpKSkpKSkpKSkpKSkpKSkpKSkpKSkpKSkpKSkpKSkpKSkpKSkpKSkpKSkpKSkpKf/AABEIAFgAWAMBIgACEQEDEQH/xAAbAAADAAMBAQAAAAAAAAAAAAAABQYDBAcBAv/EADQQAAICAQIFAgUCBAcBAAAAAAECAxESACEEBSIxQQYTMkJRYYEUIzNxkrEVQ1JigpGiB//EABUBAQEAAAAAAAAAAAAAAAAAAAAB/8QAFBEBAAAAAAAAAAAAAAAAAAAAAP/aAAwDAQACEQMRAD8A7jo0aCdAaNIOa+qDE6pHC0zE9lIU4ggSSdqwWwCSRZNC96nOa81PEsCJZcNiFhYwEnJ8lMny0qjt3YkFqFaC64vjFjXJiauthf3/ALAnSzhvV/DOisHKhhl1qyEKd1ZgewIo7+Deovioppwz7gtEYm3JFuSJpXC2MqwCrtiCbO+nPKfSUXEwQze7IiyxKWRGBVkIGCMSCSQoUE33G1CgAo+Wc/i4gsEyBVipDoyG1onY/ZlI+oYHTO9cvbgX93iRGbC8QCaLke5FktOou42QxhlvbHYVVZ242TMSh5kx2RBIJY2UG1QBTscA1MCCxPZgKMHSb0aloPWByRREXjYlBNYVWkyIWOq2YgCrxBbbba6Th5w6hl7EWPH/AGPB1Rl0aNGgNeHXulfPuZNEqhKzdqBIsKNsm/nuK+5GgkPUMMQ4tGQy3HtIy4sI0Zyb7WB7hI2IuyPhD6ESadcFVEicsEjx9+aQKSjO+6qqbEWxOw2A2GlkE6vJGCHJnVSYt82ZwjKdwcV6FFmx5BJ1ecNwa8Fw7ELm4UXV9bfCkYJulyIAv62dySYEUvIYIQo4jB5cbCokOQFnqaVgMUBNX+2o7Aa+uIFJlSRRiqZ34px9uotGo/4kj6aV8LO8shKuuWQZpnBZVJNIyp80jUcB8qY1RJLa3OYQGuSSaYKal91o7BFN0hbKDFze4ogXZxGimUPLjJxCo8CMxNGQK0uFLkDIk6t09vhlJ6ht51kfks/DucDCDIaX3EPtydwEMosqaYqBIr96DE6+uBb2nEigQmWNQjNssjA7LKtUOoyC18MpGq+B04iFSy2kiAlWo9xup/t+NEc44h0kaFnSVFjkylUFCsTpKqqcjdAyLQIr4dzgenpPLkQRrgSymyCdybNkn72Trn/qXgl4ZyrEgSWc2JKutraMfDdTjc0cgfibTr0tzVlf2SGEeZUZBswwBIJv5SB5A3P3rVFfo0aNAakvU5zmQWBgYwt3bEuJJN/ACxJ9jZvwdVp1GepB+5IexDqCMQweNYjJIhuqJQyCwTsKI30G76eb3E4JfEPCKzD6SYiIKfuMZwR4OmPqOMtDS9y4r7NuFP8AVjpR6MYGSc1TNFExoEL3lHSD4qvxWqTjuF9yNkuiRse+J7q34IB/Ggk+QPFBwvEhghBawjkAMPZQotHv0r9Pl0ol5j0yuigK0pAxY0uSgAMaAx2lG+wF/n55lxF4sRWRU4bBc8ihUk+FfMdJB31pcHwebbi2VLGLGwmRvqPyfxDdkgpRA1FMP1AALe5j2CoHE0ahRQ2Y79lvt2vYgHT/ANM8+yPtY5rZxZMmxHenY9xud/tv4Jz8BwCfpFadA7Lmz4CqORDir3Aojz8O2nXLmYxrl3r7WR4Y12JFHVRr85GIik8xyr/Sx9th/wCgfxqRlcDiZZgVIEjMgNkPiQzY7V2ik372tDazqq9VV+kmBuitHG8t2A6a3vfxqOQ5GTsqhHGKp8TrEzgk7kARnGlByVkxobEOjDRoXRoPTqO9XQKkqu4QI7xHJiU3V8WXK6JpkIUg2FfVjrV5nwSyxMj1iR5AYAjcEg/QgHQR/pbmrEwu1YiJFc1RBlLbsbN/uRDc+Zj9tXQ1x3hOPhj4mFJOiFY1EhLhlEZWQqxrerYob3BIJ810vlnMqxjkfLL+FLtjKPpfiQeR5qx5ACL5tw9M0Uv7bCSWTejlEZJpbXcZDAOT9OxqxrBw3LHSRW90OLogDq6cgaqsiXRwCzf5ZO2qHm3p0qzPJlxMRYtbHKSKzl0XsFG3YDsAf9Q1ZIY4U/gQzRspCSYhWxANrsPjG+xII3NncLFPOHhkl4VIjGCGjVSzFKI2yNAdu9V3G+nwGuc8m5qMvahlaBe6bAL3CnJW79R+gPS4O4B1af4wBFE5GUkqAoidRYkAkL/tF9zsBuTqo1PVPHFUAWiy/um7IAUjHL+blf54n6HUjwbieZ06Gds4wDd4FyLEYPw0GYk2F2HkaxeuOaIhUGQSTgl51RtlIA9qMX3FqyDycmNd6qvRXL41WWQKA7SMCbVjV2AWHfbHttsNBTDRr3RoDWHjIM43S6yUrferFXWs2jQRE3oSSUu8zoWCBIwuW4DZZljurbkACwATdg7LuH4b9KPbtyuX7kEnUpvytA7bfKLBoiwDrpGlfPeSfqVQZBcXs2pa18oaINHbzRrcaCY4f1PKshEbK0WYAErGRkBIGRlW6G/zXiAL7reST02k5zROgtZ9jiz7bMNqPTvW4+11r453y0cGyOXyV+gvIKCdsY0KiksknessepicRrxuWZ+0f1XtCdRnGfecH5QHKuNiaUZ7/KS3bUC7ieGhjI9qLhjaW0hZuNrcqLsY5db7EfOa2utk8yDhQjNETGPdkVhK52+FXGxUeApAF5NVAN9yIJeI/TCic+4LM4Ve0y1sm+O6lALAUeDQcF6V9uZJfdzCrRDIoLHw7YkLkNtwgO33NhO8B/8APA8ZYEo1qYzJ1scWVgG7UDiASN+1bDqreQctkiVjKyl3IJC5FRQrZm3bt5A0017qg0aNGgNGjRoDRo0aDFxMAdGU9mUjsrdxXY7H86QcDyCSNUUxwsUJpg0sYJJ3LRgEEbA43Qqh9dGjQb/p/lBgRw2GTuW6FoAHspY7ue+7fWu2mujRoDRo0aA0aNGg/9k="/>
          <p:cNvSpPr>
            <a:spLocks noChangeAspect="1" noChangeArrowheads="1"/>
          </p:cNvSpPr>
          <p:nvPr/>
        </p:nvSpPr>
        <p:spPr bwMode="auto">
          <a:xfrm>
            <a:off x="307975" y="-242888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" name="AutoShape 8" descr="data:image/jpeg;base64,/9j/4AAQSkZJRgABAQAAAQABAAD/2wCEAAkGBhMRERIUExIWFBIUEh0ZFRgWGBIRGBkYHxgYFxcVFxgcJysqHBovGxYUJDssIycpOCwtFyozNTE2NjItLCoBCQoKDQwMDwwMDSkYFBgpKSkpKSkpKSkpKSkpKSkpKSkpKSkpKSkpKSkpKSkpKSkpKSkpKSkpKSkpKSkpKSkpKf/AABEIAFgAWAMBIgACEQEDEQH/xAAbAAADAAMBAQAAAAAAAAAAAAAABQYDBAcBAv/EADQQAAICAQIFAgUCBAcBAAAAAAECAxESACEEBSIxQQYTMkJRYYEUIzNxkrEVQ1JigpGiB//EABUBAQEAAAAAAAAAAAAAAAAAAAAB/8QAFBEBAAAAAAAAAAAAAAAAAAAAAP/aAAwDAQACEQMRAD8A7jo0aCdAaNIOa+qDE6pHC0zE9lIU4ggSSdqwWwCSRZNC96nOa81PEsCJZcNiFhYwEnJ8lMny0qjt3YkFqFaC64vjFjXJiauthf3/ALAnSzhvV/DOisHKhhl1qyEKd1ZgewIo7+Deovioppwz7gtEYm3JFuSJpXC2MqwCrtiCbO+nPKfSUXEwQze7IiyxKWRGBVkIGCMSCSQoUE33G1CgAo+Wc/i4gsEyBVipDoyG1onY/ZlI+oYHTO9cvbgX93iRGbC8QCaLke5FktOou42QxhlvbHYVVZ242TMSh5kx2RBIJY2UG1QBTscA1MCCxPZgKMHSb0aloPWByRREXjYlBNYVWkyIWOq2YgCrxBbbba6Th5w6hl7EWPH/AGPB1Rl0aNGgNeHXulfPuZNEqhKzdqBIsKNsm/nuK+5GgkPUMMQ4tGQy3HtIy4sI0Zyb7WB7hI2IuyPhD6ESadcFVEicsEjx9+aQKSjO+6qqbEWxOw2A2GlkE6vJGCHJnVSYt82ZwjKdwcV6FFmx5BJ1ecNwa8Fw7ELm4UXV9bfCkYJulyIAv62dySYEUvIYIQo4jB5cbCokOQFnqaVgMUBNX+2o7Aa+uIFJlSRRiqZ34px9uotGo/4kj6aV8LO8shKuuWQZpnBZVJNIyp80jUcB8qY1RJLa3OYQGuSSaYKal91o7BFN0hbKDFze4ogXZxGimUPLjJxCo8CMxNGQK0uFLkDIk6t09vhlJ6ht51kfks/DucDCDIaX3EPtydwEMosqaYqBIr96DE6+uBb2nEigQmWNQjNssjA7LKtUOoyC18MpGq+B04iFSy2kiAlWo9xup/t+NEc44h0kaFnSVFjkylUFCsTpKqqcjdAyLQIr4dzgenpPLkQRrgSymyCdybNkn72Trn/qXgl4ZyrEgSWc2JKutraMfDdTjc0cgfibTr0tzVlf2SGEeZUZBswwBIJv5SB5A3P3rVFfo0aNAakvU5zmQWBgYwt3bEuJJN/ACxJ9jZvwdVp1GepB+5IexDqCMQweNYjJIhuqJQyCwTsKI30G76eb3E4JfEPCKzD6SYiIKfuMZwR4OmPqOMtDS9y4r7NuFP8AVjpR6MYGSc1TNFExoEL3lHSD4qvxWqTjuF9yNkuiRse+J7q34IB/Ggk+QPFBwvEhghBawjkAMPZQotHv0r9Pl0ol5j0yuigK0pAxY0uSgAMaAx2lG+wF/n55lxF4sRWRU4bBc8ihUk+FfMdJB31pcHwebbi2VLGLGwmRvqPyfxDdkgpRA1FMP1AALe5j2CoHE0ahRQ2Y79lvt2vYgHT/ANM8+yPtY5rZxZMmxHenY9xud/tv4Jz8BwCfpFadA7Lmz4CqORDir3Aojz8O2nXLmYxrl3r7WR4Y12JFHVRr85GIik8xyr/Sx9th/wCgfxqRlcDiZZgVIEjMgNkPiQzY7V2ik372tDazqq9VV+kmBuitHG8t2A6a3vfxqOQ5GTsqhHGKp8TrEzgk7kARnGlByVkxobEOjDRoXRoPTqO9XQKkqu4QI7xHJiU3V8WXK6JpkIUg2FfVjrV5nwSyxMj1iR5AYAjcEg/QgHQR/pbmrEwu1YiJFc1RBlLbsbN/uRDc+Zj9tXQ1x3hOPhj4mFJOiFY1EhLhlEZWQqxrerYob3BIJ810vlnMqxjkfLL+FLtjKPpfiQeR5qx5ACL5tw9M0Uv7bCSWTejlEZJpbXcZDAOT9OxqxrBw3LHSRW90OLogDq6cgaqsiXRwCzf5ZO2qHm3p0qzPJlxMRYtbHKSKzl0XsFG3YDsAf9Q1ZIY4U/gQzRspCSYhWxANrsPjG+xII3NncLFPOHhkl4VIjGCGjVSzFKI2yNAdu9V3G+nwGuc8m5qMvahlaBe6bAL3CnJW79R+gPS4O4B1af4wBFE5GUkqAoidRYkAkL/tF9zsBuTqo1PVPHFUAWiy/um7IAUjHL+blf54n6HUjwbieZ06Gds4wDd4FyLEYPw0GYk2F2HkaxeuOaIhUGQSTgl51RtlIA9qMX3FqyDycmNd6qvRXL41WWQKA7SMCbVjV2AWHfbHttsNBTDRr3RoDWHjIM43S6yUrferFXWs2jQRE3oSSUu8zoWCBIwuW4DZZljurbkACwATdg7LuH4b9KPbtyuX7kEnUpvytA7bfKLBoiwDrpGlfPeSfqVQZBcXs2pa18oaINHbzRrcaCY4f1PKshEbK0WYAErGRkBIGRlW6G/zXiAL7reST02k5zROgtZ9jiz7bMNqPTvW4+11r453y0cGyOXyV+gvIKCdsY0KiksknessepicRrxuWZ+0f1XtCdRnGfecH5QHKuNiaUZ7/KS3bUC7ieGhjI9qLhjaW0hZuNrcqLsY5db7EfOa2utk8yDhQjNETGPdkVhK52+FXGxUeApAF5NVAN9yIJeI/TCic+4LM4Ve0y1sm+O6lALAUeDQcF6V9uZJfdzCrRDIoLHw7YkLkNtwgO33NhO8B/8APA8ZYEo1qYzJ1scWVgG7UDiASN+1bDqreQctkiVjKyl3IJC5FRQrZm3bt5A0017qg0aNGgNGjRoDRo0aDFxMAdGU9mUjsrdxXY7H86QcDyCSNUUxwsUJpg0sYJJ3LRgEEbA43Qqh9dGjQb/p/lBgRw2GTuW6FoAHspY7ue+7fWu2mujRoDRo0aA0aNGg/9k="/>
          <p:cNvSpPr>
            <a:spLocks noChangeAspect="1" noChangeArrowheads="1"/>
          </p:cNvSpPr>
          <p:nvPr/>
        </p:nvSpPr>
        <p:spPr bwMode="auto">
          <a:xfrm>
            <a:off x="460375" y="-90488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9368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3694865" y="1815174"/>
            <a:ext cx="4912106" cy="3930030"/>
          </a:xfrm>
          <a:prstGeom prst="rect">
            <a:avLst/>
          </a:prstGeom>
          <a:solidFill>
            <a:srgbClr val="66FF99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3971480" y="1795582"/>
            <a:ext cx="45338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Tipos de dados para  Assimilação 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BUFR tanque</a:t>
            </a:r>
          </a:p>
          <a:p>
            <a:pPr algn="ctr"/>
            <a:endParaRPr lang="pt-BR" sz="1200" dirty="0"/>
          </a:p>
          <a:p>
            <a:r>
              <a:rPr lang="pt-BR" sz="1600" dirty="0" smtClean="0"/>
              <a:t>                        Dados convencionais</a:t>
            </a:r>
          </a:p>
          <a:p>
            <a:pPr algn="r"/>
            <a:endParaRPr lang="pt-BR" sz="1600" dirty="0" smtClean="0"/>
          </a:p>
          <a:p>
            <a:r>
              <a:rPr lang="pt-BR" sz="1600" dirty="0" smtClean="0"/>
              <a:t>                         Dados de vento por satélites</a:t>
            </a:r>
          </a:p>
          <a:p>
            <a:pPr algn="r"/>
            <a:endParaRPr lang="pt-BR" sz="1600" dirty="0"/>
          </a:p>
          <a:p>
            <a:pPr algn="r"/>
            <a:endParaRPr lang="pt-BR" sz="3200" dirty="0" smtClean="0"/>
          </a:p>
          <a:p>
            <a:r>
              <a:rPr lang="pt-BR" sz="1600" dirty="0" smtClean="0"/>
              <a:t>                                          Radiâncias</a:t>
            </a:r>
          </a:p>
          <a:p>
            <a:pPr algn="r"/>
            <a:endParaRPr lang="pt-BR" sz="2800" dirty="0"/>
          </a:p>
          <a:p>
            <a:pPr algn="r"/>
            <a:endParaRPr lang="pt-BR" sz="1100" dirty="0" smtClean="0"/>
          </a:p>
          <a:p>
            <a:pPr algn="r"/>
            <a:r>
              <a:rPr lang="pt-BR" sz="1600" dirty="0" smtClean="0"/>
              <a:t>Dados de radares meteorológicos</a:t>
            </a:r>
            <a:endParaRPr lang="pt-BR" sz="1600" dirty="0"/>
          </a:p>
          <a:p>
            <a:pPr algn="r"/>
            <a:endParaRPr lang="pt-BR" sz="1600" dirty="0" smtClean="0"/>
          </a:p>
          <a:p>
            <a:r>
              <a:rPr lang="pt-BR" sz="1600" dirty="0" smtClean="0"/>
              <a:t>                        Dados de rádio ocultação GNSS</a:t>
            </a:r>
            <a:endParaRPr lang="pt-BR" sz="1600" dirty="0"/>
          </a:p>
        </p:txBody>
      </p:sp>
      <p:sp>
        <p:nvSpPr>
          <p:cNvPr id="9" name="Retângulo 96"/>
          <p:cNvSpPr/>
          <p:nvPr/>
        </p:nvSpPr>
        <p:spPr>
          <a:xfrm>
            <a:off x="84369" y="5231568"/>
            <a:ext cx="3108773" cy="1564988"/>
          </a:xfrm>
          <a:prstGeom prst="rect">
            <a:avLst/>
          </a:prstGeom>
          <a:solidFill>
            <a:srgbClr val="FFCC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96"/>
          <p:cNvSpPr/>
          <p:nvPr/>
        </p:nvSpPr>
        <p:spPr>
          <a:xfrm>
            <a:off x="129340" y="1026201"/>
            <a:ext cx="3063802" cy="1508890"/>
          </a:xfrm>
          <a:prstGeom prst="rect">
            <a:avLst/>
          </a:prstGeom>
          <a:solidFill>
            <a:srgbClr val="FFCC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Fase 1: </a:t>
            </a:r>
            <a:r>
              <a:rPr lang="pt-BR" dirty="0" smtClean="0"/>
              <a:t>Disponibilidade dos dados pelos grupos de experts</a:t>
            </a:r>
            <a:endParaRPr lang="pt-BR" dirty="0"/>
          </a:p>
        </p:txBody>
      </p:sp>
      <p:sp>
        <p:nvSpPr>
          <p:cNvPr id="4" name="Fluxograma: Disco magnético 62"/>
          <p:cNvSpPr/>
          <p:nvPr/>
        </p:nvSpPr>
        <p:spPr>
          <a:xfrm>
            <a:off x="289532" y="1903758"/>
            <a:ext cx="2627837" cy="586363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r>
              <a:rPr lang="pt-BR" sz="2000" dirty="0" smtClean="0"/>
              <a:t>Bufr WMO</a:t>
            </a:r>
            <a:endParaRPr lang="pt-BR" sz="2000" dirty="0"/>
          </a:p>
        </p:txBody>
      </p:sp>
      <p:sp>
        <p:nvSpPr>
          <p:cNvPr id="8" name="Fluxograma: Disco magnético 15"/>
          <p:cNvSpPr/>
          <p:nvPr/>
        </p:nvSpPr>
        <p:spPr>
          <a:xfrm>
            <a:off x="215569" y="6084086"/>
            <a:ext cx="2701801" cy="62547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r>
              <a:rPr lang="pt-BR" sz="2000" dirty="0" smtClean="0"/>
              <a:t>Bufr WMO</a:t>
            </a:r>
            <a:endParaRPr lang="pt-BR" sz="2000" dirty="0"/>
          </a:p>
        </p:txBody>
      </p:sp>
      <p:sp>
        <p:nvSpPr>
          <p:cNvPr id="10" name="Retângulo 17"/>
          <p:cNvSpPr>
            <a:spLocks noChangeArrowheads="1"/>
          </p:cNvSpPr>
          <p:nvPr/>
        </p:nvSpPr>
        <p:spPr bwMode="auto">
          <a:xfrm>
            <a:off x="-35550" y="5130451"/>
            <a:ext cx="2554403" cy="98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137" tIns="75571" rIns="151137" bIns="75571">
            <a:spAutoFit/>
          </a:bodyPr>
          <a:lstStyle/>
          <a:p>
            <a:pPr algn="ctr"/>
            <a:r>
              <a:rPr lang="pt-BR" sz="1800" dirty="0" smtClean="0"/>
              <a:t>Banco de Dados </a:t>
            </a:r>
          </a:p>
          <a:p>
            <a:pPr algn="ctr"/>
            <a:r>
              <a:rPr lang="pt-BR" sz="1800" dirty="0"/>
              <a:t>d</a:t>
            </a:r>
            <a:r>
              <a:rPr lang="pt-BR" sz="1800" dirty="0" smtClean="0"/>
              <a:t>e Satélites</a:t>
            </a:r>
          </a:p>
          <a:p>
            <a:pPr algn="ctr"/>
            <a:r>
              <a:rPr lang="pt-BR" sz="1800" dirty="0" smtClean="0"/>
              <a:t>BDS / </a:t>
            </a:r>
            <a:r>
              <a:rPr lang="pt-BR" sz="1800" b="1" dirty="0" smtClean="0"/>
              <a:t>DSA</a:t>
            </a:r>
            <a:endParaRPr lang="pt-BR" sz="1800" b="1" dirty="0"/>
          </a:p>
        </p:txBody>
      </p:sp>
      <p:sp>
        <p:nvSpPr>
          <p:cNvPr id="7" name="Seta para baixo 6"/>
          <p:cNvSpPr/>
          <p:nvPr/>
        </p:nvSpPr>
        <p:spPr>
          <a:xfrm>
            <a:off x="3858998" y="5792160"/>
            <a:ext cx="1424199" cy="2818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luxograma: Disco magnético 36"/>
          <p:cNvSpPr/>
          <p:nvPr/>
        </p:nvSpPr>
        <p:spPr bwMode="auto">
          <a:xfrm>
            <a:off x="4080731" y="5122949"/>
            <a:ext cx="1192649" cy="479452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RO-GPS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2" name="Fluxograma: Disco magnético 41"/>
          <p:cNvSpPr/>
          <p:nvPr/>
        </p:nvSpPr>
        <p:spPr bwMode="auto">
          <a:xfrm>
            <a:off x="4073503" y="4679135"/>
            <a:ext cx="1192649" cy="479452"/>
          </a:xfrm>
          <a:prstGeom prst="flowChartMagneticDisk">
            <a:avLst/>
          </a:prstGeom>
          <a:gradFill>
            <a:gsLst>
              <a:gs pos="0">
                <a:srgbClr val="00B0F0"/>
              </a:gs>
              <a:gs pos="35000">
                <a:srgbClr val="00B0F0"/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/>
              <a:t>Radar</a:t>
            </a:r>
            <a:endParaRPr lang="pt-BR" dirty="0"/>
          </a:p>
        </p:txBody>
      </p:sp>
      <p:sp>
        <p:nvSpPr>
          <p:cNvPr id="44" name="Fluxograma: Disco magnético 43"/>
          <p:cNvSpPr/>
          <p:nvPr/>
        </p:nvSpPr>
        <p:spPr bwMode="auto">
          <a:xfrm>
            <a:off x="4073504" y="4211608"/>
            <a:ext cx="1192649" cy="47250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/>
              <a:t>HIRS-4</a:t>
            </a:r>
            <a:endParaRPr lang="pt-BR" sz="2400" dirty="0"/>
          </a:p>
        </p:txBody>
      </p:sp>
      <p:sp>
        <p:nvSpPr>
          <p:cNvPr id="45" name="Fluxograma: Disco magnético 44"/>
          <p:cNvSpPr/>
          <p:nvPr/>
        </p:nvSpPr>
        <p:spPr bwMode="auto">
          <a:xfrm>
            <a:off x="4095246" y="3764360"/>
            <a:ext cx="1192649" cy="47250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/>
              <a:t>AIRS/IASI</a:t>
            </a:r>
          </a:p>
        </p:txBody>
      </p:sp>
      <p:sp>
        <p:nvSpPr>
          <p:cNvPr id="46" name="Fluxograma: Disco magnético 45"/>
          <p:cNvSpPr/>
          <p:nvPr/>
        </p:nvSpPr>
        <p:spPr bwMode="auto">
          <a:xfrm>
            <a:off x="4095246" y="3326594"/>
            <a:ext cx="1192649" cy="47945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/>
              <a:t>AMSU-A</a:t>
            </a:r>
            <a:endParaRPr lang="pt-BR" sz="1600" dirty="0"/>
          </a:p>
        </p:txBody>
      </p:sp>
      <p:sp>
        <p:nvSpPr>
          <p:cNvPr id="60" name="Fluxograma: Disco magnético 59"/>
          <p:cNvSpPr/>
          <p:nvPr/>
        </p:nvSpPr>
        <p:spPr bwMode="auto">
          <a:xfrm>
            <a:off x="4095279" y="2847487"/>
            <a:ext cx="1192649" cy="479452"/>
          </a:xfrm>
          <a:prstGeom prst="flowChartMagneticDisk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 err="1" smtClean="0"/>
              <a:t>SatWind</a:t>
            </a:r>
            <a:endParaRPr lang="pt-BR" sz="1800" dirty="0"/>
          </a:p>
        </p:txBody>
      </p:sp>
      <p:sp>
        <p:nvSpPr>
          <p:cNvPr id="58" name="Fluxograma: Disco magnético 57"/>
          <p:cNvSpPr/>
          <p:nvPr/>
        </p:nvSpPr>
        <p:spPr bwMode="auto">
          <a:xfrm>
            <a:off x="4102533" y="2346751"/>
            <a:ext cx="1192649" cy="479452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 smtClean="0"/>
              <a:t>PrepBufr</a:t>
            </a:r>
            <a:endParaRPr lang="pt-BR" sz="1800" dirty="0"/>
          </a:p>
        </p:txBody>
      </p:sp>
      <p:sp>
        <p:nvSpPr>
          <p:cNvPr id="16" name="Chave direita 15"/>
          <p:cNvSpPr/>
          <p:nvPr/>
        </p:nvSpPr>
        <p:spPr bwMode="auto">
          <a:xfrm>
            <a:off x="5465600" y="3552845"/>
            <a:ext cx="881257" cy="107869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>
            <a:off x="1462047" y="2672582"/>
            <a:ext cx="253845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H="1" flipV="1">
            <a:off x="1476562" y="2490120"/>
            <a:ext cx="0" cy="21663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" name="Line 56"/>
          <p:cNvSpPr>
            <a:spLocks noChangeShapeType="1"/>
          </p:cNvSpPr>
          <p:nvPr/>
        </p:nvSpPr>
        <p:spPr bwMode="auto">
          <a:xfrm>
            <a:off x="2511243" y="3091207"/>
            <a:ext cx="15220" cy="308065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" name="Line 47"/>
          <p:cNvSpPr>
            <a:spLocks noChangeShapeType="1"/>
          </p:cNvSpPr>
          <p:nvPr/>
        </p:nvSpPr>
        <p:spPr bwMode="auto">
          <a:xfrm>
            <a:off x="2507175" y="3105721"/>
            <a:ext cx="152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Line 47"/>
          <p:cNvSpPr>
            <a:spLocks noChangeShapeType="1"/>
          </p:cNvSpPr>
          <p:nvPr/>
        </p:nvSpPr>
        <p:spPr bwMode="auto">
          <a:xfrm>
            <a:off x="3413816" y="2664447"/>
            <a:ext cx="71049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>
            <a:off x="2543463" y="3591943"/>
            <a:ext cx="152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" name="Line 47"/>
          <p:cNvSpPr>
            <a:spLocks noChangeShapeType="1"/>
          </p:cNvSpPr>
          <p:nvPr/>
        </p:nvSpPr>
        <p:spPr bwMode="auto">
          <a:xfrm>
            <a:off x="2536209" y="4020109"/>
            <a:ext cx="152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Line 47"/>
          <p:cNvSpPr>
            <a:spLocks noChangeShapeType="1"/>
          </p:cNvSpPr>
          <p:nvPr/>
        </p:nvSpPr>
        <p:spPr bwMode="auto">
          <a:xfrm>
            <a:off x="2536209" y="4470043"/>
            <a:ext cx="152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Line 47"/>
          <p:cNvSpPr>
            <a:spLocks noChangeShapeType="1"/>
          </p:cNvSpPr>
          <p:nvPr/>
        </p:nvSpPr>
        <p:spPr bwMode="auto">
          <a:xfrm>
            <a:off x="2536209" y="4919977"/>
            <a:ext cx="152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Line 47"/>
          <p:cNvSpPr>
            <a:spLocks noChangeShapeType="1"/>
          </p:cNvSpPr>
          <p:nvPr/>
        </p:nvSpPr>
        <p:spPr bwMode="auto">
          <a:xfrm>
            <a:off x="2550723" y="5413453"/>
            <a:ext cx="152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CustomShape 33"/>
          <p:cNvSpPr/>
          <p:nvPr/>
        </p:nvSpPr>
        <p:spPr>
          <a:xfrm>
            <a:off x="3775052" y="6085038"/>
            <a:ext cx="1555561" cy="74510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49000">
                <a:schemeClr val="accent3">
                  <a:shade val="93000"/>
                  <a:satMod val="13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128160" tIns="64080" rIns="128160" bIns="64080" anchor="ctr"/>
          <a:lstStyle/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FF3300"/>
                </a:solidFill>
                <a:latin typeface="Calibri"/>
                <a:ea typeface="DejaVu Sans"/>
              </a:rPr>
              <a:t>GCQD</a:t>
            </a:r>
            <a:endParaRPr lang="pt-BR" sz="2400" b="1" dirty="0">
              <a:solidFill>
                <a:srgbClr val="FF3300"/>
              </a:solidFill>
            </a:endParaRPr>
          </a:p>
        </p:txBody>
      </p:sp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05" y="5928900"/>
            <a:ext cx="2461463" cy="94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Seta para baixo 77"/>
          <p:cNvSpPr/>
          <p:nvPr/>
        </p:nvSpPr>
        <p:spPr>
          <a:xfrm rot="16200000">
            <a:off x="5143985" y="6306648"/>
            <a:ext cx="925111" cy="28188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3315812" y="1023312"/>
            <a:ext cx="519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Dados convencionais: base de dados de superfície</a:t>
            </a:r>
          </a:p>
          <a:p>
            <a:r>
              <a:rPr lang="pt-BR" sz="1600" dirty="0" smtClean="0"/>
              <a:t>Diversas fontes de dados e métodos de transmissão e </a:t>
            </a:r>
          </a:p>
          <a:p>
            <a:r>
              <a:rPr lang="pt-BR" sz="1600" dirty="0" smtClean="0"/>
              <a:t>recebidos no CPTEC por diversos meios;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72103" y="3926913"/>
            <a:ext cx="2327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Dados de satélites</a:t>
            </a:r>
          </a:p>
          <a:p>
            <a:r>
              <a:rPr lang="pt-BR" sz="1600" dirty="0"/>
              <a:t>r</a:t>
            </a:r>
            <a:r>
              <a:rPr lang="pt-BR" sz="1600" dirty="0" smtClean="0"/>
              <a:t>ecebidos nos sistemas</a:t>
            </a:r>
          </a:p>
          <a:p>
            <a:r>
              <a:rPr lang="pt-BR" sz="1600" dirty="0" smtClean="0"/>
              <a:t>de recepção do INPE</a:t>
            </a:r>
          </a:p>
          <a:p>
            <a:r>
              <a:rPr lang="pt-BR" sz="1600" dirty="0" smtClean="0"/>
              <a:t>e por convênios </a:t>
            </a:r>
          </a:p>
          <a:p>
            <a:r>
              <a:rPr lang="pt-BR" sz="1600" dirty="0" smtClean="0"/>
              <a:t>institucionais;</a:t>
            </a:r>
          </a:p>
        </p:txBody>
      </p:sp>
      <p:sp>
        <p:nvSpPr>
          <p:cNvPr id="81" name="Retângulo 17"/>
          <p:cNvSpPr>
            <a:spLocks noChangeArrowheads="1"/>
          </p:cNvSpPr>
          <p:nvPr/>
        </p:nvSpPr>
        <p:spPr bwMode="auto">
          <a:xfrm>
            <a:off x="355706" y="925709"/>
            <a:ext cx="2626374" cy="10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137" tIns="75571" rIns="151137" bIns="75571">
            <a:spAutoFit/>
          </a:bodyPr>
          <a:lstStyle/>
          <a:p>
            <a:pPr algn="ctr"/>
            <a:r>
              <a:rPr lang="pt-BR" dirty="0" smtClean="0"/>
              <a:t>Banco de dados </a:t>
            </a:r>
          </a:p>
          <a:p>
            <a:pPr algn="ctr"/>
            <a:r>
              <a:rPr lang="pt-BR" dirty="0" smtClean="0"/>
              <a:t>Meteorológico</a:t>
            </a:r>
          </a:p>
          <a:p>
            <a:pPr algn="ctr"/>
            <a:r>
              <a:rPr lang="pt-BR" dirty="0" smtClean="0"/>
              <a:t>BDM (MARS) / </a:t>
            </a:r>
            <a:r>
              <a:rPr lang="pt-BR" b="1" dirty="0" smtClean="0"/>
              <a:t>DOP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36571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325" y="100013"/>
            <a:ext cx="6599822" cy="71755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Fase 2:</a:t>
            </a:r>
            <a:r>
              <a:rPr lang="pt-BR" dirty="0" smtClean="0"/>
              <a:t> Gestão dos dados para a PNT</a:t>
            </a:r>
            <a:br>
              <a:rPr lang="pt-BR" dirty="0" smtClean="0"/>
            </a:br>
            <a:r>
              <a:rPr lang="pt-BR" dirty="0" smtClean="0"/>
              <a:t>Sistema de Gestão e QC de dados.</a:t>
            </a:r>
            <a:endParaRPr lang="pt-BR" dirty="0"/>
          </a:p>
        </p:txBody>
      </p:sp>
      <p:sp>
        <p:nvSpPr>
          <p:cNvPr id="4" name="AutoShape 2" descr="https://projetos.cptec.inpe.br/attachments/798/fluxo_bf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90498"/>
            <a:ext cx="8795920" cy="55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13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Assimilação nos modelos </a:t>
            </a:r>
            <a:r>
              <a:rPr lang="pt-BR" dirty="0" smtClean="0"/>
              <a:t>regionais do CPTEC</a:t>
            </a:r>
            <a:endParaRPr lang="pt-BR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12" y="5448999"/>
            <a:ext cx="1265399" cy="95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95838" y="6399366"/>
            <a:ext cx="3967162" cy="34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5354" tIns="52678" rIns="105354" bIns="52678">
            <a:spAutoFit/>
          </a:bodyPr>
          <a:lstStyle>
            <a:lvl1pPr marL="328613" indent="-328613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84188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66788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50975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35163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23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495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67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639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1600">
                <a:solidFill>
                  <a:srgbClr val="000000"/>
                </a:solidFill>
              </a:rPr>
              <a:t>Necessidade de recursos computacionais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1436687"/>
            <a:ext cx="20574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9" y="1030574"/>
            <a:ext cx="2151062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23528" y="1055687"/>
            <a:ext cx="1701956" cy="352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5354" tIns="52678" rIns="105354" bIns="52678">
            <a:spAutoFit/>
          </a:bodyPr>
          <a:lstStyle>
            <a:lvl1pPr marL="328613" indent="-328613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84188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66788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50975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35163" defTabSz="10525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23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495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67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63963" defTabSz="1052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pt-BR" altLang="pt-BR" sz="1600" dirty="0">
                <a:solidFill>
                  <a:srgbClr val="000000"/>
                </a:solidFill>
              </a:rPr>
              <a:t>Condição </a:t>
            </a:r>
            <a:r>
              <a:rPr lang="pt-BR" altLang="pt-BR" sz="1600" dirty="0" smtClean="0">
                <a:solidFill>
                  <a:srgbClr val="000000"/>
                </a:solidFill>
              </a:rPr>
              <a:t>inicial </a:t>
            </a:r>
            <a:endParaRPr lang="pt-BR" altLang="pt-BR" sz="1600" dirty="0">
              <a:solidFill>
                <a:srgbClr val="000000"/>
              </a:solidFill>
            </a:endParaRPr>
          </a:p>
        </p:txBody>
      </p:sp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4080"/>
            <a:ext cx="26384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" y="3928749"/>
            <a:ext cx="795506" cy="26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eta para baixo 33"/>
          <p:cNvSpPr/>
          <p:nvPr/>
        </p:nvSpPr>
        <p:spPr>
          <a:xfrm rot="16200000">
            <a:off x="2261179" y="2198240"/>
            <a:ext cx="1424199" cy="2818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4"/>
          <p:cNvSpPr/>
          <p:nvPr/>
        </p:nvSpPr>
        <p:spPr>
          <a:xfrm rot="16200000">
            <a:off x="5780755" y="1979453"/>
            <a:ext cx="1424199" cy="2818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Grupo 39"/>
          <p:cNvGrpSpPr/>
          <p:nvPr/>
        </p:nvGrpSpPr>
        <p:grpSpPr>
          <a:xfrm>
            <a:off x="1142684" y="4020479"/>
            <a:ext cx="6310549" cy="2000766"/>
            <a:chOff x="1142684" y="4020479"/>
            <a:chExt cx="6310549" cy="2000766"/>
          </a:xfrm>
        </p:grpSpPr>
        <p:graphicFrame>
          <p:nvGraphicFramePr>
            <p:cNvPr id="26" name="Obje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5195916"/>
                </p:ext>
              </p:extLst>
            </p:nvPr>
          </p:nvGraphicFramePr>
          <p:xfrm>
            <a:off x="1142684" y="4191128"/>
            <a:ext cx="6310549" cy="1830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Figura" r:id="rId8" imgW="6219444" imgH="2124456" progId="Word.Picture.8">
                    <p:embed/>
                  </p:oleObj>
                </mc:Choice>
                <mc:Fallback>
                  <p:oleObj name="Figura" r:id="rId8" imgW="6219444" imgH="2124456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0" t="1059" r="1465" b="3174"/>
                        <a:stretch>
                          <a:fillRect/>
                        </a:stretch>
                      </p:blipFill>
                      <p:spPr bwMode="auto">
                        <a:xfrm>
                          <a:off x="1142684" y="4191128"/>
                          <a:ext cx="6310549" cy="18301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CaixaDeTexto 35"/>
            <p:cNvSpPr txBox="1"/>
            <p:nvPr/>
          </p:nvSpPr>
          <p:spPr>
            <a:xfrm>
              <a:off x="3010701" y="4020479"/>
              <a:ext cx="290335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FF0000"/>
                  </a:solidFill>
                </a:rPr>
                <a:t>Modelagem cíclica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227" y="5064741"/>
              <a:ext cx="88965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ixaDeTexto 36"/>
            <p:cNvSpPr txBox="1"/>
            <p:nvPr/>
          </p:nvSpPr>
          <p:spPr>
            <a:xfrm>
              <a:off x="2704199" y="4971859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GSI</a:t>
              </a:r>
              <a:endParaRPr lang="pt-BR" sz="1600" dirty="0"/>
            </a:p>
          </p:txBody>
        </p: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0851" y="5064741"/>
              <a:ext cx="65907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CaixaDeTexto 38"/>
            <p:cNvSpPr txBox="1"/>
            <p:nvPr/>
          </p:nvSpPr>
          <p:spPr>
            <a:xfrm>
              <a:off x="5190720" y="4990714"/>
              <a:ext cx="912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BRAMS</a:t>
              </a:r>
              <a:endParaRPr lang="pt-BR" sz="1600" dirty="0"/>
            </a:p>
          </p:txBody>
        </p:sp>
      </p:grpSp>
      <p:sp>
        <p:nvSpPr>
          <p:cNvPr id="28" name="Fluxograma: Disco magnético 27"/>
          <p:cNvSpPr/>
          <p:nvPr/>
        </p:nvSpPr>
        <p:spPr bwMode="auto">
          <a:xfrm>
            <a:off x="859133" y="5666893"/>
            <a:ext cx="1192649" cy="479452"/>
          </a:xfrm>
          <a:prstGeom prst="flowChartMagneticDisk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RO-GPS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9" name="Fluxograma: Disco magnético 28"/>
          <p:cNvSpPr/>
          <p:nvPr/>
        </p:nvSpPr>
        <p:spPr bwMode="auto">
          <a:xfrm>
            <a:off x="851905" y="5207037"/>
            <a:ext cx="1192649" cy="479452"/>
          </a:xfrm>
          <a:prstGeom prst="flowChartMagneticDisk">
            <a:avLst/>
          </a:prstGeom>
          <a:gradFill>
            <a:gsLst>
              <a:gs pos="0">
                <a:srgbClr val="00B0F0"/>
              </a:gs>
              <a:gs pos="35000">
                <a:srgbClr val="00B0F0"/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/>
              <a:t>Radar</a:t>
            </a:r>
            <a:endParaRPr lang="pt-BR" dirty="0"/>
          </a:p>
        </p:txBody>
      </p:sp>
      <p:sp>
        <p:nvSpPr>
          <p:cNvPr id="30" name="Fluxograma: Disco magnético 29"/>
          <p:cNvSpPr/>
          <p:nvPr/>
        </p:nvSpPr>
        <p:spPr bwMode="auto">
          <a:xfrm>
            <a:off x="873648" y="4720764"/>
            <a:ext cx="1192649" cy="47945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 smtClean="0"/>
              <a:t>Radiância</a:t>
            </a:r>
            <a:endParaRPr lang="pt-BR" sz="1600" dirty="0"/>
          </a:p>
        </p:txBody>
      </p:sp>
      <p:sp>
        <p:nvSpPr>
          <p:cNvPr id="31" name="Fluxograma: Disco magnético 30"/>
          <p:cNvSpPr/>
          <p:nvPr/>
        </p:nvSpPr>
        <p:spPr bwMode="auto">
          <a:xfrm>
            <a:off x="873681" y="4241657"/>
            <a:ext cx="1192649" cy="479452"/>
          </a:xfrm>
          <a:prstGeom prst="flowChartMagneticDisk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 err="1" smtClean="0"/>
              <a:t>SatWind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243017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5"/>
            <a:ext cx="9144000" cy="68320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83730" y="4832943"/>
            <a:ext cx="2576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Laboratório de teste:</a:t>
            </a:r>
          </a:p>
          <a:p>
            <a:pPr algn="ctr"/>
            <a:r>
              <a:rPr lang="pt-BR" dirty="0" smtClean="0"/>
              <a:t>Projeto SOS-CHUVA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74369" y="5930052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BRAMS</a:t>
            </a:r>
            <a:endParaRPr lang="pt-BR" sz="1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26826" y="588388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BRAMS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335462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325" y="100013"/>
            <a:ext cx="7112842" cy="71755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FASE 3 </a:t>
            </a:r>
            <a:r>
              <a:rPr lang="pt-BR" dirty="0" smtClean="0"/>
              <a:t>Avaliação de impacto dos dados na PNT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Requer desenvolvimento de um ferramenta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" y="1007143"/>
            <a:ext cx="8851733" cy="57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59239" y="6441375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Cortesia: Fábio </a:t>
            </a:r>
            <a:r>
              <a:rPr lang="pt-BR" dirty="0" err="1" smtClean="0"/>
              <a:t>Luis</a:t>
            </a:r>
            <a:r>
              <a:rPr lang="pt-BR" dirty="0" smtClean="0"/>
              <a:t> R. Diniz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9564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96"/>
          <p:cNvSpPr/>
          <p:nvPr/>
        </p:nvSpPr>
        <p:spPr>
          <a:xfrm>
            <a:off x="84370" y="5231568"/>
            <a:ext cx="2473410" cy="1564988"/>
          </a:xfrm>
          <a:prstGeom prst="rect">
            <a:avLst/>
          </a:prstGeom>
          <a:solidFill>
            <a:srgbClr val="FFCC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96"/>
          <p:cNvSpPr/>
          <p:nvPr/>
        </p:nvSpPr>
        <p:spPr>
          <a:xfrm>
            <a:off x="129340" y="1026201"/>
            <a:ext cx="2338500" cy="1508890"/>
          </a:xfrm>
          <a:prstGeom prst="rect">
            <a:avLst/>
          </a:prstGeom>
          <a:solidFill>
            <a:srgbClr val="FFCC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nova forma de gestão dos dados na PNT do CPTEC: três fases.</a:t>
            </a:r>
            <a:endParaRPr lang="pt-BR" dirty="0"/>
          </a:p>
        </p:txBody>
      </p:sp>
      <p:sp>
        <p:nvSpPr>
          <p:cNvPr id="4" name="Fluxograma: Disco magnético 62"/>
          <p:cNvSpPr/>
          <p:nvPr/>
        </p:nvSpPr>
        <p:spPr>
          <a:xfrm>
            <a:off x="289533" y="1903758"/>
            <a:ext cx="2057400" cy="586363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r>
              <a:rPr lang="pt-BR" sz="2000" dirty="0" smtClean="0"/>
              <a:t>Bufr WMO</a:t>
            </a:r>
            <a:endParaRPr lang="pt-BR" sz="2000" dirty="0"/>
          </a:p>
        </p:txBody>
      </p:sp>
      <p:sp>
        <p:nvSpPr>
          <p:cNvPr id="8" name="Fluxograma: Disco magnético 15"/>
          <p:cNvSpPr/>
          <p:nvPr/>
        </p:nvSpPr>
        <p:spPr>
          <a:xfrm>
            <a:off x="215570" y="6084086"/>
            <a:ext cx="2057400" cy="62547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r>
              <a:rPr lang="pt-BR" sz="2000" dirty="0" smtClean="0"/>
              <a:t>Bufr WMO</a:t>
            </a:r>
            <a:endParaRPr lang="pt-BR" sz="2000" dirty="0"/>
          </a:p>
        </p:txBody>
      </p:sp>
      <p:sp>
        <p:nvSpPr>
          <p:cNvPr id="10" name="Retângulo 17"/>
          <p:cNvSpPr>
            <a:spLocks noChangeArrowheads="1"/>
          </p:cNvSpPr>
          <p:nvPr/>
        </p:nvSpPr>
        <p:spPr bwMode="auto">
          <a:xfrm>
            <a:off x="-35550" y="5130451"/>
            <a:ext cx="2554403" cy="98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137" tIns="75571" rIns="151137" bIns="75571">
            <a:spAutoFit/>
          </a:bodyPr>
          <a:lstStyle/>
          <a:p>
            <a:pPr algn="ctr"/>
            <a:r>
              <a:rPr lang="pt-BR" sz="1800" dirty="0" smtClean="0"/>
              <a:t>Banco de Dados </a:t>
            </a:r>
          </a:p>
          <a:p>
            <a:pPr algn="ctr"/>
            <a:r>
              <a:rPr lang="pt-BR" sz="1800" dirty="0"/>
              <a:t>d</a:t>
            </a:r>
            <a:r>
              <a:rPr lang="pt-BR" sz="1800" dirty="0" smtClean="0"/>
              <a:t>e Satélites</a:t>
            </a:r>
          </a:p>
          <a:p>
            <a:pPr algn="ctr"/>
            <a:r>
              <a:rPr lang="pt-BR" sz="1800" dirty="0" smtClean="0"/>
              <a:t>BDS / DSA</a:t>
            </a:r>
            <a:endParaRPr lang="pt-BR" sz="1800" dirty="0"/>
          </a:p>
        </p:txBody>
      </p:sp>
      <p:grpSp>
        <p:nvGrpSpPr>
          <p:cNvPr id="32" name="Grupo 31"/>
          <p:cNvGrpSpPr/>
          <p:nvPr/>
        </p:nvGrpSpPr>
        <p:grpSpPr>
          <a:xfrm>
            <a:off x="2229784" y="2753921"/>
            <a:ext cx="2149333" cy="2042937"/>
            <a:chOff x="2229784" y="2753921"/>
            <a:chExt cx="2149333" cy="2042937"/>
          </a:xfrm>
        </p:grpSpPr>
        <p:sp>
          <p:nvSpPr>
            <p:cNvPr id="24" name="Seta para baixo 23"/>
            <p:cNvSpPr/>
            <p:nvPr/>
          </p:nvSpPr>
          <p:spPr>
            <a:xfrm rot="16200000">
              <a:off x="1773740" y="3848675"/>
              <a:ext cx="1193969" cy="281881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ustomShape 33"/>
            <p:cNvSpPr/>
            <p:nvPr/>
          </p:nvSpPr>
          <p:spPr>
            <a:xfrm>
              <a:off x="2593306" y="3182771"/>
              <a:ext cx="1785811" cy="1614087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49000">
                  <a:schemeClr val="accent3"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/>
          </p:style>
          <p:txBody>
            <a:bodyPr lIns="128160" tIns="64080" rIns="128160" bIns="64080" anchor="ctr"/>
            <a:lstStyle/>
            <a:p>
              <a:pPr algn="ctr">
                <a:lnSpc>
                  <a:spcPct val="100000"/>
                </a:lnSpc>
              </a:pPr>
              <a:r>
                <a:rPr lang="pt-BR" sz="1400" b="1" dirty="0" smtClean="0">
                  <a:solidFill>
                    <a:srgbClr val="FF3300"/>
                  </a:solidFill>
                  <a:latin typeface="Calibri"/>
                  <a:ea typeface="DejaVu Sans"/>
                </a:rPr>
                <a:t>Sistema de gestão e controle de qualidade de dados para a modelagem</a:t>
              </a:r>
              <a:endParaRPr lang="pt-BR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908093" y="275392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FF0000"/>
                  </a:solidFill>
                </a:rPr>
                <a:t>GCQD</a:t>
              </a:r>
              <a:endParaRPr lang="pt-B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etângulo 17"/>
          <p:cNvSpPr>
            <a:spLocks noChangeArrowheads="1"/>
          </p:cNvSpPr>
          <p:nvPr/>
        </p:nvSpPr>
        <p:spPr bwMode="auto">
          <a:xfrm>
            <a:off x="-24130" y="925709"/>
            <a:ext cx="2626374" cy="10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137" tIns="75571" rIns="151137" bIns="75571">
            <a:spAutoFit/>
          </a:bodyPr>
          <a:lstStyle/>
          <a:p>
            <a:pPr algn="ctr"/>
            <a:r>
              <a:rPr lang="pt-BR" dirty="0" smtClean="0"/>
              <a:t>Banco de dados </a:t>
            </a:r>
          </a:p>
          <a:p>
            <a:pPr algn="ctr"/>
            <a:r>
              <a:rPr lang="pt-BR" dirty="0" smtClean="0"/>
              <a:t>Meteorológico</a:t>
            </a:r>
          </a:p>
          <a:p>
            <a:pPr algn="ctr"/>
            <a:r>
              <a:rPr lang="pt-BR" dirty="0" smtClean="0"/>
              <a:t>BDM (MARS) / </a:t>
            </a:r>
            <a:r>
              <a:rPr lang="pt-BR" b="1" dirty="0" smtClean="0"/>
              <a:t>DOP</a:t>
            </a:r>
            <a:endParaRPr lang="pt-BR" b="1" dirty="0"/>
          </a:p>
        </p:txBody>
      </p:sp>
      <p:grpSp>
        <p:nvGrpSpPr>
          <p:cNvPr id="52" name="Grupo 51"/>
          <p:cNvGrpSpPr/>
          <p:nvPr/>
        </p:nvGrpSpPr>
        <p:grpSpPr>
          <a:xfrm>
            <a:off x="-24130" y="2723941"/>
            <a:ext cx="2173279" cy="2406510"/>
            <a:chOff x="-24130" y="2723941"/>
            <a:chExt cx="2173279" cy="2406510"/>
          </a:xfrm>
        </p:grpSpPr>
        <p:grpSp>
          <p:nvGrpSpPr>
            <p:cNvPr id="31" name="Grupo 30"/>
            <p:cNvGrpSpPr/>
            <p:nvPr/>
          </p:nvGrpSpPr>
          <p:grpSpPr>
            <a:xfrm>
              <a:off x="424093" y="2723941"/>
              <a:ext cx="1725056" cy="2406510"/>
              <a:chOff x="424093" y="2723941"/>
              <a:chExt cx="1725056" cy="2406510"/>
            </a:xfrm>
          </p:grpSpPr>
          <p:sp>
            <p:nvSpPr>
              <p:cNvPr id="7" name="Seta para baixo 6"/>
              <p:cNvSpPr/>
              <p:nvPr/>
            </p:nvSpPr>
            <p:spPr>
              <a:xfrm>
                <a:off x="441482" y="2723941"/>
                <a:ext cx="1660297" cy="563760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Seta para baixo 10"/>
              <p:cNvSpPr/>
              <p:nvPr/>
            </p:nvSpPr>
            <p:spPr>
              <a:xfrm rot="10800000">
                <a:off x="426491" y="4566691"/>
                <a:ext cx="1660297" cy="563760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Fluxograma: Disco magnético 62"/>
              <p:cNvSpPr/>
              <p:nvPr/>
            </p:nvSpPr>
            <p:spPr>
              <a:xfrm>
                <a:off x="424093" y="3377641"/>
                <a:ext cx="1725056" cy="1038690"/>
              </a:xfrm>
              <a:prstGeom prst="flowChartMagneticDisk">
                <a:avLst/>
              </a:prstGeom>
              <a:gradFill>
                <a:gsLst>
                  <a:gs pos="0">
                    <a:schemeClr val="tx2">
                      <a:lumMod val="50000"/>
                      <a:lumOff val="50000"/>
                    </a:schemeClr>
                  </a:gs>
                  <a:gs pos="14000">
                    <a:schemeClr val="tx2">
                      <a:lumMod val="50000"/>
                      <a:lumOff val="50000"/>
                    </a:schemeClr>
                  </a:gs>
                  <a:gs pos="100000">
                    <a:schemeClr val="tx2">
                      <a:lumMod val="75000"/>
                      <a:lumOff val="2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51137" tIns="75571" rIns="151137" bIns="75571" anchor="ctr"/>
              <a:lstStyle/>
              <a:p>
                <a:pPr algn="ctr">
                  <a:defRPr/>
                </a:pPr>
                <a:r>
                  <a:rPr lang="pt-BR" sz="2000" dirty="0" smtClean="0"/>
                  <a:t>Bufr tanque</a:t>
                </a:r>
              </a:p>
              <a:p>
                <a:pPr algn="ctr">
                  <a:defRPr/>
                </a:pPr>
                <a:r>
                  <a:rPr lang="pt-BR" sz="1600" dirty="0" smtClean="0"/>
                  <a:t>(formato WMO)</a:t>
                </a:r>
                <a:endParaRPr lang="pt-BR" sz="1600" dirty="0"/>
              </a:p>
            </p:txBody>
          </p:sp>
        </p:grpSp>
        <p:sp>
          <p:nvSpPr>
            <p:cNvPr id="46" name="CaixaDeTexto 45"/>
            <p:cNvSpPr txBox="1"/>
            <p:nvPr/>
          </p:nvSpPr>
          <p:spPr>
            <a:xfrm>
              <a:off x="-24130" y="4335858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Fase1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4407107" y="1181800"/>
            <a:ext cx="4835042" cy="5344936"/>
            <a:chOff x="4407107" y="1181800"/>
            <a:chExt cx="4835042" cy="5344936"/>
          </a:xfrm>
        </p:grpSpPr>
        <p:grpSp>
          <p:nvGrpSpPr>
            <p:cNvPr id="34" name="Grupo 33"/>
            <p:cNvGrpSpPr/>
            <p:nvPr/>
          </p:nvGrpSpPr>
          <p:grpSpPr>
            <a:xfrm>
              <a:off x="4407107" y="1181800"/>
              <a:ext cx="4835042" cy="5344936"/>
              <a:chOff x="4407107" y="1181800"/>
              <a:chExt cx="4835042" cy="5344936"/>
            </a:xfrm>
          </p:grpSpPr>
          <p:sp>
            <p:nvSpPr>
              <p:cNvPr id="21" name="Retângulo 20"/>
              <p:cNvSpPr/>
              <p:nvPr/>
            </p:nvSpPr>
            <p:spPr bwMode="auto">
              <a:xfrm>
                <a:off x="4407107" y="1181800"/>
                <a:ext cx="4702966" cy="5344936"/>
              </a:xfrm>
              <a:prstGeom prst="rect">
                <a:avLst/>
              </a:prstGeom>
              <a:solidFill>
                <a:srgbClr val="FFC000">
                  <a:alpha val="29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4445293" y="1268945"/>
                <a:ext cx="4796856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FF3300"/>
                    </a:solidFill>
                  </a:rPr>
                  <a:t>Dados na modelagem do CPTEC</a:t>
                </a:r>
              </a:p>
              <a:p>
                <a:r>
                  <a:rPr lang="pt-B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Assimilação de dados</a:t>
                </a:r>
              </a:p>
              <a:p>
                <a:r>
                  <a:rPr lang="pt-BR" sz="1600" dirty="0" smtClean="0"/>
                  <a:t>-   Completa base de dados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Disponível eficientemente 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Assimilação</a:t>
                </a:r>
                <a:r>
                  <a:rPr lang="pt-BR" sz="1600" dirty="0"/>
                  <a:t> </a:t>
                </a:r>
                <a:r>
                  <a:rPr lang="pt-BR" sz="1600" dirty="0" smtClean="0"/>
                  <a:t>Global/Regional/Local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Usando GSI DA /WRF LETKF</a:t>
                </a:r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r>
                  <a:rPr lang="pt-BR" sz="1800" b="1" dirty="0" smtClean="0"/>
                  <a:t>Avaliação de modelos;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Avaliação da qualidade da análise;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Previsões contra observações;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Avaliação do ganho na melhoria da resolução</a:t>
                </a:r>
              </a:p>
              <a:p>
                <a:r>
                  <a:rPr lang="pt-BR" sz="1800" b="1" dirty="0" smtClean="0"/>
                  <a:t>Avaliação do impacto dos sistema de </a:t>
                </a:r>
                <a:r>
                  <a:rPr lang="pt-BR" sz="1800" b="1" dirty="0" err="1" smtClean="0"/>
                  <a:t>Obs</a:t>
                </a:r>
                <a:endParaRPr lang="pt-BR" sz="1800" b="1" dirty="0" smtClean="0"/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Monitoramento da qualidade e ajustes.</a:t>
                </a:r>
                <a:endParaRPr lang="pt-BR" sz="1600" dirty="0"/>
              </a:p>
            </p:txBody>
          </p:sp>
          <p:sp>
            <p:nvSpPr>
              <p:cNvPr id="18" name="Seta para baixo 17"/>
              <p:cNvSpPr/>
              <p:nvPr/>
            </p:nvSpPr>
            <p:spPr>
              <a:xfrm rot="16200000">
                <a:off x="6264902" y="3837670"/>
                <a:ext cx="1193969" cy="281881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7" name="CaixaDeTexto 46"/>
            <p:cNvSpPr txBox="1"/>
            <p:nvPr/>
          </p:nvSpPr>
          <p:spPr>
            <a:xfrm>
              <a:off x="6002840" y="295193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 2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486976" y="3392631"/>
            <a:ext cx="2112400" cy="1193969"/>
            <a:chOff x="4486976" y="3392631"/>
            <a:chExt cx="2112400" cy="1193969"/>
          </a:xfrm>
        </p:grpSpPr>
        <p:sp>
          <p:nvSpPr>
            <p:cNvPr id="14" name="Fluxograma: Disco magnético 62"/>
            <p:cNvSpPr/>
            <p:nvPr/>
          </p:nvSpPr>
          <p:spPr>
            <a:xfrm>
              <a:off x="4874320" y="3392631"/>
              <a:ext cx="1725056" cy="1038690"/>
            </a:xfrm>
            <a:prstGeom prst="flowChartMagneticDisk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51137" tIns="75571" rIns="151137" bIns="75571" anchor="ctr"/>
            <a:lstStyle/>
            <a:p>
              <a:pPr algn="ctr">
                <a:defRPr/>
              </a:pPr>
              <a:r>
                <a:rPr lang="pt-BR" sz="2000" dirty="0" smtClean="0"/>
                <a:t>Arquivo Bufr </a:t>
              </a:r>
              <a:r>
                <a:rPr lang="pt-BR" sz="1400" dirty="0" smtClean="0"/>
                <a:t>(formato NCEP)</a:t>
              </a:r>
              <a:endParaRPr lang="pt-BR" sz="1400" dirty="0"/>
            </a:p>
          </p:txBody>
        </p:sp>
        <p:sp>
          <p:nvSpPr>
            <p:cNvPr id="25" name="Seta para baixo 24"/>
            <p:cNvSpPr/>
            <p:nvPr/>
          </p:nvSpPr>
          <p:spPr>
            <a:xfrm rot="16200000">
              <a:off x="4030932" y="3848675"/>
              <a:ext cx="1193969" cy="281881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855269" y="953104"/>
            <a:ext cx="1332341" cy="5705328"/>
            <a:chOff x="2855269" y="953104"/>
            <a:chExt cx="1332341" cy="5705328"/>
          </a:xfrm>
        </p:grpSpPr>
        <p:grpSp>
          <p:nvGrpSpPr>
            <p:cNvPr id="30" name="Grupo 29"/>
            <p:cNvGrpSpPr/>
            <p:nvPr/>
          </p:nvGrpSpPr>
          <p:grpSpPr>
            <a:xfrm>
              <a:off x="2855269" y="953104"/>
              <a:ext cx="1332341" cy="5705328"/>
              <a:chOff x="2855269" y="953104"/>
              <a:chExt cx="1332341" cy="5705328"/>
            </a:xfrm>
          </p:grpSpPr>
          <p:sp>
            <p:nvSpPr>
              <p:cNvPr id="37" name="Seta para baixo 36"/>
              <p:cNvSpPr/>
              <p:nvPr/>
            </p:nvSpPr>
            <p:spPr>
              <a:xfrm rot="5400000">
                <a:off x="3026627" y="1418510"/>
                <a:ext cx="919167" cy="1018813"/>
              </a:xfrm>
              <a:prstGeom prst="downArrow">
                <a:avLst/>
              </a:prstGeom>
              <a:gradFill>
                <a:gsLst>
                  <a:gs pos="0">
                    <a:srgbClr val="FF0000"/>
                  </a:gs>
                  <a:gs pos="35000">
                    <a:srgbClr val="FF3300"/>
                  </a:gs>
                  <a:gs pos="100000">
                    <a:srgbClr val="FFC000"/>
                  </a:gs>
                </a:gsLst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Seta para baixo 37"/>
              <p:cNvSpPr/>
              <p:nvPr/>
            </p:nvSpPr>
            <p:spPr>
              <a:xfrm rot="5400000">
                <a:off x="3012559" y="5246820"/>
                <a:ext cx="919167" cy="1018813"/>
              </a:xfrm>
              <a:prstGeom prst="downArrow">
                <a:avLst/>
              </a:prstGeom>
              <a:gradFill>
                <a:gsLst>
                  <a:gs pos="0">
                    <a:srgbClr val="FF0000"/>
                  </a:gs>
                  <a:gs pos="35000">
                    <a:srgbClr val="FF3300"/>
                  </a:gs>
                  <a:gs pos="100000">
                    <a:srgbClr val="FFC000"/>
                  </a:gs>
                </a:gsLst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855269" y="953104"/>
                <a:ext cx="1297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Feedback</a:t>
                </a:r>
              </a:p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De qualidade</a:t>
                </a:r>
                <a:endParaRPr lang="pt-BR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2890460" y="6135212"/>
                <a:ext cx="1297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Feedback</a:t>
                </a:r>
              </a:p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De qualidade</a:t>
                </a:r>
                <a:endParaRPr lang="pt-BR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CaixaDeTexto 34"/>
            <p:cNvSpPr txBox="1"/>
            <p:nvPr/>
          </p:nvSpPr>
          <p:spPr>
            <a:xfrm>
              <a:off x="2937314" y="4864712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Fase3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923246" y="230425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 3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77" y="2990455"/>
            <a:ext cx="199789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283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325" y="219933"/>
            <a:ext cx="5770563" cy="484603"/>
          </a:xfrm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230525" y="1537115"/>
            <a:ext cx="8448779" cy="5013587"/>
            <a:chOff x="230525" y="1552105"/>
            <a:chExt cx="8448779" cy="5013587"/>
          </a:xfrm>
        </p:grpSpPr>
        <p:pic>
          <p:nvPicPr>
            <p:cNvPr id="2052" name="Picture 4" descr="https://venessapaech.files.wordpress.com/2012/05/iceberg_media14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25" y="1552105"/>
              <a:ext cx="8448779" cy="5013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286" y="1552105"/>
              <a:ext cx="113347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4" y="1825052"/>
              <a:ext cx="28575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15" y="1581335"/>
            <a:ext cx="1636763" cy="10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cptec.inpe.br/%7Erwww1/common/img/logo_cpte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32" y="1435972"/>
            <a:ext cx="1129626" cy="6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img0.cptec.inpe.br/%7Ergrafico/icones_principais/tempo/icones/n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70" y="2032999"/>
            <a:ext cx="506860" cy="2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272026" y="2043380"/>
            <a:ext cx="16097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smtClean="0"/>
              <a:t>     Produtos</a:t>
            </a:r>
          </a:p>
          <a:p>
            <a:pPr algn="ctr"/>
            <a:r>
              <a:rPr lang="pt-BR" sz="1100" dirty="0" smtClean="0"/>
              <a:t>   de </a:t>
            </a:r>
            <a:r>
              <a:rPr lang="pt-BR" sz="1100" dirty="0" smtClean="0"/>
              <a:t>previsão regional </a:t>
            </a:r>
            <a:endParaRPr lang="pt-BR" sz="1100" dirty="0" smtClean="0"/>
          </a:p>
          <a:p>
            <a:pPr algn="ctr"/>
            <a:r>
              <a:rPr lang="pt-BR" sz="1100" dirty="0" smtClean="0"/>
              <a:t>de tempo e clima</a:t>
            </a:r>
            <a:endParaRPr lang="pt-BR" sz="1100" dirty="0"/>
          </a:p>
        </p:txBody>
      </p:sp>
      <p:pic>
        <p:nvPicPr>
          <p:cNvPr id="16" name="Picture 11" descr="http://img0.cptec.inpe.br/%7Ergrafico/icones_principais/tempo/icones/p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96" y="2014633"/>
            <a:ext cx="506860" cy="2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0389" y="861492"/>
            <a:ext cx="6466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Sucesso (O CPTEC no topo) envolvendo os dados </a:t>
            </a:r>
            <a:r>
              <a:rPr lang="pt-BR" dirty="0" smtClean="0"/>
              <a:t> na </a:t>
            </a:r>
          </a:p>
          <a:p>
            <a:r>
              <a:rPr lang="pt-BR" dirty="0" smtClean="0"/>
              <a:t>assimilação regional é </a:t>
            </a:r>
            <a:r>
              <a:rPr lang="pt-BR" dirty="0" smtClean="0"/>
              <a:t>um Iceberg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91620" y="2518568"/>
            <a:ext cx="3058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Página web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25018" y="264606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Produtos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94516" y="2063547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Essa parte a sociedade vê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2048" name="Grupo 2047"/>
          <p:cNvGrpSpPr/>
          <p:nvPr/>
        </p:nvGrpSpPr>
        <p:grpSpPr>
          <a:xfrm>
            <a:off x="934638" y="3004462"/>
            <a:ext cx="7536123" cy="3222501"/>
            <a:chOff x="934638" y="3004462"/>
            <a:chExt cx="7536123" cy="3222501"/>
          </a:xfrm>
        </p:grpSpPr>
        <p:sp>
          <p:nvSpPr>
            <p:cNvPr id="18" name="CaixaDeTexto 17"/>
            <p:cNvSpPr txBox="1"/>
            <p:nvPr/>
          </p:nvSpPr>
          <p:spPr>
            <a:xfrm>
              <a:off x="5181078" y="5519077"/>
              <a:ext cx="32896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Isso é o que realmente 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a</a:t>
              </a:r>
              <a:r>
                <a:rPr lang="pt-BR" b="1" dirty="0" smtClean="0">
                  <a:solidFill>
                    <a:schemeClr val="bg1"/>
                  </a:solidFill>
                </a:rPr>
                <a:t>contece mas não é visto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967823" y="5710240"/>
              <a:ext cx="2424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FF00"/>
                  </a:solidFill>
                </a:rPr>
                <a:t>Supercomputação</a:t>
              </a:r>
              <a:endParaRPr lang="pt-BR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791301" y="5186208"/>
              <a:ext cx="29193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Recepção de dados  brutos </a:t>
              </a:r>
            </a:p>
            <a:p>
              <a:pPr algn="ctr"/>
              <a:r>
                <a:rPr lang="pt-BR" sz="1600" b="1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satélites e convencionais</a:t>
              </a:r>
              <a:endParaRPr lang="pt-BR" sz="1600" b="1" dirty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213673" y="3004462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Previsão de </a:t>
              </a:r>
            </a:p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tempo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934638" y="3033690"/>
              <a:ext cx="2480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Serviço de WEB suporte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899387" y="3747206"/>
              <a:ext cx="2507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Modelagem   Cíclica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270808" y="4478322"/>
              <a:ext cx="12682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C000"/>
                  </a:solidFill>
                </a:rPr>
                <a:t>Banco de</a:t>
              </a:r>
            </a:p>
            <a:p>
              <a:pPr algn="ctr"/>
              <a:r>
                <a:rPr lang="pt-BR" dirty="0" smtClean="0">
                  <a:solidFill>
                    <a:srgbClr val="FFC000"/>
                  </a:solidFill>
                </a:rPr>
                <a:t> dados</a:t>
              </a:r>
              <a:endParaRPr lang="pt-BR" dirty="0">
                <a:solidFill>
                  <a:srgbClr val="FFC000"/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117707" y="4486497"/>
              <a:ext cx="20361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Processamento </a:t>
              </a:r>
            </a:p>
            <a:p>
              <a:pPr algn="ctr"/>
              <a:r>
                <a:rPr lang="pt-BR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d</a:t>
              </a:r>
              <a:r>
                <a:rPr lang="pt-B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e dados</a:t>
              </a:r>
              <a:endParaRPr lang="pt-B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347673" y="4123338"/>
              <a:ext cx="3517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Operação e monitoramento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553560" y="3021855"/>
            <a:ext cx="6895430" cy="2658561"/>
            <a:chOff x="1656808" y="3016559"/>
            <a:chExt cx="6895430" cy="2658561"/>
          </a:xfrm>
        </p:grpSpPr>
        <p:grpSp>
          <p:nvGrpSpPr>
            <p:cNvPr id="27" name="Grupo 26"/>
            <p:cNvGrpSpPr/>
            <p:nvPr/>
          </p:nvGrpSpPr>
          <p:grpSpPr>
            <a:xfrm>
              <a:off x="1656808" y="3265107"/>
              <a:ext cx="3103282" cy="2410013"/>
              <a:chOff x="1656808" y="3265107"/>
              <a:chExt cx="3103282" cy="2410013"/>
            </a:xfrm>
          </p:grpSpPr>
          <p:sp>
            <p:nvSpPr>
              <p:cNvPr id="22" name="CaixaDeTexto 21"/>
              <p:cNvSpPr txBox="1"/>
              <p:nvPr/>
            </p:nvSpPr>
            <p:spPr>
              <a:xfrm>
                <a:off x="3276992" y="3907894"/>
                <a:ext cx="14830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800" b="1" dirty="0" smtClean="0">
                    <a:solidFill>
                      <a:srgbClr val="66FF99"/>
                    </a:solidFill>
                  </a:rPr>
                  <a:t>DSA</a:t>
                </a:r>
                <a:endParaRPr lang="pt-BR" b="1" dirty="0">
                  <a:solidFill>
                    <a:srgbClr val="66FF99"/>
                  </a:solidFill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188506" y="4844123"/>
                <a:ext cx="15856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800" b="1" dirty="0" smtClean="0">
                    <a:solidFill>
                      <a:schemeClr val="bg2"/>
                    </a:solidFill>
                  </a:rPr>
                  <a:t>DMD</a:t>
                </a:r>
                <a:endParaRPr lang="pt-BR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1656808" y="3265107"/>
                <a:ext cx="15183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800" b="1" dirty="0" smtClean="0">
                    <a:solidFill>
                      <a:srgbClr val="FFFF00"/>
                    </a:solidFill>
                  </a:rPr>
                  <a:t>DOP</a:t>
                </a:r>
                <a:endParaRPr lang="pt-BR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5831621" y="3016559"/>
              <a:ext cx="272061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Riscos</a:t>
              </a:r>
            </a:p>
            <a:p>
              <a:r>
                <a:rPr lang="pt-BR" dirty="0" smtClean="0">
                  <a:solidFill>
                    <a:schemeClr val="bg1"/>
                  </a:solidFill>
                </a:rPr>
                <a:t>Foco</a:t>
              </a:r>
            </a:p>
            <a:p>
              <a:r>
                <a:rPr lang="pt-BR" dirty="0" smtClean="0">
                  <a:solidFill>
                    <a:schemeClr val="bg1"/>
                  </a:solidFill>
                </a:rPr>
                <a:t>Objetivos</a:t>
              </a:r>
            </a:p>
            <a:p>
              <a:r>
                <a:rPr lang="pt-BR" dirty="0" smtClean="0">
                  <a:solidFill>
                    <a:schemeClr val="bg1"/>
                  </a:solidFill>
                </a:rPr>
                <a:t>Falhas</a:t>
              </a:r>
            </a:p>
            <a:p>
              <a:r>
                <a:rPr lang="pt-BR" dirty="0" smtClean="0">
                  <a:solidFill>
                    <a:schemeClr val="bg1"/>
                  </a:solidFill>
                </a:rPr>
                <a:t>Sacrifícios</a:t>
              </a:r>
            </a:p>
            <a:p>
              <a:r>
                <a:rPr lang="pt-BR" dirty="0" smtClean="0">
                  <a:solidFill>
                    <a:schemeClr val="bg1"/>
                  </a:solidFill>
                </a:rPr>
                <a:t>Mudanças de hábitos</a:t>
              </a:r>
            </a:p>
            <a:p>
              <a:r>
                <a:rPr lang="pt-BR" dirty="0" smtClean="0">
                  <a:solidFill>
                    <a:schemeClr val="bg1"/>
                  </a:solidFill>
                </a:rPr>
                <a:t>Muito trabalho pesado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392358" y="4147316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BRAMS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3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0637"/>
            <a:ext cx="4617441" cy="644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77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246" y="139215"/>
            <a:ext cx="7291820" cy="717550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Baseado: </a:t>
            </a:r>
            <a:r>
              <a:rPr lang="pt-BR" sz="3200" dirty="0" smtClean="0"/>
              <a:t>Metas do plano diretor do CPTEC (2016-2019)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7812359" cy="4391025"/>
          </a:xfrm>
        </p:spPr>
        <p:txBody>
          <a:bodyPr>
            <a:normAutofit fontScale="92500" lnSpcReduction="10000"/>
          </a:bodyPr>
          <a:lstStyle/>
          <a:p>
            <a:endParaRPr lang="pt-BR" sz="1800" dirty="0" smtClean="0"/>
          </a:p>
          <a:p>
            <a:r>
              <a:rPr lang="pt-BR" sz="1800" dirty="0" smtClean="0"/>
              <a:t>1. Desenvolver </a:t>
            </a:r>
            <a:r>
              <a:rPr lang="pt-BR" sz="1800" dirty="0"/>
              <a:t>um sistema de modelagem global acoplada envolvendo a atmosfera, oceanos, superfície continental, aerossóis e química,</a:t>
            </a:r>
            <a:r>
              <a:rPr lang="pt-BR" sz="1800" dirty="0">
                <a:solidFill>
                  <a:srgbClr val="FF3300"/>
                </a:solidFill>
              </a:rPr>
              <a:t> com assimilação de dados </a:t>
            </a:r>
            <a:r>
              <a:rPr lang="pt-BR" sz="1800" dirty="0"/>
              <a:t>em suporte à previsão de eventos extremos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2</a:t>
            </a:r>
            <a:r>
              <a:rPr lang="pt-BR" sz="1800" dirty="0"/>
              <a:t>. Desenvolver um sistema integrado de modelagem da atmosfera e oceano regional e local </a:t>
            </a:r>
            <a:r>
              <a:rPr lang="pt-BR" sz="1800" dirty="0">
                <a:solidFill>
                  <a:srgbClr val="FF3300"/>
                </a:solidFill>
              </a:rPr>
              <a:t>com assimilação de dados </a:t>
            </a:r>
            <a:r>
              <a:rPr lang="pt-BR" sz="1800" dirty="0"/>
              <a:t>em alta resolução espacial para a previsão de eventos extremos a curto prazo</a:t>
            </a:r>
          </a:p>
          <a:p>
            <a:r>
              <a:rPr lang="pt-BR" sz="1800" dirty="0" smtClean="0"/>
              <a:t>3</a:t>
            </a:r>
            <a:r>
              <a:rPr lang="pt-BR" sz="1800" dirty="0"/>
              <a:t>. Desenvolver produtos a partir de dados de novos Satélites Ambientais e Radares Meteorológicos </a:t>
            </a:r>
            <a:r>
              <a:rPr lang="pt-BR" sz="1800" dirty="0">
                <a:solidFill>
                  <a:srgbClr val="FF3300"/>
                </a:solidFill>
              </a:rPr>
              <a:t>para  assimilação de dados </a:t>
            </a:r>
            <a:r>
              <a:rPr lang="pt-BR" sz="1800" dirty="0"/>
              <a:t>e apoio para a previsão de curto prazo</a:t>
            </a:r>
          </a:p>
          <a:p>
            <a:r>
              <a:rPr lang="pt-BR" sz="1800" dirty="0" smtClean="0"/>
              <a:t>4</a:t>
            </a:r>
            <a:r>
              <a:rPr lang="pt-BR" sz="1800" dirty="0"/>
              <a:t>. Modernizar até 2017 o datacenter do CPTEC com um novo sistema de supercomputação.</a:t>
            </a:r>
          </a:p>
          <a:p>
            <a:r>
              <a:rPr lang="pt-BR" sz="1800" dirty="0"/>
              <a:t>5.  Desenvolver e implementar um </a:t>
            </a:r>
            <a:r>
              <a:rPr lang="pt-BR" sz="1800" dirty="0">
                <a:solidFill>
                  <a:srgbClr val="0070C0"/>
                </a:solidFill>
              </a:rPr>
              <a:t>sistema de gerenciamento de dados </a:t>
            </a:r>
            <a:r>
              <a:rPr lang="pt-BR" sz="1800" dirty="0"/>
              <a:t>para acesso rápido e eficiente aos produtos gerados pelo CPTEC/INPE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662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1520" y="130534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/>
              <a:t>Sistema de Modelagem Global (SMG</a:t>
            </a:r>
            <a:r>
              <a:rPr lang="pt-BR" sz="2000" b="1" dirty="0" smtClean="0"/>
              <a:t>)  </a:t>
            </a:r>
            <a:r>
              <a:rPr lang="pt-BR" sz="2000" dirty="0" smtClean="0"/>
              <a:t>usando o BAM </a:t>
            </a:r>
            <a:r>
              <a:rPr lang="pt-BR" sz="2000" dirty="0"/>
              <a:t>(</a:t>
            </a:r>
            <a:r>
              <a:rPr lang="pt-BR" sz="2000" i="1" dirty="0"/>
              <a:t>Brazilian Global Atmospheric Model</a:t>
            </a:r>
            <a:r>
              <a:rPr lang="pt-BR" sz="2000" dirty="0"/>
              <a:t>) com assimilação de </a:t>
            </a:r>
            <a:r>
              <a:rPr lang="pt-BR" sz="2000" dirty="0" smtClean="0"/>
              <a:t>dados;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Sistema de Modelagem </a:t>
            </a:r>
            <a:r>
              <a:rPr lang="pt-BR" sz="2000" b="1" dirty="0"/>
              <a:t>Regional (SMR) </a:t>
            </a:r>
            <a:r>
              <a:rPr lang="pt-BR" sz="2000" dirty="0"/>
              <a:t>que envolve a assimilação de dados regional com </a:t>
            </a:r>
            <a:r>
              <a:rPr lang="pt-BR" sz="2000" dirty="0" smtClean="0"/>
              <a:t>modelos operacionais </a:t>
            </a:r>
            <a:r>
              <a:rPr lang="pt-BR" sz="2000" dirty="0"/>
              <a:t>do </a:t>
            </a:r>
            <a:r>
              <a:rPr lang="pt-BR" sz="2000" dirty="0" smtClean="0"/>
              <a:t>CPTEC</a:t>
            </a:r>
            <a:r>
              <a:rPr lang="pt-BR" sz="2000" dirty="0"/>
              <a:t>;</a:t>
            </a:r>
            <a:endParaRPr lang="pt-BR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Sistema </a:t>
            </a:r>
            <a:r>
              <a:rPr lang="pt-BR" sz="2000" b="1" dirty="0"/>
              <a:t>de Modelagem Local (SML) </a:t>
            </a:r>
            <a:r>
              <a:rPr lang="pt-BR" sz="2000" dirty="0"/>
              <a:t>que é destinado para a </a:t>
            </a:r>
            <a:r>
              <a:rPr lang="pt-BR" sz="2000" dirty="0" smtClean="0"/>
              <a:t>assimilaçãode </a:t>
            </a:r>
            <a:r>
              <a:rPr lang="pt-BR" sz="2000" dirty="0"/>
              <a:t>dados de radar em altíssima </a:t>
            </a:r>
            <a:r>
              <a:rPr lang="pt-BR" sz="2000" dirty="0" smtClean="0"/>
              <a:t>resolução;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/>
              <a:t>Sistema de Gestão e Controle de Qualidade de Dados (SGD) </a:t>
            </a:r>
            <a:r>
              <a:rPr lang="pt-BR" sz="2000" dirty="0"/>
              <a:t>que é responsável pela gestão dos dados recebidos no </a:t>
            </a:r>
            <a:r>
              <a:rPr lang="pt-BR" sz="2000" dirty="0" smtClean="0"/>
              <a:t>centro</a:t>
            </a:r>
            <a:r>
              <a:rPr lang="pt-BR" sz="2000" dirty="0"/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Sistema </a:t>
            </a:r>
            <a:r>
              <a:rPr lang="pt-BR" sz="2000" b="1" dirty="0"/>
              <a:t>de Modelagem por </a:t>
            </a:r>
            <a:r>
              <a:rPr lang="pt-BR" sz="2000" b="1" dirty="0" smtClean="0"/>
              <a:t>Conjuntos (</a:t>
            </a:r>
            <a:r>
              <a:rPr lang="pt-BR" sz="2000" b="1" dirty="0"/>
              <a:t>SMC) </a:t>
            </a:r>
            <a:r>
              <a:rPr lang="pt-BR" sz="2000" dirty="0" smtClean="0"/>
              <a:t>Global para atender a demanda por esse produto no centro.</a:t>
            </a:r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9040"/>
            <a:ext cx="7291820" cy="717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rgbClr val="FF0000"/>
                </a:solidFill>
              </a:rPr>
              <a:t>Proposta: </a:t>
            </a:r>
            <a:r>
              <a:rPr lang="pt-BR" sz="3200" dirty="0" smtClean="0"/>
              <a:t>cinco projetos envolvendo AD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66751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1560" y="-13639"/>
            <a:ext cx="7291820" cy="717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Sistema </a:t>
            </a:r>
            <a:r>
              <a:rPr lang="pt-BR" sz="3200" b="1" dirty="0"/>
              <a:t>de Modelagem Global (SMG) </a:t>
            </a:r>
            <a:endParaRPr lang="pt-BR" sz="3200" dirty="0"/>
          </a:p>
        </p:txBody>
      </p:sp>
      <p:sp>
        <p:nvSpPr>
          <p:cNvPr id="3" name="Rectângulo 2"/>
          <p:cNvSpPr/>
          <p:nvPr/>
        </p:nvSpPr>
        <p:spPr>
          <a:xfrm>
            <a:off x="642525" y="1265379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 Principal: </a:t>
            </a:r>
            <a:r>
              <a:rPr lang="pt-BR" dirty="0"/>
              <a:t>Obter uma versão do SMG envolvendo o BAM que atinga </a:t>
            </a:r>
            <a:r>
              <a:rPr lang="pt-BR" dirty="0" smtClean="0"/>
              <a:t>seu máximo </a:t>
            </a:r>
            <a:r>
              <a:rPr lang="pt-BR" dirty="0"/>
              <a:t>potencial através do fornecimento de condições iniciais que explorem </a:t>
            </a:r>
            <a:r>
              <a:rPr lang="pt-BR" dirty="0" smtClean="0"/>
              <a:t>todas as </a:t>
            </a:r>
            <a:r>
              <a:rPr lang="pt-BR" dirty="0"/>
              <a:t>informações presentes na base de dados observacional e que leve em </a:t>
            </a:r>
            <a:r>
              <a:rPr lang="pt-BR" dirty="0" smtClean="0"/>
              <a:t>consideração os </a:t>
            </a:r>
            <a:r>
              <a:rPr lang="pt-BR" dirty="0"/>
              <a:t>balanços na física, dinâmica e estabilidade numérica desse modelo. Adicionalmente, espera-se que sejam contemplados os primeiros resultados com a </a:t>
            </a:r>
            <a:r>
              <a:rPr lang="pt-BR" dirty="0">
                <a:solidFill>
                  <a:srgbClr val="FF0000"/>
                </a:solidFill>
              </a:rPr>
              <a:t>assimilação de dados nas demais componentes do sistema terrestre.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Resultado esperado: </a:t>
            </a:r>
            <a:r>
              <a:rPr lang="pt-BR" dirty="0" smtClean="0"/>
              <a:t>Espera-se que isso </a:t>
            </a:r>
            <a:r>
              <a:rPr lang="pt-BR" dirty="0"/>
              <a:t>seja feito de tal forma que se garanta a máxima eficiência, melhor qualidade </a:t>
            </a:r>
            <a:r>
              <a:rPr lang="pt-BR" dirty="0" smtClean="0"/>
              <a:t>e baixa </a:t>
            </a:r>
            <a:r>
              <a:rPr lang="pt-BR" dirty="0"/>
              <a:t>latência na disponibilidade das informações. 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Pré requisito: </a:t>
            </a:r>
            <a:r>
              <a:rPr lang="pt-BR" dirty="0" smtClean="0"/>
              <a:t>Isto </a:t>
            </a:r>
            <a:r>
              <a:rPr lang="pt-BR" dirty="0"/>
              <a:t>se consegue com a </a:t>
            </a:r>
            <a:r>
              <a:rPr lang="pt-BR" dirty="0" smtClean="0">
                <a:solidFill>
                  <a:srgbClr val="FF0000"/>
                </a:solidFill>
              </a:rPr>
              <a:t>otimização no </a:t>
            </a:r>
            <a:r>
              <a:rPr lang="pt-BR" dirty="0">
                <a:solidFill>
                  <a:srgbClr val="FF0000"/>
                </a:solidFill>
              </a:rPr>
              <a:t>uso do fluxo de dados na operação</a:t>
            </a:r>
            <a:r>
              <a:rPr lang="pt-BR" dirty="0"/>
              <a:t> e avaliação do impacto das observações </a:t>
            </a:r>
            <a:r>
              <a:rPr lang="pt-BR" dirty="0" smtClean="0"/>
              <a:t>nas previsões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6097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2525" y="0"/>
            <a:ext cx="7291820" cy="717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Sistema </a:t>
            </a:r>
            <a:r>
              <a:rPr lang="pt-BR" sz="3200" b="1" dirty="0"/>
              <a:t>de Modelagem </a:t>
            </a:r>
            <a:r>
              <a:rPr lang="pt-BR" sz="3200" b="1" dirty="0" smtClean="0"/>
              <a:t>Regional </a:t>
            </a:r>
            <a:r>
              <a:rPr lang="pt-BR" sz="3200" b="1" dirty="0"/>
              <a:t>(</a:t>
            </a:r>
            <a:r>
              <a:rPr lang="pt-BR" sz="3200" b="1" dirty="0" smtClean="0"/>
              <a:t>SMR) </a:t>
            </a:r>
            <a:endParaRPr lang="pt-BR" sz="3200" dirty="0"/>
          </a:p>
        </p:txBody>
      </p:sp>
      <p:sp>
        <p:nvSpPr>
          <p:cNvPr id="3" name="Rectângulo 2"/>
          <p:cNvSpPr/>
          <p:nvPr/>
        </p:nvSpPr>
        <p:spPr>
          <a:xfrm>
            <a:off x="580023" y="1112980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 Principal: </a:t>
            </a:r>
            <a:r>
              <a:rPr lang="pt-BR" dirty="0"/>
              <a:t>Obter uma versão do sistema de modelagem atmosférica </a:t>
            </a:r>
            <a:r>
              <a:rPr lang="pt-BR" dirty="0" smtClean="0"/>
              <a:t>regional usando </a:t>
            </a:r>
            <a:r>
              <a:rPr lang="pt-BR" dirty="0"/>
              <a:t>ambos os modelos </a:t>
            </a:r>
            <a:r>
              <a:rPr lang="pt-BR" dirty="0">
                <a:solidFill>
                  <a:srgbClr val="FF0000"/>
                </a:solidFill>
              </a:rPr>
              <a:t>regionais do CPTEC–INPE (BRAMS e ETA), </a:t>
            </a:r>
            <a:r>
              <a:rPr lang="pt-BR" dirty="0" smtClean="0"/>
              <a:t>para que </a:t>
            </a:r>
            <a:r>
              <a:rPr lang="pt-BR" dirty="0"/>
              <a:t>o máximo potencial destes modelos seja atingido. Isto deverá ser feito </a:t>
            </a:r>
            <a:r>
              <a:rPr lang="pt-BR" dirty="0" smtClean="0"/>
              <a:t>através </a:t>
            </a:r>
            <a:r>
              <a:rPr lang="pt-BR" dirty="0"/>
              <a:t>do fornecimento de condições iniciais que explorem todas as informações </a:t>
            </a:r>
            <a:r>
              <a:rPr lang="pt-BR" dirty="0" smtClean="0"/>
              <a:t>presentes na </a:t>
            </a:r>
            <a:r>
              <a:rPr lang="pt-BR" dirty="0"/>
              <a:t>base de dados observacional e que leve em consideração os balanços na física</a:t>
            </a:r>
            <a:r>
              <a:rPr lang="pt-BR" dirty="0" smtClean="0"/>
              <a:t>, dinâmica </a:t>
            </a:r>
            <a:r>
              <a:rPr lang="pt-BR" dirty="0"/>
              <a:t>e estabilidade numérica de cada um desses </a:t>
            </a:r>
            <a:r>
              <a:rPr lang="pt-BR" dirty="0" smtClean="0"/>
              <a:t>modelos</a:t>
            </a:r>
          </a:p>
          <a:p>
            <a:endParaRPr lang="pt-BR" dirty="0" smtClean="0"/>
          </a:p>
          <a:p>
            <a:r>
              <a:rPr lang="pt-BR" b="1" dirty="0" smtClean="0"/>
              <a:t>Resultado esperado: </a:t>
            </a:r>
            <a:r>
              <a:rPr lang="pt-BR" dirty="0" smtClean="0"/>
              <a:t>Espera-se que isso </a:t>
            </a:r>
            <a:r>
              <a:rPr lang="pt-BR" dirty="0"/>
              <a:t>seja feito de tal forma que se garanta a máxima eficiência, melhor qualidade </a:t>
            </a:r>
            <a:r>
              <a:rPr lang="pt-BR" dirty="0" smtClean="0"/>
              <a:t>e baixa </a:t>
            </a:r>
            <a:r>
              <a:rPr lang="pt-BR" dirty="0"/>
              <a:t>latência na disponibilidade das informações. 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Pré requisito: </a:t>
            </a:r>
            <a:r>
              <a:rPr lang="pt-BR" dirty="0" smtClean="0"/>
              <a:t>Isto </a:t>
            </a:r>
            <a:r>
              <a:rPr lang="pt-BR" dirty="0"/>
              <a:t>se consegue com a </a:t>
            </a:r>
            <a:r>
              <a:rPr lang="pt-BR" dirty="0" smtClean="0">
                <a:solidFill>
                  <a:srgbClr val="FF0000"/>
                </a:solidFill>
              </a:rPr>
              <a:t>otimização no </a:t>
            </a:r>
            <a:r>
              <a:rPr lang="pt-BR" dirty="0">
                <a:solidFill>
                  <a:srgbClr val="FF0000"/>
                </a:solidFill>
              </a:rPr>
              <a:t>uso do fluxo de dados na operação</a:t>
            </a:r>
            <a:r>
              <a:rPr lang="pt-BR" dirty="0"/>
              <a:t> e avaliação do impacto das observações </a:t>
            </a:r>
            <a:r>
              <a:rPr lang="pt-BR" dirty="0" smtClean="0"/>
              <a:t>nas previsões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53834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8713" y="143202"/>
            <a:ext cx="7291820" cy="717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Sistema </a:t>
            </a:r>
            <a:r>
              <a:rPr lang="pt-BR" sz="3200" b="1" dirty="0"/>
              <a:t>de Modelagem </a:t>
            </a:r>
            <a:r>
              <a:rPr lang="pt-BR" sz="3200" b="1" dirty="0" smtClean="0"/>
              <a:t>Local </a:t>
            </a:r>
            <a:r>
              <a:rPr lang="pt-BR" sz="3200" b="1" dirty="0"/>
              <a:t>(</a:t>
            </a:r>
            <a:r>
              <a:rPr lang="pt-BR" sz="3200" b="1" dirty="0" smtClean="0"/>
              <a:t>SML) </a:t>
            </a:r>
            <a:endParaRPr lang="pt-BR" sz="3200" dirty="0"/>
          </a:p>
        </p:txBody>
      </p:sp>
      <p:sp>
        <p:nvSpPr>
          <p:cNvPr id="3" name="Rectângulo 2"/>
          <p:cNvSpPr/>
          <p:nvPr/>
        </p:nvSpPr>
        <p:spPr>
          <a:xfrm>
            <a:off x="642525" y="982351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 Principal: Objetivo Principal: </a:t>
            </a:r>
            <a:r>
              <a:rPr lang="pt-BR" dirty="0"/>
              <a:t>obter uma metodologia de modelagem em altíssima </a:t>
            </a:r>
            <a:r>
              <a:rPr lang="pt-BR" dirty="0" smtClean="0"/>
              <a:t>resolução (</a:t>
            </a:r>
            <a:r>
              <a:rPr lang="pt-BR" dirty="0"/>
              <a:t>até 500 m) em regiões metropolitanas explorando ao máximo todas as </a:t>
            </a:r>
            <a:r>
              <a:rPr lang="pt-BR" dirty="0" smtClean="0"/>
              <a:t>informações disponíveis </a:t>
            </a:r>
            <a:r>
              <a:rPr lang="pt-BR" dirty="0"/>
              <a:t>na base de dados com a assimilação nas diferentes escalas </a:t>
            </a:r>
            <a:r>
              <a:rPr lang="pt-BR" dirty="0" smtClean="0"/>
              <a:t>global (</a:t>
            </a:r>
            <a:r>
              <a:rPr lang="pt-BR" dirty="0"/>
              <a:t>SMG com o BAM), regional (SMR com BRAMS) e local (com inclusão de dados </a:t>
            </a:r>
            <a:r>
              <a:rPr lang="pt-BR" dirty="0" smtClean="0"/>
              <a:t>de radar</a:t>
            </a:r>
            <a:r>
              <a:rPr lang="pt-BR" dirty="0"/>
              <a:t>). </a:t>
            </a:r>
            <a:r>
              <a:rPr lang="pt-BR" dirty="0">
                <a:solidFill>
                  <a:srgbClr val="FF0000"/>
                </a:solidFill>
              </a:rPr>
              <a:t>O foco é obter previsões de qualidade e com antecedência aos eventos extremos</a:t>
            </a:r>
          </a:p>
          <a:p>
            <a:r>
              <a:rPr lang="pt-BR" dirty="0">
                <a:solidFill>
                  <a:srgbClr val="FF0000"/>
                </a:solidFill>
              </a:rPr>
              <a:t>visando aplicações de </a:t>
            </a:r>
            <a:r>
              <a:rPr lang="pt-BR" i="1" dirty="0">
                <a:solidFill>
                  <a:srgbClr val="FF0000"/>
                </a:solidFill>
              </a:rPr>
              <a:t>nowcasting </a:t>
            </a:r>
            <a:r>
              <a:rPr lang="pt-BR" dirty="0"/>
              <a:t>nos centros regionais brasileiros, nos quais </a:t>
            </a:r>
            <a:r>
              <a:rPr lang="pt-BR" dirty="0" smtClean="0"/>
              <a:t>o sistema </a:t>
            </a:r>
            <a:r>
              <a:rPr lang="pt-BR" dirty="0"/>
              <a:t>local deverá estar operacional.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Resultado esperado: </a:t>
            </a:r>
            <a:r>
              <a:rPr lang="pt-BR" dirty="0"/>
              <a:t>Espera-se que o desempenho tanto na posição (temporal e espacial) como na intensidade dos eventos de precipitação seja melhor que as versões regionais, para que o esforço dedicado nessa tarefa seja justificado.</a:t>
            </a:r>
          </a:p>
          <a:p>
            <a:endParaRPr lang="pt-BR" dirty="0"/>
          </a:p>
          <a:p>
            <a:r>
              <a:rPr lang="pt-BR" b="1" dirty="0" smtClean="0"/>
              <a:t>Pré requisito: </a:t>
            </a:r>
            <a:r>
              <a:rPr lang="pt-BR" dirty="0" smtClean="0"/>
              <a:t>Isto </a:t>
            </a:r>
            <a:r>
              <a:rPr lang="pt-BR" dirty="0"/>
              <a:t>se consegue com </a:t>
            </a:r>
            <a:r>
              <a:rPr lang="pt-BR" dirty="0">
                <a:solidFill>
                  <a:srgbClr val="FF0000"/>
                </a:solidFill>
              </a:rPr>
              <a:t>a </a:t>
            </a:r>
            <a:r>
              <a:rPr lang="pt-BR" dirty="0" smtClean="0">
                <a:solidFill>
                  <a:srgbClr val="FF0000"/>
                </a:solidFill>
              </a:rPr>
              <a:t>otimização no </a:t>
            </a:r>
            <a:r>
              <a:rPr lang="pt-BR" dirty="0">
                <a:solidFill>
                  <a:srgbClr val="FF0000"/>
                </a:solidFill>
              </a:rPr>
              <a:t>uso do fluxo de dados na operação</a:t>
            </a:r>
            <a:r>
              <a:rPr lang="pt-BR" dirty="0"/>
              <a:t> e avaliação do impacto das observações </a:t>
            </a:r>
            <a:r>
              <a:rPr lang="pt-BR" dirty="0" smtClean="0"/>
              <a:t>nas previsões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75866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2525" y="0"/>
            <a:ext cx="7291820" cy="717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Sistema de Gestão e Controle de Qualidade de Dados (</a:t>
            </a:r>
            <a:r>
              <a:rPr lang="pt-BR" sz="3200" b="1" dirty="0" smtClean="0"/>
              <a:t>SGD) </a:t>
            </a:r>
            <a:endParaRPr lang="pt-BR" sz="3200" dirty="0"/>
          </a:p>
        </p:txBody>
      </p:sp>
      <p:sp>
        <p:nvSpPr>
          <p:cNvPr id="3" name="Rectângulo 2"/>
          <p:cNvSpPr/>
          <p:nvPr/>
        </p:nvSpPr>
        <p:spPr>
          <a:xfrm>
            <a:off x="580023" y="1145637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 Principal: </a:t>
            </a:r>
            <a:r>
              <a:rPr lang="pt-BR" b="1" dirty="0" smtClean="0"/>
              <a:t> </a:t>
            </a:r>
            <a:r>
              <a:rPr lang="pt-BR" dirty="0"/>
              <a:t>desenvolver uma versão do GCQD que possibilite o fluxo</a:t>
            </a:r>
          </a:p>
          <a:p>
            <a:r>
              <a:rPr lang="pt-BR" dirty="0"/>
              <a:t>completo e estável dos dados recebidos (tanto no pré-processamento da DOP </a:t>
            </a:r>
            <a:r>
              <a:rPr lang="pt-BR" dirty="0" smtClean="0"/>
              <a:t>como na </a:t>
            </a:r>
            <a:r>
              <a:rPr lang="pt-BR" dirty="0"/>
              <a:t>DSA), passando por um processo de controle de qualidade necessário para </a:t>
            </a:r>
            <a:r>
              <a:rPr lang="pt-BR" dirty="0" smtClean="0"/>
              <a:t>a assimilação </a:t>
            </a:r>
            <a:r>
              <a:rPr lang="pt-BR" dirty="0"/>
              <a:t>de dados.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Resultado esperado: </a:t>
            </a:r>
            <a:r>
              <a:rPr lang="pt-BR" dirty="0"/>
              <a:t>Essa versão deve abordar todos os sistemas de observação do sistema terrestre e ser composta de uma estrutura de implementação que facilite a contribuição dos colaboradores responsáveis em cada um dos sistemas de observação.</a:t>
            </a:r>
          </a:p>
          <a:p>
            <a:endParaRPr lang="pt-BR" dirty="0"/>
          </a:p>
          <a:p>
            <a:r>
              <a:rPr lang="pt-BR" b="1" dirty="0" smtClean="0"/>
              <a:t>Pré requisito: </a:t>
            </a:r>
            <a:r>
              <a:rPr lang="pt-BR" dirty="0" smtClean="0"/>
              <a:t>uso eficiente dos rescursos humanos e computacional no centro atribuindo as devidas resposabilidades para as divisões e pessoas com as respectivas competencias </a:t>
            </a:r>
            <a:r>
              <a:rPr lang="pt-BR" dirty="0" smtClean="0">
                <a:solidFill>
                  <a:srgbClr val="FF0000"/>
                </a:solidFill>
              </a:rPr>
              <a:t>(uma reestruturação da metodologia de tratamento dos dados no CPTEC).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70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96"/>
          <p:cNvSpPr/>
          <p:nvPr/>
        </p:nvSpPr>
        <p:spPr>
          <a:xfrm>
            <a:off x="84370" y="5231568"/>
            <a:ext cx="2473410" cy="1564988"/>
          </a:xfrm>
          <a:prstGeom prst="rect">
            <a:avLst/>
          </a:prstGeom>
          <a:solidFill>
            <a:srgbClr val="FFCC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96"/>
          <p:cNvSpPr/>
          <p:nvPr/>
        </p:nvSpPr>
        <p:spPr>
          <a:xfrm>
            <a:off x="129340" y="1026201"/>
            <a:ext cx="2338500" cy="1508890"/>
          </a:xfrm>
          <a:prstGeom prst="rect">
            <a:avLst/>
          </a:prstGeom>
          <a:solidFill>
            <a:srgbClr val="FFCC66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nova forma de gestão dos dados na PNT do CPTEC: três fases.</a:t>
            </a:r>
            <a:endParaRPr lang="pt-BR" dirty="0"/>
          </a:p>
        </p:txBody>
      </p:sp>
      <p:sp>
        <p:nvSpPr>
          <p:cNvPr id="4" name="Fluxograma: Disco magnético 62"/>
          <p:cNvSpPr/>
          <p:nvPr/>
        </p:nvSpPr>
        <p:spPr>
          <a:xfrm>
            <a:off x="289533" y="1903758"/>
            <a:ext cx="2057400" cy="586363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r>
              <a:rPr lang="pt-BR" sz="2000" dirty="0" smtClean="0"/>
              <a:t>Bufr WMO</a:t>
            </a:r>
            <a:endParaRPr lang="pt-BR" sz="2000" dirty="0"/>
          </a:p>
        </p:txBody>
      </p:sp>
      <p:sp>
        <p:nvSpPr>
          <p:cNvPr id="8" name="Fluxograma: Disco magnético 15"/>
          <p:cNvSpPr/>
          <p:nvPr/>
        </p:nvSpPr>
        <p:spPr>
          <a:xfrm>
            <a:off x="215570" y="6084086"/>
            <a:ext cx="2057400" cy="625472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51137" tIns="75571" rIns="151137" bIns="75571" anchor="ctr"/>
          <a:lstStyle/>
          <a:p>
            <a:pPr algn="ctr">
              <a:defRPr/>
            </a:pPr>
            <a:r>
              <a:rPr lang="pt-BR" sz="2000" dirty="0" smtClean="0"/>
              <a:t>Bufr WMO</a:t>
            </a:r>
            <a:endParaRPr lang="pt-BR" sz="2000" dirty="0"/>
          </a:p>
        </p:txBody>
      </p:sp>
      <p:sp>
        <p:nvSpPr>
          <p:cNvPr id="10" name="Retângulo 17"/>
          <p:cNvSpPr>
            <a:spLocks noChangeArrowheads="1"/>
          </p:cNvSpPr>
          <p:nvPr/>
        </p:nvSpPr>
        <p:spPr bwMode="auto">
          <a:xfrm>
            <a:off x="-35550" y="5130451"/>
            <a:ext cx="2554403" cy="98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1137" tIns="75571" rIns="151137" bIns="75571">
            <a:spAutoFit/>
          </a:bodyPr>
          <a:lstStyle/>
          <a:p>
            <a:pPr algn="ctr"/>
            <a:r>
              <a:rPr lang="pt-BR" sz="1800" dirty="0" smtClean="0"/>
              <a:t>Banco de Dados </a:t>
            </a:r>
          </a:p>
          <a:p>
            <a:pPr algn="ctr"/>
            <a:r>
              <a:rPr lang="pt-BR" sz="1800" dirty="0"/>
              <a:t>d</a:t>
            </a:r>
            <a:r>
              <a:rPr lang="pt-BR" sz="1800" dirty="0" smtClean="0"/>
              <a:t>e Satélites</a:t>
            </a:r>
          </a:p>
          <a:p>
            <a:pPr algn="ctr"/>
            <a:r>
              <a:rPr lang="pt-BR" sz="1800" dirty="0" smtClean="0"/>
              <a:t>BDS / DSA</a:t>
            </a:r>
            <a:endParaRPr lang="pt-BR" sz="1800" dirty="0"/>
          </a:p>
        </p:txBody>
      </p:sp>
      <p:grpSp>
        <p:nvGrpSpPr>
          <p:cNvPr id="32" name="Grupo 31"/>
          <p:cNvGrpSpPr/>
          <p:nvPr/>
        </p:nvGrpSpPr>
        <p:grpSpPr>
          <a:xfrm>
            <a:off x="2229784" y="2753921"/>
            <a:ext cx="2149333" cy="2042937"/>
            <a:chOff x="2229784" y="2753921"/>
            <a:chExt cx="2149333" cy="2042937"/>
          </a:xfrm>
        </p:grpSpPr>
        <p:sp>
          <p:nvSpPr>
            <p:cNvPr id="24" name="Seta para baixo 23"/>
            <p:cNvSpPr/>
            <p:nvPr/>
          </p:nvSpPr>
          <p:spPr>
            <a:xfrm rot="16200000">
              <a:off x="1773740" y="3848675"/>
              <a:ext cx="1193969" cy="281881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ustomShape 33"/>
            <p:cNvSpPr/>
            <p:nvPr/>
          </p:nvSpPr>
          <p:spPr>
            <a:xfrm>
              <a:off x="2593306" y="3182771"/>
              <a:ext cx="1785811" cy="1614087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49000">
                  <a:schemeClr val="accent3"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/>
          </p:style>
          <p:txBody>
            <a:bodyPr lIns="128160" tIns="64080" rIns="128160" bIns="64080" anchor="ctr"/>
            <a:lstStyle/>
            <a:p>
              <a:pPr algn="ctr">
                <a:lnSpc>
                  <a:spcPct val="100000"/>
                </a:lnSpc>
              </a:pPr>
              <a:r>
                <a:rPr lang="pt-BR" sz="1400" b="1" dirty="0" smtClean="0">
                  <a:solidFill>
                    <a:srgbClr val="FF3300"/>
                  </a:solidFill>
                  <a:latin typeface="Calibri"/>
                  <a:ea typeface="DejaVu Sans"/>
                </a:rPr>
                <a:t>Sistema de gestão e controle de qualidade de dados para a modelagem</a:t>
              </a:r>
              <a:endParaRPr lang="pt-BR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908093" y="2753921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rgbClr val="FF0000"/>
                  </a:solidFill>
                </a:rPr>
                <a:t>GCQD</a:t>
              </a:r>
              <a:endParaRPr lang="pt-B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etângulo 17"/>
          <p:cNvSpPr>
            <a:spLocks noChangeArrowheads="1"/>
          </p:cNvSpPr>
          <p:nvPr/>
        </p:nvSpPr>
        <p:spPr bwMode="auto">
          <a:xfrm>
            <a:off x="-24130" y="925709"/>
            <a:ext cx="2626374" cy="10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1137" tIns="75571" rIns="151137" bIns="75571">
            <a:spAutoFit/>
          </a:bodyPr>
          <a:lstStyle/>
          <a:p>
            <a:pPr algn="ctr"/>
            <a:r>
              <a:rPr lang="pt-BR" dirty="0" smtClean="0"/>
              <a:t>Banco de dados </a:t>
            </a:r>
          </a:p>
          <a:p>
            <a:pPr algn="ctr"/>
            <a:r>
              <a:rPr lang="pt-BR" dirty="0" smtClean="0"/>
              <a:t>Meteorológico</a:t>
            </a:r>
          </a:p>
          <a:p>
            <a:pPr algn="ctr"/>
            <a:r>
              <a:rPr lang="pt-BR" dirty="0" smtClean="0"/>
              <a:t>BDM (MARS) / </a:t>
            </a:r>
            <a:r>
              <a:rPr lang="pt-BR" b="1" dirty="0" smtClean="0"/>
              <a:t>DOP</a:t>
            </a:r>
            <a:endParaRPr lang="pt-BR" b="1" dirty="0"/>
          </a:p>
        </p:txBody>
      </p:sp>
      <p:grpSp>
        <p:nvGrpSpPr>
          <p:cNvPr id="52" name="Grupo 51"/>
          <p:cNvGrpSpPr/>
          <p:nvPr/>
        </p:nvGrpSpPr>
        <p:grpSpPr>
          <a:xfrm>
            <a:off x="-24130" y="2723941"/>
            <a:ext cx="2173279" cy="2406510"/>
            <a:chOff x="-24130" y="2723941"/>
            <a:chExt cx="2173279" cy="2406510"/>
          </a:xfrm>
        </p:grpSpPr>
        <p:grpSp>
          <p:nvGrpSpPr>
            <p:cNvPr id="31" name="Grupo 30"/>
            <p:cNvGrpSpPr/>
            <p:nvPr/>
          </p:nvGrpSpPr>
          <p:grpSpPr>
            <a:xfrm>
              <a:off x="424093" y="2723941"/>
              <a:ext cx="1725056" cy="2406510"/>
              <a:chOff x="424093" y="2723941"/>
              <a:chExt cx="1725056" cy="2406510"/>
            </a:xfrm>
          </p:grpSpPr>
          <p:sp>
            <p:nvSpPr>
              <p:cNvPr id="7" name="Seta para baixo 6"/>
              <p:cNvSpPr/>
              <p:nvPr/>
            </p:nvSpPr>
            <p:spPr>
              <a:xfrm>
                <a:off x="441482" y="2723941"/>
                <a:ext cx="1660297" cy="563760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Seta para baixo 10"/>
              <p:cNvSpPr/>
              <p:nvPr/>
            </p:nvSpPr>
            <p:spPr>
              <a:xfrm rot="10800000">
                <a:off x="426491" y="4566691"/>
                <a:ext cx="1660297" cy="563760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Fluxograma: Disco magnético 62"/>
              <p:cNvSpPr/>
              <p:nvPr/>
            </p:nvSpPr>
            <p:spPr>
              <a:xfrm>
                <a:off x="424093" y="3377641"/>
                <a:ext cx="1725056" cy="1038690"/>
              </a:xfrm>
              <a:prstGeom prst="flowChartMagneticDisk">
                <a:avLst/>
              </a:prstGeom>
              <a:gradFill>
                <a:gsLst>
                  <a:gs pos="0">
                    <a:schemeClr val="tx2">
                      <a:lumMod val="50000"/>
                      <a:lumOff val="50000"/>
                    </a:schemeClr>
                  </a:gs>
                  <a:gs pos="14000">
                    <a:schemeClr val="tx2">
                      <a:lumMod val="50000"/>
                      <a:lumOff val="50000"/>
                    </a:schemeClr>
                  </a:gs>
                  <a:gs pos="100000">
                    <a:schemeClr val="tx2">
                      <a:lumMod val="75000"/>
                      <a:lumOff val="25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51137" tIns="75571" rIns="151137" bIns="75571" anchor="ctr"/>
              <a:lstStyle/>
              <a:p>
                <a:pPr algn="ctr">
                  <a:defRPr/>
                </a:pPr>
                <a:r>
                  <a:rPr lang="pt-BR" sz="2000" dirty="0" smtClean="0"/>
                  <a:t>Bufr tanque</a:t>
                </a:r>
              </a:p>
              <a:p>
                <a:pPr algn="ctr">
                  <a:defRPr/>
                </a:pPr>
                <a:r>
                  <a:rPr lang="pt-BR" sz="1600" dirty="0" smtClean="0"/>
                  <a:t>(formato WMO)</a:t>
                </a:r>
                <a:endParaRPr lang="pt-BR" sz="1600" dirty="0"/>
              </a:p>
            </p:txBody>
          </p:sp>
        </p:grpSp>
        <p:sp>
          <p:nvSpPr>
            <p:cNvPr id="46" name="CaixaDeTexto 45"/>
            <p:cNvSpPr txBox="1"/>
            <p:nvPr/>
          </p:nvSpPr>
          <p:spPr>
            <a:xfrm>
              <a:off x="-24130" y="4335858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Fase1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2855269" y="953104"/>
            <a:ext cx="1332341" cy="5705328"/>
            <a:chOff x="2855269" y="953104"/>
            <a:chExt cx="1332341" cy="5705328"/>
          </a:xfrm>
        </p:grpSpPr>
        <p:grpSp>
          <p:nvGrpSpPr>
            <p:cNvPr id="23" name="Grupo 22"/>
            <p:cNvGrpSpPr/>
            <p:nvPr/>
          </p:nvGrpSpPr>
          <p:grpSpPr>
            <a:xfrm>
              <a:off x="2855269" y="953104"/>
              <a:ext cx="1332341" cy="5705328"/>
              <a:chOff x="2855269" y="953104"/>
              <a:chExt cx="1332341" cy="5705328"/>
            </a:xfrm>
          </p:grpSpPr>
          <p:sp>
            <p:nvSpPr>
              <p:cNvPr id="27" name="Seta para baixo 26"/>
              <p:cNvSpPr/>
              <p:nvPr/>
            </p:nvSpPr>
            <p:spPr>
              <a:xfrm rot="5400000">
                <a:off x="3026627" y="1418510"/>
                <a:ext cx="919167" cy="1018813"/>
              </a:xfrm>
              <a:prstGeom prst="downArrow">
                <a:avLst/>
              </a:prstGeom>
              <a:gradFill>
                <a:gsLst>
                  <a:gs pos="0">
                    <a:srgbClr val="FF0000"/>
                  </a:gs>
                  <a:gs pos="35000">
                    <a:srgbClr val="FF3300"/>
                  </a:gs>
                  <a:gs pos="100000">
                    <a:srgbClr val="FFC000"/>
                  </a:gs>
                </a:gsLst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Seta para baixo 27"/>
              <p:cNvSpPr/>
              <p:nvPr/>
            </p:nvSpPr>
            <p:spPr>
              <a:xfrm rot="5400000">
                <a:off x="3012559" y="5246820"/>
                <a:ext cx="919167" cy="1018813"/>
              </a:xfrm>
              <a:prstGeom prst="downArrow">
                <a:avLst/>
              </a:prstGeom>
              <a:gradFill>
                <a:gsLst>
                  <a:gs pos="0">
                    <a:srgbClr val="FF0000"/>
                  </a:gs>
                  <a:gs pos="35000">
                    <a:srgbClr val="FF3300"/>
                  </a:gs>
                  <a:gs pos="100000">
                    <a:srgbClr val="FFC000"/>
                  </a:gs>
                </a:gsLst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2855269" y="953104"/>
                <a:ext cx="1297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Feedback</a:t>
                </a:r>
              </a:p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De qualidade</a:t>
                </a:r>
                <a:endParaRPr lang="pt-BR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890460" y="6135212"/>
                <a:ext cx="1297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Feedback</a:t>
                </a:r>
              </a:p>
              <a:p>
                <a:pPr algn="ctr"/>
                <a:r>
                  <a:rPr lang="pt-BR" sz="1400" b="1" dirty="0" smtClean="0">
                    <a:solidFill>
                      <a:srgbClr val="FF0000"/>
                    </a:solidFill>
                  </a:rPr>
                  <a:t>De qualidade</a:t>
                </a:r>
                <a:endParaRPr lang="pt-BR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8" name="CaixaDeTexto 47"/>
            <p:cNvSpPr txBox="1"/>
            <p:nvPr/>
          </p:nvSpPr>
          <p:spPr>
            <a:xfrm>
              <a:off x="2937314" y="4864712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Fase3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923246" y="230425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 3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4407107" y="1181800"/>
            <a:ext cx="4835042" cy="5344936"/>
            <a:chOff x="4407107" y="1181800"/>
            <a:chExt cx="4835042" cy="5344936"/>
          </a:xfrm>
        </p:grpSpPr>
        <p:grpSp>
          <p:nvGrpSpPr>
            <p:cNvPr id="34" name="Grupo 33"/>
            <p:cNvGrpSpPr/>
            <p:nvPr/>
          </p:nvGrpSpPr>
          <p:grpSpPr>
            <a:xfrm>
              <a:off x="4407107" y="1181800"/>
              <a:ext cx="4835042" cy="5344936"/>
              <a:chOff x="4407107" y="1181800"/>
              <a:chExt cx="4835042" cy="5344936"/>
            </a:xfrm>
          </p:grpSpPr>
          <p:sp>
            <p:nvSpPr>
              <p:cNvPr id="21" name="Retângulo 20"/>
              <p:cNvSpPr/>
              <p:nvPr/>
            </p:nvSpPr>
            <p:spPr bwMode="auto">
              <a:xfrm>
                <a:off x="4407107" y="1181800"/>
                <a:ext cx="4702966" cy="5344936"/>
              </a:xfrm>
              <a:prstGeom prst="rect">
                <a:avLst/>
              </a:prstGeom>
              <a:solidFill>
                <a:srgbClr val="FFC000">
                  <a:alpha val="29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4445293" y="1268945"/>
                <a:ext cx="4796856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FF3300"/>
                    </a:solidFill>
                  </a:rPr>
                  <a:t>Dados na modelagem do CPTEC</a:t>
                </a:r>
              </a:p>
              <a:p>
                <a:r>
                  <a:rPr lang="pt-BR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Assimilação de dados</a:t>
                </a:r>
              </a:p>
              <a:p>
                <a:r>
                  <a:rPr lang="pt-BR" sz="1600" dirty="0" smtClean="0"/>
                  <a:t>-   Completa base de dados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Disponível eficientemente 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Assimilação</a:t>
                </a:r>
                <a:r>
                  <a:rPr lang="pt-BR" sz="1600" dirty="0"/>
                  <a:t> </a:t>
                </a:r>
                <a:r>
                  <a:rPr lang="pt-BR" sz="1600" dirty="0" smtClean="0"/>
                  <a:t>Global/Regional/Local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Usando GSI DA /WRF LETKF</a:t>
                </a:r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pPr marL="285750" indent="-285750">
                  <a:buFontTx/>
                  <a:buChar char="-"/>
                </a:pPr>
                <a:endParaRPr lang="pt-BR" sz="1600" dirty="0"/>
              </a:p>
              <a:p>
                <a:pPr marL="285750" indent="-285750">
                  <a:buFontTx/>
                  <a:buChar char="-"/>
                </a:pPr>
                <a:endParaRPr lang="pt-BR" sz="1600" dirty="0" smtClean="0"/>
              </a:p>
              <a:p>
                <a:r>
                  <a:rPr lang="pt-BR" sz="1800" b="1" dirty="0" smtClean="0"/>
                  <a:t>Avaliação de modelos;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Avaliação da qualidade da análise;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Previsões contra observações;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Avaliação do ganho na melhoria da resolução</a:t>
                </a:r>
              </a:p>
              <a:p>
                <a:r>
                  <a:rPr lang="pt-BR" sz="1800" b="1" dirty="0" smtClean="0"/>
                  <a:t>Avaliação do impacto dos sistema de </a:t>
                </a:r>
                <a:r>
                  <a:rPr lang="pt-BR" sz="1800" b="1" dirty="0" err="1" smtClean="0"/>
                  <a:t>Obs</a:t>
                </a:r>
                <a:endParaRPr lang="pt-BR" sz="1800" b="1" dirty="0" smtClean="0"/>
              </a:p>
              <a:p>
                <a:pPr marL="285750" indent="-285750">
                  <a:buFontTx/>
                  <a:buChar char="-"/>
                </a:pPr>
                <a:r>
                  <a:rPr lang="pt-BR" sz="1600" dirty="0" smtClean="0"/>
                  <a:t>Monitoramento da qualidade e ajustes.</a:t>
                </a:r>
                <a:endParaRPr lang="pt-BR" sz="1600" dirty="0"/>
              </a:p>
            </p:txBody>
          </p:sp>
          <p:pic>
            <p:nvPicPr>
              <p:cNvPr id="15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0368" y="2927941"/>
                <a:ext cx="2038662" cy="1958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Seta para baixo 17"/>
              <p:cNvSpPr/>
              <p:nvPr/>
            </p:nvSpPr>
            <p:spPr>
              <a:xfrm rot="16200000">
                <a:off x="6264902" y="3837670"/>
                <a:ext cx="1193969" cy="281881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7" name="CaixaDeTexto 46"/>
            <p:cNvSpPr txBox="1"/>
            <p:nvPr/>
          </p:nvSpPr>
          <p:spPr>
            <a:xfrm>
              <a:off x="6002840" y="295193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rgbClr val="003399"/>
                  </a:solidFill>
                </a:rPr>
                <a:t>Fase 2</a:t>
              </a:r>
              <a:endParaRPr lang="pt-BR" sz="2400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486976" y="3392631"/>
            <a:ext cx="2112400" cy="1193969"/>
            <a:chOff x="4486976" y="3392631"/>
            <a:chExt cx="2112400" cy="1193969"/>
          </a:xfrm>
        </p:grpSpPr>
        <p:sp>
          <p:nvSpPr>
            <p:cNvPr id="14" name="Fluxograma: Disco magnético 62"/>
            <p:cNvSpPr/>
            <p:nvPr/>
          </p:nvSpPr>
          <p:spPr>
            <a:xfrm>
              <a:off x="4874320" y="3392631"/>
              <a:ext cx="1725056" cy="1038690"/>
            </a:xfrm>
            <a:prstGeom prst="flowChartMagneticDisk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51137" tIns="75571" rIns="151137" bIns="75571" anchor="ctr"/>
            <a:lstStyle/>
            <a:p>
              <a:pPr algn="ctr">
                <a:defRPr/>
              </a:pPr>
              <a:r>
                <a:rPr lang="pt-BR" sz="2000" dirty="0" smtClean="0"/>
                <a:t>Arquivo Bufr </a:t>
              </a:r>
              <a:r>
                <a:rPr lang="pt-BR" sz="1400" dirty="0" smtClean="0"/>
                <a:t>(formato NCEP)</a:t>
              </a:r>
              <a:endParaRPr lang="pt-BR" sz="1400" dirty="0"/>
            </a:p>
          </p:txBody>
        </p:sp>
        <p:sp>
          <p:nvSpPr>
            <p:cNvPr id="25" name="Seta para baixo 24"/>
            <p:cNvSpPr/>
            <p:nvPr/>
          </p:nvSpPr>
          <p:spPr>
            <a:xfrm rot="16200000">
              <a:off x="4030932" y="3848675"/>
              <a:ext cx="1193969" cy="281881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90617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38520E"/>
      </a:dk2>
      <a:lt2>
        <a:srgbClr val="FEA501"/>
      </a:lt2>
      <a:accent1>
        <a:srgbClr val="4C7013"/>
      </a:accent1>
      <a:accent2>
        <a:srgbClr val="6B9B1A"/>
      </a:accent2>
      <a:accent3>
        <a:srgbClr val="FFFFFF"/>
      </a:accent3>
      <a:accent4>
        <a:srgbClr val="000000"/>
      </a:accent4>
      <a:accent5>
        <a:srgbClr val="B2BBAA"/>
      </a:accent5>
      <a:accent6>
        <a:srgbClr val="608C16"/>
      </a:accent6>
      <a:hlink>
        <a:srgbClr val="90BA45"/>
      </a:hlink>
      <a:folHlink>
        <a:srgbClr val="B2CF7D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38520E"/>
        </a:dk2>
        <a:lt2>
          <a:srgbClr val="FEA501"/>
        </a:lt2>
        <a:accent1>
          <a:srgbClr val="4C7013"/>
        </a:accent1>
        <a:accent2>
          <a:srgbClr val="6B9B1A"/>
        </a:accent2>
        <a:accent3>
          <a:srgbClr val="FFFFFF"/>
        </a:accent3>
        <a:accent4>
          <a:srgbClr val="000000"/>
        </a:accent4>
        <a:accent5>
          <a:srgbClr val="B2BBAA"/>
        </a:accent5>
        <a:accent6>
          <a:srgbClr val="608C16"/>
        </a:accent6>
        <a:hlink>
          <a:srgbClr val="90BA45"/>
        </a:hlink>
        <a:folHlink>
          <a:srgbClr val="B2C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8A016DAAF75488D91C71DEE0C10BB" ma:contentTypeVersion="0" ma:contentTypeDescription="Create a new document." ma:contentTypeScope="" ma:versionID="47261db193232840740e5a3c0a8cba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4C3E2-2A53-41B5-8A3E-4951A17BE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C7CCF1D-23E8-4D1F-8D92-19D0FAA0668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DE7C94-1A3D-4D50-AB61-3CBA7FD9FB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13969</TotalTime>
  <Words>1335</Words>
  <Application>Microsoft Office PowerPoint</Application>
  <PresentationFormat>Apresentação no Ecrã (4:3)</PresentationFormat>
  <Paragraphs>216</Paragraphs>
  <Slides>16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8" baseType="lpstr">
      <vt:lpstr>PresentationLoad</vt:lpstr>
      <vt:lpstr>Figura</vt:lpstr>
      <vt:lpstr>Sistema de Modelagem regional do CPTEC: BRAMS com assimilação de dados  Atividades em assimilação de dados na DMD 2016-2019 </vt:lpstr>
      <vt:lpstr>Apresentação do PowerPoint</vt:lpstr>
      <vt:lpstr>Baseado: Metas do plano diretor do CPTEC (2016-2019)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Uma nova forma de gestão dos dados na PNT do CPTEC: três fases.</vt:lpstr>
      <vt:lpstr>Fase 1: Disponibilidade dos dados pelos grupos de experts</vt:lpstr>
      <vt:lpstr>Fase 2: Gestão dos dados para a PNT Sistema de Gestão e QC de dados.</vt:lpstr>
      <vt:lpstr>Assimilação nos modelos regionais do CPTEC</vt:lpstr>
      <vt:lpstr>Apresentação do PowerPoint</vt:lpstr>
      <vt:lpstr>FASE 3 Avaliação de impacto dos dados na PNT Requer desenvolvimento de um ferramenta</vt:lpstr>
      <vt:lpstr>Uma nova forma de gestão dos dados na PNT do CPTEC: três fases.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Maria</dc:creator>
  <dc:description>PresentationLoad.com</dc:description>
  <cp:lastModifiedBy>sapucci</cp:lastModifiedBy>
  <cp:revision>586</cp:revision>
  <dcterms:created xsi:type="dcterms:W3CDTF">2007-11-27T23:54:21Z</dcterms:created>
  <dcterms:modified xsi:type="dcterms:W3CDTF">2016-08-22T22:57:40Z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0x010100D908A016DAAF75488D91C71DEE0C10BB</vt:lpwstr>
  </property>
</Properties>
</file>