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59" r:id="rId11"/>
    <p:sldId id="258" r:id="rId12"/>
    <p:sldId id="260" r:id="rId13"/>
    <p:sldId id="261" r:id="rId14"/>
    <p:sldId id="263" r:id="rId15"/>
    <p:sldId id="264" r:id="rId16"/>
    <p:sldId id="265" r:id="rId17"/>
    <p:sldId id="266" r:id="rId18"/>
    <p:sldId id="262" r:id="rId19"/>
    <p:sldId id="26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ED15C-86D3-4002-AD36-56B82A935288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DB16-A5D7-42DC-8AFF-DF6E2154B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arrume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00D6-6FD7-45C9-B65F-7B54F70E3AF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62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Coloque o valor correto de densidade 900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esferacidade</a:t>
            </a:r>
            <a:r>
              <a:rPr lang="pt-BR" baseline="0" dirty="0" smtClean="0"/>
              <a:t> 0,7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00D6-6FD7-45C9-B65F-7B54F70E3AF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90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cada correlação há 1300 pontos.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00D6-6FD7-45C9-B65F-7B54F70E3AF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57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1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69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80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32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9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42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43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73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CF38-0326-4F8A-A6B6-E19B20EB85A9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0665-DF22-48AE-8E92-C529FA737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7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949325"/>
            <a:ext cx="8843962" cy="58959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85750"/>
            <a:ext cx="11987212" cy="66357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Melhorias na modelagem da dispersão de cinzas vulcânicas. </a:t>
            </a:r>
            <a:br>
              <a:rPr lang="pt-BR" sz="3600" b="1" dirty="0" smtClean="0"/>
            </a:br>
            <a:r>
              <a:rPr lang="pt-BR" sz="3600" b="1" dirty="0" smtClean="0"/>
              <a:t>Com estudo de caso vulcão </a:t>
            </a:r>
            <a:r>
              <a:rPr lang="pt-BR" sz="3600" b="1" dirty="0" err="1" smtClean="0"/>
              <a:t>Calbuco</a:t>
            </a:r>
            <a:r>
              <a:rPr lang="pt-BR" sz="3600" b="1" dirty="0" smtClean="0"/>
              <a:t>.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8288" y="4802188"/>
            <a:ext cx="9144000" cy="1655762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Claudio Augusto Borges </a:t>
            </a:r>
            <a:r>
              <a:rPr lang="pt-BR" sz="3200" b="1" dirty="0" err="1" smtClean="0"/>
              <a:t>Pavani</a:t>
            </a:r>
            <a:endParaRPr lang="pt-BR" sz="3200" b="1" dirty="0" smtClean="0"/>
          </a:p>
          <a:p>
            <a:r>
              <a:rPr lang="pt-BR" sz="3200" b="1" dirty="0" smtClean="0"/>
              <a:t>Ariane </a:t>
            </a:r>
            <a:r>
              <a:rPr lang="pt-BR" sz="3200" b="1" dirty="0" err="1" smtClean="0"/>
              <a:t>Frassoni</a:t>
            </a:r>
            <a:endParaRPr lang="pt-BR" sz="3200" b="1" dirty="0" smtClean="0"/>
          </a:p>
          <a:p>
            <a:endParaRPr lang="pt-BR" sz="3200" b="1" dirty="0" smtClean="0"/>
          </a:p>
          <a:p>
            <a:r>
              <a:rPr lang="pt-BR" sz="1600" b="1" dirty="0" smtClean="0"/>
              <a:t>Agosto - 2016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1144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4" y="2372"/>
            <a:ext cx="121015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Utilizando o modelo BRAMS 4ª versão</a:t>
            </a:r>
            <a:br>
              <a:rPr lang="pt-BR" sz="2800" dirty="0" smtClean="0"/>
            </a:br>
            <a:r>
              <a:rPr lang="pt-BR" sz="2800" dirty="0" smtClean="0"/>
              <a:t>30 km de resolução horizontal (rodado em 2013)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691460" y="4886794"/>
            <a:ext cx="11215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50000"/>
              </a:lnSpc>
              <a:spcBef>
                <a:spcPts val="1500"/>
              </a:spcBef>
              <a:tabLst>
                <a:tab pos="1042199" algn="l"/>
              </a:tabLst>
              <a:defRPr lang="pt-BR"/>
            </a:pPr>
            <a:r>
              <a:rPr lang="pt-BR" dirty="0" smtClean="0">
                <a:solidFill>
                  <a:prstClr val="black"/>
                </a:solidFill>
                <a:ea typeface="Droid Sans Fallback" pitchFamily="2"/>
                <a:cs typeface="FreeSans" pitchFamily="2"/>
              </a:rPr>
              <a:t>Figura </a:t>
            </a:r>
            <a:r>
              <a:rPr lang="pt-BR" dirty="0">
                <a:solidFill>
                  <a:prstClr val="black"/>
                </a:solidFill>
                <a:ea typeface="Droid Sans Fallback" pitchFamily="2"/>
                <a:cs typeface="FreeSans" pitchFamily="2"/>
              </a:rPr>
              <a:t>4:</a:t>
            </a:r>
            <a:r>
              <a:rPr lang="pt-BR" dirty="0"/>
              <a:t> À esquerda imagem do satélite CALIPSO, as cinzas vulcânicas estão em amarelo. À direita concentração de cinzas sobre a trajetória do satélite. Ambas as imagens se referem ao dia 5 de junho de 2011 às 6Z.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0" y="1118073"/>
            <a:ext cx="10946285" cy="37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Melhorias já implementadas no modelo BRAMS 5ª versão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7189" y="1414883"/>
            <a:ext cx="10515600" cy="82566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Nova formula para o calculo da velocidade terminal da partícula. (Já havia sido implementada pelo Saulo, porém não foi documentado em nenhum artigo)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14" y="2326488"/>
            <a:ext cx="7356816" cy="7449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00575" y="3098108"/>
            <a:ext cx="16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Equação antiga</a:t>
            </a:r>
            <a:endParaRPr lang="pt-B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74" y="3494105"/>
            <a:ext cx="2212439" cy="1122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70" y="3604378"/>
            <a:ext cx="5771032" cy="11450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510087" y="4753863"/>
            <a:ext cx="14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Equação nova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47189" y="5473349"/>
            <a:ext cx="10515600" cy="825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Foi encontrado o valor médio da esfericidade das cinzas, igual a 0,7 (</a:t>
            </a:r>
            <a:r>
              <a:rPr lang="pt-BR" sz="2400" dirty="0" err="1" smtClean="0"/>
              <a:t>Rilley</a:t>
            </a:r>
            <a:r>
              <a:rPr lang="pt-BR" sz="2400" dirty="0" smtClean="0"/>
              <a:t> et al 2003). (Anteriormente havia sido posto 0,9 apenas para poder executar o modelo). A esfericidade entra no calculo de K</a:t>
            </a:r>
            <a:r>
              <a:rPr lang="pt-BR" sz="2400" baseline="-25000" dirty="0" smtClean="0"/>
              <a:t>1</a:t>
            </a:r>
            <a:r>
              <a:rPr lang="pt-BR" sz="2400" dirty="0" smtClean="0"/>
              <a:t> e K</a:t>
            </a:r>
            <a:r>
              <a:rPr lang="pt-BR" sz="2400" baseline="-25000" dirty="0" smtClean="0"/>
              <a:t>2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7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3439"/>
            <a:ext cx="4162425" cy="44608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Sedimentação úmida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95325" y="1"/>
            <a:ext cx="10515600" cy="8241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Melhorias ainda não implementadas no modelo BRAMS 5ª versão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8200" y="1626544"/>
            <a:ext cx="94305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 </a:t>
            </a:r>
            <a:r>
              <a:rPr lang="pt-BR" sz="3200" i="1" dirty="0" err="1"/>
              <a:t>S</a:t>
            </a:r>
            <a:r>
              <a:rPr lang="pt-BR" sz="3200" i="1" baseline="-25000" dirty="0" err="1"/>
              <a:t>m</a:t>
            </a:r>
            <a:r>
              <a:rPr lang="pt-BR" sz="3200" i="1" dirty="0"/>
              <a:t>=</a:t>
            </a:r>
            <a:r>
              <a:rPr lang="pt-BR" sz="3200" i="1" dirty="0" err="1"/>
              <a:t>aR</a:t>
            </a:r>
            <a:r>
              <a:rPr lang="pt-BR" sz="3200" i="1" baseline="30000" dirty="0" err="1"/>
              <a:t>b</a:t>
            </a:r>
            <a:r>
              <a:rPr lang="pt-BR" sz="3200" dirty="0"/>
              <a:t> </a:t>
            </a:r>
            <a:endParaRPr lang="pt-BR" sz="3600" dirty="0" smtClean="0"/>
          </a:p>
          <a:p>
            <a:endParaRPr lang="pt-BR" i="1" dirty="0" smtClean="0"/>
          </a:p>
          <a:p>
            <a:r>
              <a:rPr lang="pt-BR" i="1" dirty="0" err="1" smtClean="0"/>
              <a:t>S</a:t>
            </a:r>
            <a:r>
              <a:rPr lang="pt-BR" i="1" baseline="-25000" dirty="0" err="1" smtClean="0"/>
              <a:t>m</a:t>
            </a:r>
            <a:r>
              <a:rPr lang="pt-BR" dirty="0" smtClean="0"/>
              <a:t> </a:t>
            </a:r>
            <a:r>
              <a:rPr lang="pt-BR" dirty="0"/>
              <a:t>é o coeficiente de limpeza úmida, </a:t>
            </a:r>
            <a:r>
              <a:rPr lang="pt-BR" i="1" dirty="0"/>
              <a:t>R</a:t>
            </a:r>
            <a:r>
              <a:rPr lang="pt-BR" dirty="0"/>
              <a:t> a taxa de precipitação em mm/h e “</a:t>
            </a:r>
            <a:r>
              <a:rPr lang="pt-BR" i="1" dirty="0"/>
              <a:t>a”</a:t>
            </a:r>
            <a:r>
              <a:rPr lang="pt-BR" dirty="0"/>
              <a:t> e “</a:t>
            </a:r>
            <a:r>
              <a:rPr lang="pt-BR" i="1" dirty="0"/>
              <a:t>b”</a:t>
            </a:r>
            <a:r>
              <a:rPr lang="pt-BR" dirty="0"/>
              <a:t> são constantes.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22358" y="4251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99002"/>
              </p:ext>
            </p:extLst>
          </p:nvPr>
        </p:nvGraphicFramePr>
        <p:xfrm>
          <a:off x="1462088" y="3519832"/>
          <a:ext cx="8982074" cy="175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051"/>
                <a:gridCol w="933512"/>
                <a:gridCol w="981278"/>
                <a:gridCol w="1031121"/>
                <a:gridCol w="814098"/>
                <a:gridCol w="801637"/>
                <a:gridCol w="885746"/>
                <a:gridCol w="732066"/>
                <a:gridCol w="745565"/>
              </a:tblGrid>
              <a:tr h="613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Tamanho da partícula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</a:t>
                      </a:r>
                      <a:r>
                        <a:rPr lang="pt-BR" sz="1600" baseline="30000" dirty="0">
                          <a:effectLst/>
                        </a:rPr>
                        <a:t>-3</a:t>
                      </a:r>
                      <a:r>
                        <a:rPr lang="pt-BR" sz="1600" dirty="0">
                          <a:effectLst/>
                        </a:rPr>
                        <a:t> µm&lt;</a:t>
                      </a:r>
                      <a:r>
                        <a:rPr lang="pt-BR" sz="1600" dirty="0" err="1">
                          <a:effectLst/>
                        </a:rPr>
                        <a:t>d</a:t>
                      </a:r>
                      <a:r>
                        <a:rPr lang="pt-BR" sz="1600" baseline="-25000" dirty="0" err="1">
                          <a:effectLst/>
                        </a:rPr>
                        <a:t>p</a:t>
                      </a:r>
                      <a:r>
                        <a:rPr lang="pt-BR" sz="1600" dirty="0">
                          <a:effectLst/>
                        </a:rPr>
                        <a:t>&lt;0,04 µm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 µm&lt;d</a:t>
                      </a:r>
                      <a:r>
                        <a:rPr lang="pt-BR" sz="1600" baseline="-25000">
                          <a:effectLst/>
                        </a:rPr>
                        <a:t>p</a:t>
                      </a:r>
                      <a:r>
                        <a:rPr lang="pt-BR" sz="1600">
                          <a:effectLst/>
                        </a:rPr>
                        <a:t>&lt;2,5 µm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2,5 µm&lt;d</a:t>
                      </a:r>
                      <a:r>
                        <a:rPr lang="pt-BR" sz="1600" baseline="-25000">
                          <a:effectLst/>
                        </a:rPr>
                        <a:t>p</a:t>
                      </a:r>
                      <a:r>
                        <a:rPr lang="pt-BR" sz="1600">
                          <a:effectLst/>
                        </a:rPr>
                        <a:t>&lt;16 µm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</a:t>
                      </a:r>
                      <a:r>
                        <a:rPr lang="pt-BR" sz="1600" baseline="-25000">
                          <a:effectLst/>
                        </a:rPr>
                        <a:t>p</a:t>
                      </a:r>
                      <a:r>
                        <a:rPr lang="pt-BR" sz="1600">
                          <a:effectLst/>
                        </a:rPr>
                        <a:t>&gt;16 µm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Parâmetros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</a:t>
                      </a:r>
                      <a:r>
                        <a:rPr lang="pt-BR" sz="1800" baseline="-25000">
                          <a:effectLst/>
                        </a:rPr>
                        <a:t>1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</a:t>
                      </a:r>
                      <a:r>
                        <a:rPr lang="pt-BR" sz="1800" baseline="-25000">
                          <a:effectLst/>
                        </a:rPr>
                        <a:t>1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</a:t>
                      </a:r>
                      <a:r>
                        <a:rPr lang="pt-BR" sz="1800" baseline="-25000">
                          <a:effectLst/>
                        </a:rPr>
                        <a:t>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</a:t>
                      </a:r>
                      <a:r>
                        <a:rPr lang="pt-BR" sz="1800" baseline="-25000">
                          <a:effectLst/>
                        </a:rPr>
                        <a:t>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</a:t>
                      </a:r>
                      <a:r>
                        <a:rPr lang="pt-BR" sz="1800" baseline="-25000">
                          <a:effectLst/>
                        </a:rPr>
                        <a:t>3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</a:t>
                      </a:r>
                      <a:r>
                        <a:rPr lang="pt-BR" sz="1800" baseline="-25000">
                          <a:effectLst/>
                        </a:rPr>
                        <a:t>3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</a:t>
                      </a:r>
                      <a:r>
                        <a:rPr lang="pt-BR" sz="1800" baseline="-25000">
                          <a:effectLst/>
                        </a:rPr>
                        <a:t>4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</a:t>
                      </a:r>
                      <a:r>
                        <a:rPr lang="pt-BR" sz="1800" baseline="-25000">
                          <a:effectLst/>
                        </a:rPr>
                        <a:t>4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01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Valor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6,2x10</a:t>
                      </a:r>
                      <a:r>
                        <a:rPr lang="pt-BR" sz="1800" baseline="30000">
                          <a:effectLst/>
                        </a:rPr>
                        <a:t>-3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0,62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1,06x10</a:t>
                      </a:r>
                      <a:r>
                        <a:rPr lang="pt-BR" sz="1800" baseline="30000">
                          <a:effectLst/>
                        </a:rPr>
                        <a:t>-3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0,61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0,92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0,79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1,81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0,81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1706" y="5988573"/>
            <a:ext cx="101763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Segundo a tabela 1, as partículas de diâmetro equivalente ao ash1, receberão o valor equivalente ao a</a:t>
            </a:r>
            <a:r>
              <a:rPr kumimoji="0" lang="pt-BR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, as cinzas ash2 e ash3 pertencem ao a</a:t>
            </a:r>
            <a:r>
              <a:rPr kumimoji="0" lang="pt-BR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 e as cinzas do ash4 ao ash10 pertencem ao a</a:t>
            </a:r>
            <a:r>
              <a:rPr kumimoji="0" lang="pt-BR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93495" y="3073903"/>
            <a:ext cx="705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dirty="0" smtClean="0"/>
              <a:t>Tabela 1: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: Coeficiente de limpeza utilizado no modelo BRAMS 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S</a:t>
            </a:r>
            <a:r>
              <a:rPr kumimoji="0" lang="pt-BR" b="0" i="1" u="none" strike="noStrike" cap="none" normalizeH="0" baseline="-3000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mi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=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a</a:t>
            </a:r>
            <a:r>
              <a:rPr kumimoji="0" lang="pt-BR" b="0" i="1" u="none" strike="noStrike" cap="none" normalizeH="0" baseline="-3000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i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R</a:t>
            </a:r>
            <a:r>
              <a:rPr kumimoji="0" lang="pt-BR" b="0" i="1" u="none" strike="noStrike" cap="none" normalizeH="0" baseline="3000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bi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229086" y="5354014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Fonte: baseado em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J</a:t>
            </a:r>
            <a:r>
              <a:rPr kumimoji="0" lang="pt-BR" b="0" i="0" u="none" strike="noStrike" cap="none" normalizeH="0" baseline="0" dirty="0" err="1" smtClean="0" bmk="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ian</a:t>
            </a:r>
            <a:r>
              <a:rPr kumimoji="0" lang="pt-BR" b="0" i="0" u="none" strike="noStrike" cap="none" normalizeH="0" baseline="0" dirty="0" smtClean="0" bmk="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 </a:t>
            </a:r>
            <a:r>
              <a:rPr kumimoji="0" lang="pt-BR" b="0" i="0" u="none" strike="noStrike" cap="none" normalizeH="0" baseline="0" dirty="0" err="1" smtClean="0" bmk="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Freng</a:t>
            </a:r>
            <a:r>
              <a:rPr kumimoji="0" lang="pt-BR" b="0" i="0" u="none" strike="noStrike" cap="none" normalizeH="0" baseline="0" dirty="0" smtClean="0" bmk="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 (2007)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Droid Sans Fallback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5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694" y="150813"/>
            <a:ext cx="9748838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</a:t>
            </a:r>
            <a:r>
              <a:rPr lang="pt-BR" dirty="0" err="1" smtClean="0"/>
              <a:t>Calbuco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694" y="968374"/>
            <a:ext cx="8808244" cy="67468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Dados observados e altura de injeção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63"/>
            <a:ext cx="6194073" cy="44382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31" y="1643063"/>
            <a:ext cx="620016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694" y="150813"/>
            <a:ext cx="9748838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</a:t>
            </a:r>
            <a:r>
              <a:rPr lang="pt-BR" dirty="0" err="1" smtClean="0"/>
              <a:t>Calbuco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694" y="968374"/>
            <a:ext cx="8808244" cy="67468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Dados observados fornecidos pelo DSA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7" y="1543050"/>
            <a:ext cx="5521699" cy="52149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3" y="1543050"/>
            <a:ext cx="5848350" cy="49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694" y="150813"/>
            <a:ext cx="9748838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</a:t>
            </a:r>
            <a:r>
              <a:rPr lang="pt-BR" dirty="0" err="1" smtClean="0"/>
              <a:t>Calbuco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694" y="968374"/>
            <a:ext cx="8808244" cy="67468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Dados observados do CALIPSO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061"/>
            <a:ext cx="12192000" cy="40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694" y="150813"/>
            <a:ext cx="9748838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</a:t>
            </a:r>
            <a:r>
              <a:rPr lang="pt-BR" dirty="0" err="1" smtClean="0"/>
              <a:t>Calbuco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694" y="968374"/>
            <a:ext cx="8808244" cy="67468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Dados observados do GOME-2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86" y="1343024"/>
            <a:ext cx="7669010" cy="57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694" y="150813"/>
            <a:ext cx="9748838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</a:t>
            </a:r>
            <a:r>
              <a:rPr lang="pt-BR" dirty="0" err="1" smtClean="0"/>
              <a:t>Calbuco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694" y="968374"/>
            <a:ext cx="8808244" cy="67468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Dados observados várias outras fontes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1643063"/>
            <a:ext cx="5334462" cy="38103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66" y="1643063"/>
            <a:ext cx="4682332" cy="29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6447" y="188662"/>
            <a:ext cx="7279105" cy="757822"/>
          </a:xfrm>
        </p:spPr>
        <p:txBody>
          <a:bodyPr>
            <a:normAutofit/>
          </a:bodyPr>
          <a:lstStyle/>
          <a:p>
            <a:r>
              <a:rPr lang="pt-BR" dirty="0" smtClean="0"/>
              <a:t>Estudo de caso </a:t>
            </a:r>
            <a:r>
              <a:rPr lang="pt-BR" dirty="0" err="1" smtClean="0"/>
              <a:t>Calbuco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27308" y="1064626"/>
            <a:ext cx="8808244" cy="67468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Simulação com o modelo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133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1696" y="2818905"/>
            <a:ext cx="1351548" cy="57830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Falta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369" y="3433352"/>
            <a:ext cx="10515600" cy="192822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Implementar a deposição úmida no modelo.</a:t>
            </a:r>
          </a:p>
          <a:p>
            <a:r>
              <a:rPr lang="pt-BR" sz="2000" dirty="0" smtClean="0"/>
              <a:t>Comparar o resultado do modelo com os dados observados. (Antes e depois da deposição úmida)</a:t>
            </a:r>
          </a:p>
          <a:p>
            <a:r>
              <a:rPr lang="pt-BR" sz="2000" dirty="0" smtClean="0"/>
              <a:t>Verificar se o novo esquema de deposição está funcionado, na versão anterior em 2013 apresentou falhas. (opcional)</a:t>
            </a: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31696" y="5116433"/>
            <a:ext cx="3228473" cy="998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Empecilhos </a:t>
            </a:r>
            <a:endParaRPr lang="pt-BR" sz="36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02369" y="6001674"/>
            <a:ext cx="10515600" cy="75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Não há ninguém trabalhando nisto, pois fui contratado para trabalhar com assimilação de dados.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283244" y="-57065"/>
            <a:ext cx="4495799" cy="998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Para o artigo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55922" y="941389"/>
            <a:ext cx="1351548" cy="5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Feito</a:t>
            </a:r>
            <a:endParaRPr lang="pt-BR" sz="36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902369" y="1468981"/>
            <a:ext cx="10515600" cy="192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Descrição básica do modelo na área de modelagens da dispersão das cinzas vulcânicas</a:t>
            </a:r>
          </a:p>
          <a:p>
            <a:r>
              <a:rPr lang="pt-BR" sz="2000" dirty="0" smtClean="0"/>
              <a:t>Descrever nova formula da velocidade terminal e colocar o valor de esfericidade</a:t>
            </a:r>
          </a:p>
          <a:p>
            <a:r>
              <a:rPr lang="pt-BR" sz="2000" dirty="0" smtClean="0"/>
              <a:t>Descrever o processo de sedimentação úmida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177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Impactos: </a:t>
            </a:r>
          </a:p>
          <a:p>
            <a:r>
              <a:rPr lang="pt-BR" dirty="0" smtClean="0"/>
              <a:t>Balanço radiativo,  </a:t>
            </a:r>
          </a:p>
          <a:p>
            <a:r>
              <a:rPr lang="pt-BR" dirty="0" smtClean="0"/>
              <a:t>Aviação</a:t>
            </a:r>
          </a:p>
          <a:p>
            <a:r>
              <a:rPr lang="pt-BR" dirty="0" smtClean="0"/>
              <a:t>Agricultura </a:t>
            </a:r>
          </a:p>
          <a:p>
            <a:r>
              <a:rPr lang="pt-BR" dirty="0" smtClean="0"/>
              <a:t>Pecuária</a:t>
            </a:r>
          </a:p>
          <a:p>
            <a:r>
              <a:rPr lang="pt-BR" dirty="0" smtClean="0"/>
              <a:t>Saúde humana</a:t>
            </a:r>
          </a:p>
          <a:p>
            <a:r>
              <a:rPr lang="pt-BR" dirty="0" smtClean="0"/>
              <a:t>Acidentes.</a:t>
            </a:r>
          </a:p>
          <a:p>
            <a:r>
              <a:rPr lang="pt-BR" dirty="0" smtClean="0"/>
              <a:t>Chuva ácida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04311" y="296071"/>
            <a:ext cx="734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Porque simular a dispersão de cinzas vulcânicas ?</a:t>
            </a:r>
            <a:endParaRPr lang="pt-BR" sz="2800" dirty="0"/>
          </a:p>
        </p:txBody>
      </p:sp>
      <p:pic>
        <p:nvPicPr>
          <p:cNvPr id="5" name="Picture 2" descr="C:\Users\claudio\Desktop\alanço radiati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614" y="908720"/>
            <a:ext cx="3480386" cy="2610290"/>
          </a:xfrm>
          <a:prstGeom prst="rect">
            <a:avLst/>
          </a:prstGeom>
          <a:noFill/>
        </p:spPr>
      </p:pic>
      <p:pic>
        <p:nvPicPr>
          <p:cNvPr id="6" name="Picture 1" descr="C:\Users\claudio\Desktop\aviao (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897" y="2204865"/>
            <a:ext cx="3888431" cy="2638013"/>
          </a:xfrm>
          <a:prstGeom prst="rect">
            <a:avLst/>
          </a:prstGeom>
          <a:noFill/>
        </p:spPr>
      </p:pic>
      <p:pic>
        <p:nvPicPr>
          <p:cNvPr id="3073" name="Picture 1" descr="C:\Users\claudio\Desktop\INPE_Mestrado_I\tarefas I\7 seminario para o grupo\figuras usadas\cinza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048" y="3068961"/>
            <a:ext cx="2769096" cy="1709917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8003704" y="357301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genérica para ilustrar balanço radiativo</a:t>
            </a:r>
            <a:br>
              <a:rPr lang="pt-BR" sz="1000" dirty="0"/>
            </a:br>
            <a:r>
              <a:rPr lang="pt-BR" sz="1000" dirty="0"/>
              <a:t>Fonte: http://www.ucar.edu/learn/1_3_1.htm</a:t>
            </a:r>
          </a:p>
        </p:txBody>
      </p:sp>
      <p:pic>
        <p:nvPicPr>
          <p:cNvPr id="3074" name="Picture 2" descr="C:\Users\claudio\Desktop\INPE_Mestrado_II\tarefas_II\27 apresentação para o grupo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810" y="4653136"/>
            <a:ext cx="2895191" cy="1944216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159897" y="5517233"/>
            <a:ext cx="2829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 da figura:http://revistagloborural.globo.com</a:t>
            </a:r>
          </a:p>
        </p:txBody>
      </p:sp>
      <p:pic>
        <p:nvPicPr>
          <p:cNvPr id="3075" name="Picture 3" descr="C:\Users\claudio\Desktop\0,,52651791,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896" y="4221089"/>
            <a:ext cx="2442918" cy="1315417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524001" y="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1 - INTRODUÇÃO</a:t>
            </a:r>
          </a:p>
        </p:txBody>
      </p:sp>
    </p:spTree>
    <p:extLst>
      <p:ext uri="{BB962C8B-B14F-4D97-AF65-F5344CB8AC3E}">
        <p14:creationId xmlns:p14="http://schemas.microsoft.com/office/powerpoint/2010/main" val="17690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7992888" cy="720080"/>
          </a:xfrm>
        </p:spPr>
        <p:txBody>
          <a:bodyPr>
            <a:noAutofit/>
          </a:bodyPr>
          <a:lstStyle/>
          <a:p>
            <a:r>
              <a:rPr lang="pt-BR" dirty="0" smtClean="0"/>
              <a:t>Clima: Balanço radiativo.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2492896"/>
            <a:ext cx="3600400" cy="3240360"/>
          </a:xfrm>
        </p:spPr>
        <p:txBody>
          <a:bodyPr>
            <a:normAutofit/>
          </a:bodyPr>
          <a:lstStyle/>
          <a:p>
            <a:r>
              <a:rPr lang="pt-BR" b="1" dirty="0" smtClean="0"/>
              <a:t>Resfriamento.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SO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H</a:t>
            </a:r>
            <a:r>
              <a:rPr lang="pt-BR" baseline="-25000" dirty="0" smtClean="0"/>
              <a:t>2</a:t>
            </a:r>
            <a:r>
              <a:rPr lang="pt-BR" dirty="0" smtClean="0">
                <a:sym typeface="Wingdings" pitchFamily="2" charset="2"/>
              </a:rPr>
              <a:t>SO</a:t>
            </a:r>
            <a:r>
              <a:rPr lang="pt-BR" baseline="-25000" dirty="0" smtClean="0">
                <a:sym typeface="Wingdings" pitchFamily="2" charset="2"/>
              </a:rPr>
              <a:t>4</a:t>
            </a:r>
            <a:r>
              <a:rPr lang="pt-BR" dirty="0" smtClean="0">
                <a:sym typeface="Wingdings" pitchFamily="2" charset="2"/>
              </a:rPr>
              <a:t/>
            </a:r>
            <a:br>
              <a:rPr lang="pt-BR" dirty="0" smtClean="0">
                <a:sym typeface="Wingdings" pitchFamily="2" charset="2"/>
              </a:rPr>
            </a:br>
            <a:r>
              <a:rPr lang="pt-BR" dirty="0" smtClean="0">
                <a:sym typeface="Wingdings" pitchFamily="2" charset="2"/>
              </a:rPr>
              <a:t>Cinzas</a:t>
            </a:r>
            <a:br>
              <a:rPr lang="pt-BR" dirty="0" smtClean="0">
                <a:sym typeface="Wingdings" pitchFamily="2" charset="2"/>
              </a:rPr>
            </a:br>
            <a:endParaRPr lang="pt-BR" sz="1500" dirty="0">
              <a:sym typeface="Wingdings" pitchFamily="2" charset="2"/>
            </a:endParaRPr>
          </a:p>
          <a:p>
            <a:r>
              <a:rPr lang="pt-BR" b="1" dirty="0" smtClean="0">
                <a:sym typeface="Wingdings" pitchFamily="2" charset="2"/>
              </a:rPr>
              <a:t>Aquecimento.</a:t>
            </a:r>
            <a:r>
              <a:rPr lang="pt-BR" dirty="0" smtClean="0">
                <a:sym typeface="Wingdings" pitchFamily="2" charset="2"/>
              </a:rPr>
              <a:t> </a:t>
            </a:r>
            <a:br>
              <a:rPr lang="pt-BR" dirty="0" smtClean="0">
                <a:sym typeface="Wingdings" pitchFamily="2" charset="2"/>
              </a:rPr>
            </a:br>
            <a:r>
              <a:rPr lang="pt-BR" dirty="0" smtClean="0">
                <a:sym typeface="Wingdings" pitchFamily="2" charset="2"/>
              </a:rPr>
              <a:t>H</a:t>
            </a:r>
            <a:r>
              <a:rPr lang="pt-BR" baseline="-25000" dirty="0" smtClean="0"/>
              <a:t>2</a:t>
            </a:r>
            <a:r>
              <a:rPr lang="pt-BR" dirty="0" smtClean="0">
                <a:sym typeface="Wingdings" pitchFamily="2" charset="2"/>
              </a:rPr>
              <a:t>O e CO</a:t>
            </a:r>
            <a:r>
              <a:rPr lang="pt-BR" baseline="-25000" dirty="0" smtClean="0"/>
              <a:t>2</a:t>
            </a:r>
            <a:r>
              <a:rPr lang="pt-BR" dirty="0" smtClean="0">
                <a:sym typeface="Wingdings" pitchFamily="2" charset="2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8B70-BCF5-44D8-A2C5-41664D222580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951985" y="5517233"/>
            <a:ext cx="4003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Figura genérica para ilustrar balanço radiativo</a:t>
            </a:r>
            <a:br>
              <a:rPr lang="pt-BR" sz="1600" dirty="0"/>
            </a:br>
            <a:r>
              <a:rPr lang="pt-BR" sz="1600" dirty="0"/>
              <a:t>Fonte: http://www.ucar.edu/learn/1_3_1.htm</a:t>
            </a:r>
          </a:p>
        </p:txBody>
      </p:sp>
      <p:pic>
        <p:nvPicPr>
          <p:cNvPr id="1026" name="Picture 2" descr="C:\Users\claudio\Desktop\alanço radiati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1628800"/>
            <a:ext cx="4992554" cy="3744416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775520" y="126876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diminuição da temperatura por um breve período de tempo é efeito mais instantâneo e significativo ao clima.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24001" y="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1 - INTRODUÇÃO</a:t>
            </a:r>
          </a:p>
        </p:txBody>
      </p:sp>
    </p:spTree>
    <p:extLst>
      <p:ext uri="{BB962C8B-B14F-4D97-AF65-F5344CB8AC3E}">
        <p14:creationId xmlns:p14="http://schemas.microsoft.com/office/powerpoint/2010/main" val="41517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laudio\Desktop\avia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240" y="188640"/>
            <a:ext cx="7702877" cy="388843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 flipH="1">
            <a:off x="2783633" y="4149081"/>
            <a:ext cx="71235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Aeronave após encontro com cinzas do vulcão </a:t>
            </a:r>
            <a:r>
              <a:rPr lang="pt-BR" dirty="0" err="1"/>
              <a:t>Puyehue</a:t>
            </a:r>
            <a:r>
              <a:rPr lang="pt-BR" dirty="0"/>
              <a:t>.</a:t>
            </a:r>
          </a:p>
          <a:p>
            <a:r>
              <a:rPr lang="pt-BR" sz="1100" dirty="0"/>
              <a:t>Fonte: http://www.news.com.au/travel/news/chile-ash-cloud-hits-tassie-nz-flights/story-e6frfq80-1226073731601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92434" y="4926360"/>
            <a:ext cx="539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- Corrosivas </a:t>
            </a:r>
            <a:r>
              <a:rPr lang="pt-BR" sz="2400" dirty="0">
                <a:sym typeface="Wingdings" pitchFamily="2" charset="2"/>
              </a:rPr>
              <a:t> danos externos e internos.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29048" y="5388025"/>
            <a:ext cx="60327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400" dirty="0"/>
              <a:t>Danos ao motor.</a:t>
            </a:r>
          </a:p>
          <a:p>
            <a:pPr>
              <a:buFontTx/>
              <a:buChar char="-"/>
            </a:pPr>
            <a:r>
              <a:rPr lang="pt-BR" sz="2400" dirty="0" smtClean="0"/>
              <a:t>Resulta em alto custo de manutenção</a:t>
            </a:r>
          </a:p>
          <a:p>
            <a:pPr>
              <a:buFontTx/>
              <a:buChar char="-"/>
            </a:pPr>
            <a:r>
              <a:rPr lang="pt-BR" sz="2400" dirty="0" smtClean="0"/>
              <a:t>Equipamentos de bordo não  detectam cinzas.</a:t>
            </a:r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24001" y="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1 - INTRODUÇÃO</a:t>
            </a:r>
          </a:p>
        </p:txBody>
      </p:sp>
    </p:spTree>
    <p:extLst>
      <p:ext uri="{BB962C8B-B14F-4D97-AF65-F5344CB8AC3E}">
        <p14:creationId xmlns:p14="http://schemas.microsoft.com/office/powerpoint/2010/main" val="34378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476672"/>
            <a:ext cx="8064896" cy="2780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	-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Soterramento</a:t>
            </a:r>
            <a:b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Flúor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destrói os ossos dos animais, causa a diminuição da produção de leite, da qualidade da lã e pode levar a morte.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83632" y="5949280"/>
            <a:ext cx="2582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 :http://revistagloborural.globo.com</a:t>
            </a:r>
          </a:p>
        </p:txBody>
      </p:sp>
      <p:pic>
        <p:nvPicPr>
          <p:cNvPr id="6" name="Picture 3" descr="C:\Users\claudio\Desktop\0,,52651791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3573016"/>
            <a:ext cx="4279334" cy="2304256"/>
          </a:xfrm>
          <a:prstGeom prst="rect">
            <a:avLst/>
          </a:prstGeom>
          <a:noFill/>
        </p:spPr>
      </p:pic>
      <p:pic>
        <p:nvPicPr>
          <p:cNvPr id="23554" name="Picture 2" descr="http://elproductor.com/wp-content/uploads/2012/08/pr09b220812-photo04_456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212976"/>
            <a:ext cx="3563888" cy="262602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384032" y="5877272"/>
            <a:ext cx="3615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http://www.argenpapa.com.ar/default.asp?id=16375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43873" y="188640"/>
            <a:ext cx="319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Danos à agricultura e pecuária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524001" y="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1 - INTRODUÇÃO</a:t>
            </a:r>
          </a:p>
        </p:txBody>
      </p:sp>
    </p:spTree>
    <p:extLst>
      <p:ext uri="{BB962C8B-B14F-4D97-AF65-F5344CB8AC3E}">
        <p14:creationId xmlns:p14="http://schemas.microsoft.com/office/powerpoint/2010/main" val="7004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flipH="1">
            <a:off x="2290184" y="560561"/>
            <a:ext cx="912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    Não é raro haver vulcões ativos no mundo.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Existem cerca de 550 vulcões potencialmente ativos.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Destes em média, 20 estão em atividade em algum lugar do mundo a todo o momento. 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24001" y="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1 - INTRODUÇÃO</a:t>
            </a:r>
          </a:p>
        </p:txBody>
      </p:sp>
      <p:pic>
        <p:nvPicPr>
          <p:cNvPr id="7" name="Imagem 6" descr="C:\Users\claudio\Desktop\world vulca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17" y="1760890"/>
            <a:ext cx="6782767" cy="420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92434" y="6042616"/>
            <a:ext cx="532859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Vulcões potencialmente ativos no mundo.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Smithsonian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(2012)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/>
              <a:t>Metodologia:</a:t>
            </a:r>
            <a:br>
              <a:rPr lang="pt-BR" sz="2400" b="1" dirty="0"/>
            </a:br>
            <a:r>
              <a:rPr lang="pt-BR" sz="2400" b="1" dirty="0"/>
              <a:t> Estruturação </a:t>
            </a:r>
            <a:br>
              <a:rPr lang="pt-BR" sz="2400" b="1" dirty="0"/>
            </a:b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028701" y="1412777"/>
          <a:ext cx="5865938" cy="2969447"/>
        </p:xfrm>
        <a:graphic>
          <a:graphicData uri="http://schemas.openxmlformats.org/drawingml/2006/table">
            <a:tbl>
              <a:tblPr/>
              <a:tblGrid>
                <a:gridCol w="1416436"/>
                <a:gridCol w="630005"/>
                <a:gridCol w="1116501"/>
                <a:gridCol w="1059098"/>
                <a:gridCol w="687409"/>
                <a:gridCol w="956489"/>
              </a:tblGrid>
              <a:tr h="609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Diâmetro da Partícula  (mm)</a:t>
                      </a:r>
                      <a:endParaRPr lang="pt-B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Phi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Diâmetro médio da partícula (mm)</a:t>
                      </a:r>
                      <a:endParaRPr lang="pt-B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Raio médio da partícula (mm)</a:t>
                      </a:r>
                      <a:endParaRPr lang="pt-B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Nome da partícula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Porcentagem de Massa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2-1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ash10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1-0,5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0,375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ash9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0,5-0,25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0,375</a:t>
                      </a:r>
                      <a:endParaRPr lang="pt-B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0,1875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ash8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0,25-0,125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0,1875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0,09375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ash7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0,125-0,0625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0,09375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0,04688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ash6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0,0625-0,0312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0,04685</a:t>
                      </a:r>
                      <a:endParaRPr lang="pt-B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0,02343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0,0312-0,0156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0,0234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0,0117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ash4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0,0156-0,0078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0,0117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0,00585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ash3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0,0078-0,0039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à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8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0,00585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0,00293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ash2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7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&lt;0,0039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&gt;8</a:t>
                      </a:r>
                      <a:endParaRPr lang="pt-B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0,00195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0,00098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ash1</a:t>
                      </a:r>
                      <a:endParaRPr lang="pt-B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919536" y="4434090"/>
            <a:ext cx="4176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Distribuição do tamanho das partículas.</a:t>
            </a:r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Fonte: baseado no MSH (1980).</a:t>
            </a:r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Imagem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856" y="3115989"/>
            <a:ext cx="4248276" cy="3240361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610600" y="6225545"/>
            <a:ext cx="2892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Histograma referente aos dados da tabela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23592" y="90872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Diâmetro das cinzas vulcânicas ejetadas na atmosfera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40024" y="5307806"/>
            <a:ext cx="52132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Densidade das cinzas vulcânicas 900kg/m</a:t>
            </a:r>
            <a:r>
              <a:rPr lang="pt-BR" baseline="30000" dirty="0"/>
              <a:t>3</a:t>
            </a:r>
          </a:p>
          <a:p>
            <a:r>
              <a:rPr lang="pt-BR" sz="1400" dirty="0"/>
              <a:t>Fonte: </a:t>
            </a:r>
            <a:r>
              <a:rPr lang="pt-BR" sz="1400" dirty="0" err="1"/>
              <a:t>Mazzoni</a:t>
            </a:r>
            <a:r>
              <a:rPr lang="pt-BR" sz="1400" dirty="0"/>
              <a:t> A. Omar, (2013</a:t>
            </a:r>
            <a:r>
              <a:rPr lang="pt-BR" sz="1400" dirty="0" smtClean="0"/>
              <a:t>)</a:t>
            </a:r>
          </a:p>
          <a:p>
            <a:endParaRPr lang="pt-BR" sz="1400" dirty="0" smtClean="0"/>
          </a:p>
          <a:p>
            <a:r>
              <a:rPr lang="pt-BR" sz="1400" dirty="0" smtClean="0"/>
              <a:t>Esfericidade média das cinzas vulcânicas 0,7</a:t>
            </a:r>
          </a:p>
          <a:p>
            <a:r>
              <a:rPr lang="pt-BR" sz="1400" dirty="0" smtClean="0"/>
              <a:t>Fonte: </a:t>
            </a:r>
            <a:r>
              <a:rPr lang="pt-BR" sz="1400" dirty="0" err="1" smtClean="0"/>
              <a:t>Rilley</a:t>
            </a:r>
            <a:r>
              <a:rPr lang="pt-BR" sz="1400" dirty="0" smtClean="0"/>
              <a:t> et al 2003</a:t>
            </a:r>
            <a:endParaRPr lang="pt-BR" sz="14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3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2987" y="1052526"/>
            <a:ext cx="5495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837793" y="6317679"/>
            <a:ext cx="733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2 - Altura de injeção por taxa de emissão para diferentes correlações.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736282" y="2100330"/>
                <a:ext cx="3877985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=0,34(1)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0,2337(2)</m:t>
                        </m:r>
                      </m:sup>
                    </m:sSup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pt-BR" sz="2400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2" y="2100330"/>
                <a:ext cx="3877985" cy="476990"/>
              </a:xfrm>
              <a:prstGeom prst="rect">
                <a:avLst/>
              </a:prstGeom>
              <a:blipFill rotWithShape="0">
                <a:blip r:embed="rId4"/>
                <a:stretch>
                  <a:fillRect l="-472" b="-17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736282" y="3486150"/>
            <a:ext cx="272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H= Altura de injeção (km)</a:t>
            </a:r>
          </a:p>
          <a:p>
            <a:r>
              <a:rPr lang="pt-BR" dirty="0" smtClean="0"/>
              <a:t>M = Taxa de emissão (Kg/s)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05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4" y="2372"/>
            <a:ext cx="121015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Utilizando o modelo BRAMS 4ª versão</a:t>
            </a:r>
            <a:br>
              <a:rPr lang="pt-BR" sz="2800" dirty="0" smtClean="0"/>
            </a:br>
            <a:r>
              <a:rPr lang="pt-BR" sz="2800" dirty="0" smtClean="0"/>
              <a:t>30 km de resolução horizontal (rodado em 2013)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96301" y="5638541"/>
            <a:ext cx="1121568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1500"/>
              </a:spcBef>
              <a:tabLst>
                <a:tab pos="1042199" algn="l"/>
              </a:tabLst>
              <a:defRPr lang="pt-BR"/>
            </a:pPr>
            <a:r>
              <a:rPr lang="pt-BR" dirty="0" smtClean="0"/>
              <a:t>À </a:t>
            </a:r>
            <a:r>
              <a:rPr lang="pt-BR" dirty="0"/>
              <a:t>esquerda imagem fornecida pelo DSA, à direita concentração de cinzas vulcânicas à 10km de altura obtido pelo modelo. Ambas as imagens referem ao dia 7 de junho de 2011 às 6Z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1" y="1327935"/>
            <a:ext cx="11399531" cy="40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861</Words>
  <Application>Microsoft Office PowerPoint</Application>
  <PresentationFormat>Widescreen</PresentationFormat>
  <Paragraphs>194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Droid Sans Fallback</vt:lpstr>
      <vt:lpstr>FreeSans</vt:lpstr>
      <vt:lpstr>Times New Roman</vt:lpstr>
      <vt:lpstr>Wingdings</vt:lpstr>
      <vt:lpstr>Tema do Office</vt:lpstr>
      <vt:lpstr>Melhorias na modelagem da dispersão de cinzas vulcânicas.  Com estudo de caso vulcão Calbuco.</vt:lpstr>
      <vt:lpstr>Apresentação do PowerPoint</vt:lpstr>
      <vt:lpstr>Clima: Balanço radiativo.</vt:lpstr>
      <vt:lpstr>Apresentação do PowerPoint</vt:lpstr>
      <vt:lpstr>Apresentação do PowerPoint</vt:lpstr>
      <vt:lpstr>Apresentação do PowerPoint</vt:lpstr>
      <vt:lpstr>Metodologia:  Estruturação  </vt:lpstr>
      <vt:lpstr>Apresentação do PowerPoint</vt:lpstr>
      <vt:lpstr>Utilizando o modelo BRAMS 4ª versão 30 km de resolução horizontal (rodado em 2013)</vt:lpstr>
      <vt:lpstr>Utilizando o modelo BRAMS 4ª versão 30 km de resolução horizontal (rodado em 2013)</vt:lpstr>
      <vt:lpstr>Melhorias já implementadas no modelo BRAMS 5ª versão</vt:lpstr>
      <vt:lpstr>Melhorias ainda não implementadas no modelo BRAMS 5ª versão</vt:lpstr>
      <vt:lpstr>Estudo de caso Calbuco</vt:lpstr>
      <vt:lpstr>Estudo de caso Calbuco</vt:lpstr>
      <vt:lpstr>Estudo de caso Calbuco</vt:lpstr>
      <vt:lpstr>Estudo de caso Calbuco</vt:lpstr>
      <vt:lpstr>Estudo de caso Calbuco</vt:lpstr>
      <vt:lpstr>Estudo de caso Calbuco</vt:lpstr>
      <vt:lpstr>Falta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Melhorias na modelagem da dispersão de cinzas vulcânicas</dc:title>
  <dc:creator>Claudio Augusto</dc:creator>
  <cp:lastModifiedBy>Claudio Augusto</cp:lastModifiedBy>
  <cp:revision>19</cp:revision>
  <dcterms:created xsi:type="dcterms:W3CDTF">2016-08-17T19:19:54Z</dcterms:created>
  <dcterms:modified xsi:type="dcterms:W3CDTF">2016-08-23T14:32:28Z</dcterms:modified>
</cp:coreProperties>
</file>