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60" r:id="rId4"/>
    <p:sldId id="259" r:id="rId5"/>
    <p:sldId id="261" r:id="rId6"/>
    <p:sldId id="263" r:id="rId7"/>
    <p:sldId id="264" r:id="rId8"/>
    <p:sldId id="265" r:id="rId9"/>
    <p:sldId id="273" r:id="rId10"/>
    <p:sldId id="274" r:id="rId11"/>
    <p:sldId id="258" r:id="rId12"/>
    <p:sldId id="257" r:id="rId13"/>
    <p:sldId id="267" r:id="rId14"/>
    <p:sldId id="266" r:id="rId15"/>
    <p:sldId id="270" r:id="rId16"/>
    <p:sldId id="272" r:id="rId17"/>
    <p:sldId id="275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CB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5615" autoAdjust="0"/>
  </p:normalViewPr>
  <p:slideViewPr>
    <p:cSldViewPr snapToGrid="0">
      <p:cViewPr varScale="1">
        <p:scale>
          <a:sx n="42" d="100"/>
          <a:sy n="42" d="100"/>
        </p:scale>
        <p:origin x="-127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elen\International_cooperation\wgne\Blue%20book\presentationAbout\&#1050;&#1085;&#1080;&#1075;&#1072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31627296588043E-2"/>
          <c:y val="6.9444444444444572E-2"/>
          <c:w val="0.90286351706036749"/>
          <c:h val="0.8416746864975230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Лист1!$D$34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Лист1!$D$35:$D$43</c:f>
              <c:numCache>
                <c:formatCode>General</c:formatCode>
                <c:ptCount val="9"/>
                <c:pt idx="0">
                  <c:v>37</c:v>
                </c:pt>
                <c:pt idx="1">
                  <c:v>15</c:v>
                </c:pt>
                <c:pt idx="2">
                  <c:v>13</c:v>
                </c:pt>
                <c:pt idx="3">
                  <c:v>15</c:v>
                </c:pt>
                <c:pt idx="4">
                  <c:v>21</c:v>
                </c:pt>
                <c:pt idx="5">
                  <c:v>13</c:v>
                </c:pt>
                <c:pt idx="6">
                  <c:v>22</c:v>
                </c:pt>
                <c:pt idx="7">
                  <c:v>16</c:v>
                </c:pt>
                <c:pt idx="8">
                  <c:v>6</c:v>
                </c:pt>
              </c:numCache>
            </c:numRef>
          </c:val>
        </c:ser>
        <c:ser>
          <c:idx val="2"/>
          <c:order val="1"/>
          <c:tx>
            <c:strRef>
              <c:f>Лист1!$F$34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Лист1!$F$35:$F$43</c:f>
              <c:numCache>
                <c:formatCode>General</c:formatCode>
                <c:ptCount val="9"/>
                <c:pt idx="0">
                  <c:v>22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  <c:pt idx="4">
                  <c:v>9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</c:ser>
        <c:ser>
          <c:idx val="0"/>
          <c:order val="2"/>
          <c:tx>
            <c:strRef>
              <c:f>Лист1!$E$34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Лист1!$E$35:$E$43</c:f>
              <c:numCache>
                <c:formatCode>General</c:formatCode>
                <c:ptCount val="9"/>
                <c:pt idx="0">
                  <c:v>16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9</c:v>
                </c:pt>
                <c:pt idx="5">
                  <c:v>4</c:v>
                </c:pt>
                <c:pt idx="6">
                  <c:v>9</c:v>
                </c:pt>
                <c:pt idx="7">
                  <c:v>11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661120"/>
        <c:axId val="98662656"/>
      </c:barChart>
      <c:catAx>
        <c:axId val="986611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  <a:alpha val="96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662656"/>
        <c:crosses val="autoZero"/>
        <c:auto val="1"/>
        <c:lblAlgn val="ctr"/>
        <c:lblOffset val="100"/>
        <c:noMultiLvlLbl val="0"/>
      </c:catAx>
      <c:valAx>
        <c:axId val="9866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3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661120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r"/>
      <c:layout>
        <c:manualLayout>
          <c:xMode val="edge"/>
          <c:yMode val="edge"/>
          <c:x val="0.77464851268591661"/>
          <c:y val="0.23668926800816564"/>
          <c:w val="0.13822528433945774"/>
          <c:h val="0.2289608029765511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B3EF92-C1CC-4A30-8269-037E94362668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53D5DD-66CC-4E27-9CFE-78DE7E5AB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0ADB9-BB63-433E-852B-6C0971C170E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Professional appointments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(the short name is given instead of full title as it’s a </a:t>
            </a:r>
            <a:r>
              <a:rPr lang="en-US" smtClean="0">
                <a:latin typeface="Arial" charset="0"/>
                <a:cs typeface="Arial" charset="0"/>
              </a:rPr>
              <a:t>preliminary BB version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At least since 2002 - In all electronic versions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only change was made in 2007,  in 5 (marked red) </a:t>
            </a: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189E8-0F2B-44F0-8022-A7B716E9B81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E3C87-A3F4-4DC4-AE6F-DEC09B130F5C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82150-07F3-467A-B37D-D5DCE67C9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B9AD-2EAA-42B3-9397-CCDE682184AE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B934-3F0A-4FE2-854F-45F4BA18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2E390-70A4-47EE-A8AD-180705818428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97FBC-69D0-4C79-85A1-405A840A4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E9C3-F98D-4C76-9374-03DCCE1CDC68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8865-CE39-4947-A5C6-F7DF216F8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BC63-5779-469C-8566-83D0EF8CB805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767E-236D-4228-A5EC-7CE9ACC98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D7AB-8387-4B45-BF7B-7D542E0807E9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062E-E808-4242-98FC-1A7457349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64FD-943E-4874-88A8-3F55D4E176CE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8A23-14D8-4227-8D5F-822CECC1B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1DA4-9FD1-4112-86C4-3CCAB460C7B8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E862-3065-43E1-AF1B-E3E618698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366C-A14B-46BD-8AE7-2F718AB83A9A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2BCA-CCA4-46FA-BF3B-6750B31A7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D74D-D928-4694-9A3C-6822C157460B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6049-D4FD-40A3-AD65-0786C2B98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B4FEB-C9F4-4A8D-A507-8DD6BF7F2BBE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AC73-5B90-43EC-8EA7-FEF277374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B8CBA8-1CDD-4491-9B4F-734E38AAE0A9}" type="datetimeFigureOut">
              <a:rPr lang="ru-RU"/>
              <a:pPr>
                <a:defRPr/>
              </a:pPr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1E5C0D-7602-4C5B-A831-BE7A9C643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mc.meteoinfo.ru/blueboo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mc.meteoinfo.ru/working-group-on-numerical-experimentation" TargetMode="External"/><Relationship Id="rId4" Type="http://schemas.openxmlformats.org/officeDocument/2006/relationships/hyperlink" Target="http://www.wcrp-climate.org/WGNE/BlueBoo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gneexofficios@wcrp-climate.org" TargetMode="External"/><Relationship Id="rId4" Type="http://schemas.openxmlformats.org/officeDocument/2006/relationships/hyperlink" Target="mailto:wgnemembers@wcrp-climate.or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mc.meteoinfo.ru/bluebook/add_article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01663" y="1451547"/>
            <a:ext cx="7772400" cy="23876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C00000"/>
                </a:solidFill>
              </a:rPr>
              <a:t>WGNE  Blue Book - status and proposed changes </a:t>
            </a:r>
            <a:r>
              <a:rPr lang="en-US" sz="5400" dirty="0" smtClean="0"/>
              <a:t>	</a:t>
            </a:r>
            <a:br>
              <a:rPr lang="en-US" sz="5400" dirty="0" smtClean="0"/>
            </a:br>
            <a:endParaRPr lang="ru-RU" sz="5400" dirty="0" smtClean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8550" y="4210051"/>
            <a:ext cx="6858000" cy="1655762"/>
          </a:xfrm>
        </p:spPr>
        <p:txBody>
          <a:bodyPr/>
          <a:lstStyle/>
          <a:p>
            <a:pPr eaLnBrk="1" hangingPunct="1"/>
            <a:r>
              <a:rPr lang="en-US" i="1" dirty="0" smtClean="0"/>
              <a:t>Elena </a:t>
            </a:r>
            <a:r>
              <a:rPr lang="en-US" i="1" dirty="0" err="1" smtClean="0"/>
              <a:t>Astakhova</a:t>
            </a:r>
            <a:r>
              <a:rPr lang="en-US" i="1" dirty="0" smtClean="0"/>
              <a:t> </a:t>
            </a:r>
            <a:endParaRPr lang="ru-RU" i="1" dirty="0" smtClean="0">
              <a:latin typeface="Arial" charset="0"/>
            </a:endParaRPr>
          </a:p>
          <a:p>
            <a:pPr eaLnBrk="1" hangingPunct="1"/>
            <a:r>
              <a:rPr lang="en-US" i="1" dirty="0" smtClean="0">
                <a:latin typeface="Arial" charset="0"/>
              </a:rPr>
              <a:t>with contributions from </a:t>
            </a:r>
          </a:p>
          <a:p>
            <a:pPr eaLnBrk="1" hangingPunct="1"/>
            <a:r>
              <a:rPr lang="en-US" i="1" dirty="0" smtClean="0">
                <a:latin typeface="Arial" charset="0"/>
              </a:rPr>
              <a:t>Michael </a:t>
            </a:r>
            <a:r>
              <a:rPr lang="en-US" i="1" dirty="0" err="1" smtClean="0">
                <a:latin typeface="Arial" charset="0"/>
              </a:rPr>
              <a:t>Tsyrulnikov</a:t>
            </a:r>
            <a:r>
              <a:rPr lang="en-US" i="1" dirty="0" smtClean="0">
                <a:latin typeface="Arial" charset="0"/>
              </a:rPr>
              <a:t> and </a:t>
            </a:r>
            <a:r>
              <a:rPr lang="en-US" i="1" dirty="0"/>
              <a:t>Hideaki Kawai </a:t>
            </a:r>
            <a:r>
              <a:rPr lang="en-US" dirty="0" smtClean="0"/>
              <a:t>	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Содержимое 3" descr="HMC_emblema_circle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58658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713413"/>
            <a:ext cx="8001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7616825" y="648176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Bauhaus 93" pitchFamily="82" charset="0"/>
              </a:rPr>
              <a:t>Roshydromet</a:t>
            </a:r>
            <a:endParaRPr lang="ru-RU" i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/>
          </p:cNvSpPr>
          <p:nvPr>
            <p:ph type="title"/>
          </p:nvPr>
        </p:nvSpPr>
        <p:spPr>
          <a:xfrm>
            <a:off x="396875" y="155575"/>
            <a:ext cx="7886700" cy="79057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  <a:latin typeface="Arial" charset="0"/>
                <a:cs typeface="Arial" charset="0"/>
              </a:rPr>
              <a:t> Nowadays –current status</a:t>
            </a:r>
            <a:endParaRPr lang="ru-RU" sz="3200" smtClean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192088" y="946150"/>
            <a:ext cx="8831262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It’s possible to examine the downloaded files </a:t>
            </a:r>
            <a:r>
              <a:rPr lang="en-US" sz="2200" dirty="0" smtClean="0"/>
              <a:t>(a preliminary </a:t>
            </a:r>
            <a:r>
              <a:rPr lang="en-US" sz="2200" dirty="0"/>
              <a:t>BB version) at  </a:t>
            </a:r>
            <a:r>
              <a:rPr lang="en-US" sz="2200" dirty="0">
                <a:solidFill>
                  <a:srgbClr val="000000"/>
                </a:solidFill>
                <a:hlinkClick r:id="rId3"/>
              </a:rPr>
              <a:t>http://wmc.meteoinfo.ru/bluebook</a:t>
            </a:r>
            <a:r>
              <a:rPr lang="en-US" sz="2200" dirty="0">
                <a:solidFill>
                  <a:srgbClr val="000000"/>
                </a:solidFill>
              </a:rPr>
              <a:t> 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The final version will be prepared and posted in June</a:t>
            </a:r>
          </a:p>
          <a:p>
            <a:r>
              <a:rPr lang="en-US" sz="2200" dirty="0">
                <a:solidFill>
                  <a:srgbClr val="000000"/>
                </a:solidFill>
              </a:rPr>
              <a:t> at </a:t>
            </a:r>
            <a:r>
              <a:rPr lang="en-US" sz="2200" dirty="0">
                <a:solidFill>
                  <a:srgbClr val="000000"/>
                </a:solidFill>
                <a:hlinkClick r:id="rId4"/>
              </a:rPr>
              <a:t>http://www.wcrp-climate.org/WGNE/BlueBook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  <a:endParaRPr lang="en-US" sz="22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WGNE page at the Web site of the </a:t>
            </a:r>
            <a:r>
              <a:rPr lang="en-US" sz="2200" dirty="0" err="1">
                <a:solidFill>
                  <a:srgbClr val="000000"/>
                </a:solidFill>
              </a:rPr>
              <a:t>Hydrometcenter</a:t>
            </a:r>
            <a:r>
              <a:rPr lang="en-US" sz="2200" dirty="0">
                <a:solidFill>
                  <a:srgbClr val="000000"/>
                </a:solidFill>
              </a:rPr>
              <a:t> of Russia </a:t>
            </a:r>
          </a:p>
          <a:p>
            <a:r>
              <a:rPr lang="en-US" sz="2200" dirty="0">
                <a:solidFill>
                  <a:srgbClr val="000000"/>
                </a:solidFill>
                <a:hlinkClick r:id="rId5"/>
              </a:rPr>
              <a:t>http://wmc.meteoinfo.ru/working-group-on-numerical-experimentation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396875" y="5518150"/>
            <a:ext cx="7688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00000"/>
                </a:solidFill>
                <a:cs typeface="Times New Roman" pitchFamily="18" charset="0"/>
              </a:rPr>
              <a:t>The new contribution submission deadline  is  1 May 2016</a:t>
            </a:r>
            <a:r>
              <a:rPr lang="en-US" sz="200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endParaRPr lang="ru-RU" sz="2000"/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276225" y="4570413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On April 2016 there were 44 contributions.   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373063" y="1265238"/>
            <a:ext cx="6543675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alibri" pitchFamily="34" charset="0"/>
              </a:rPr>
              <a:t>The contributions are collected into subject groupings as appropriate. The range of subjects is expected to vary with time and depends on submissions received.</a:t>
            </a:r>
          </a:p>
          <a:p>
            <a:pPr>
              <a:defRPr/>
            </a:pPr>
            <a:endParaRPr lang="en-US" sz="2400" dirty="0">
              <a:latin typeface="Calibri" pitchFamily="34" charset="0"/>
            </a:endParaRPr>
          </a:p>
          <a:p>
            <a:pPr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George J. Boer </a:t>
            </a:r>
          </a:p>
          <a:p>
            <a:pPr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From the Editor </a:t>
            </a:r>
          </a:p>
          <a:p>
            <a:pPr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Research Activities in atmospheric and oceanic modelling </a:t>
            </a:r>
          </a:p>
          <a:p>
            <a:pPr>
              <a:defRPr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Report No. 17, 1992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1046163" y="531813"/>
            <a:ext cx="60372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The structure – how was it filled </a:t>
            </a:r>
            <a:endParaRPr lang="ru-RU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298450" y="592138"/>
            <a:ext cx="82994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en-US" sz="2000"/>
              <a:t>Atmospheric data assimilation schemes, analysis and initialization, data impact studies, observing system experiments</a:t>
            </a:r>
            <a:endParaRPr lang="ru-RU" sz="2000"/>
          </a:p>
          <a:p>
            <a:pPr marL="342900" indent="-342900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en-US" sz="2000"/>
              <a:t>Data sets, diagnostic and dynamical investigations, statistical post-processing, multi-year reanalyses and associated studies</a:t>
            </a:r>
            <a:endParaRPr lang="ru-RU" sz="2000"/>
          </a:p>
          <a:p>
            <a:pPr marL="342900" indent="-342900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en-US" sz="2000"/>
              <a:t>Computational studies including new techniques, the effect of varying model resolution, parallel processing</a:t>
            </a:r>
            <a:endParaRPr lang="ru-RU" sz="2000"/>
          </a:p>
          <a:p>
            <a:pPr marL="342900" indent="-342900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en-US" sz="2000"/>
              <a:t>Parameterization of important atmospheric and surface processes, effects of different parameterizations</a:t>
            </a:r>
            <a:endParaRPr lang="ru-RU" sz="2000"/>
          </a:p>
          <a:p>
            <a:pPr marL="342900" indent="-342900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en-US" sz="2000"/>
              <a:t>Development of and studies with regional and smaller-scale atmospheric models, regional ensemble</a:t>
            </a:r>
            <a:r>
              <a:rPr lang="en-US" sz="2000">
                <a:solidFill>
                  <a:srgbClr val="C00000"/>
                </a:solidFill>
              </a:rPr>
              <a:t>, monthly and seasonal forecasting</a:t>
            </a:r>
            <a:endParaRPr lang="ru-RU" sz="2000">
              <a:solidFill>
                <a:srgbClr val="C00000"/>
              </a:solidFill>
            </a:endParaRPr>
          </a:p>
          <a:p>
            <a:pPr marL="342900" indent="-342900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en-US" sz="2000"/>
              <a:t>Developments in global forecast models, case studies, predictability investigations, global ensemble, monthly and seasonal forecasting</a:t>
            </a:r>
            <a:endParaRPr lang="ru-RU" sz="2000"/>
          </a:p>
          <a:p>
            <a:pPr marL="342900" indent="-342900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en-US" sz="2000"/>
              <a:t>Global and regional climate models, sensitivity and impact experiments, response to external forcing</a:t>
            </a:r>
            <a:endParaRPr lang="ru-RU" sz="2000"/>
          </a:p>
          <a:p>
            <a:pPr marL="342900" indent="-342900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en-US" sz="2000"/>
              <a:t>Development of and advances in ocean modelling and data assimilation, sea-ice modelling, wave modelling</a:t>
            </a:r>
            <a:endParaRPr lang="ru-RU" sz="2000"/>
          </a:p>
          <a:p>
            <a:pPr marL="342900" indent="-342900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en-US" sz="2000"/>
              <a:t>Development of and studies with coupled ocean-atmosphere models</a:t>
            </a:r>
            <a:endParaRPr lang="ru-RU" sz="2000"/>
          </a:p>
        </p:txBody>
      </p:sp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890588" y="141288"/>
            <a:ext cx="5621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The Blue Book sections  (since 2002)</a:t>
            </a:r>
            <a:r>
              <a:rPr lang="en-US" sz="2000" b="1">
                <a:solidFill>
                  <a:schemeClr val="hlink"/>
                </a:solidFill>
              </a:rPr>
              <a:t> </a:t>
            </a:r>
            <a:endParaRPr lang="ru-RU" sz="20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63550" y="469900"/>
            <a:ext cx="8353425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Everything changes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en-US" dirty="0" smtClean="0"/>
              <a:t>but the Blue Book</a:t>
            </a:r>
            <a:endParaRPr lang="ru-RU" dirty="0" smtClean="0"/>
          </a:p>
        </p:txBody>
      </p:sp>
      <p:pic>
        <p:nvPicPr>
          <p:cNvPr id="3584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025" y="2603500"/>
            <a:ext cx="514985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2"/>
          <p:cNvSpPr txBox="1">
            <a:spLocks noChangeArrowheads="1"/>
          </p:cNvSpPr>
          <p:nvPr/>
        </p:nvSpPr>
        <p:spPr bwMode="auto">
          <a:xfrm>
            <a:off x="623888" y="1200150"/>
            <a:ext cx="535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No special sections  for </a:t>
            </a:r>
          </a:p>
          <a:p>
            <a:pPr>
              <a:buFont typeface="Arial" charset="0"/>
              <a:buChar char="•"/>
            </a:pPr>
            <a:r>
              <a:rPr lang="en-US" sz="2400"/>
              <a:t>Ensembles and predictability  (PDEF)</a:t>
            </a:r>
          </a:p>
          <a:p>
            <a:pPr>
              <a:buFont typeface="Arial" charset="0"/>
              <a:buChar char="•"/>
            </a:pPr>
            <a:r>
              <a:rPr lang="en-US" sz="2400"/>
              <a:t>Verification  (JWGFVR</a:t>
            </a:r>
            <a:r>
              <a:rPr lang="en-US" sz="2000"/>
              <a:t>)</a:t>
            </a:r>
            <a:endParaRPr lang="ru-RU" sz="2000"/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536575" y="2746375"/>
            <a:ext cx="7153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Earlier there were reviews of the WGNE activities </a:t>
            </a:r>
          </a:p>
          <a:p>
            <a:pPr>
              <a:buFont typeface="Arial" charset="0"/>
              <a:buChar char="•"/>
            </a:pPr>
            <a:r>
              <a:rPr lang="en-US" sz="2400"/>
              <a:t>Reports of WGNE meetings</a:t>
            </a:r>
          </a:p>
          <a:p>
            <a:pPr>
              <a:buFont typeface="Arial" charset="0"/>
              <a:buChar char="•"/>
            </a:pPr>
            <a:r>
              <a:rPr lang="en-US" sz="2400"/>
              <a:t>Short description of   projects  and contact persons</a:t>
            </a:r>
          </a:p>
          <a:p>
            <a:r>
              <a:rPr lang="en-US" sz="2400"/>
              <a:t>It’s nice to continue this practice.</a:t>
            </a:r>
          </a:p>
          <a:p>
            <a:r>
              <a:rPr lang="en-US" sz="2400"/>
              <a:t>First step – include WGNE30 final report to BB2016</a:t>
            </a:r>
            <a:endParaRPr lang="ru-RU" sz="240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798513" y="331788"/>
            <a:ext cx="6144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Motivation for changes – at 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>
                <a:solidFill>
                  <a:srgbClr val="CC0000"/>
                </a:solidFill>
              </a:rPr>
              <a:t>first glance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36868" name="Picture 5" descr="mail_verification_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2038" y="2097088"/>
            <a:ext cx="132715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wwrp_nav_pdef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4263" y="890588"/>
            <a:ext cx="154463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books_0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" y="4802188"/>
            <a:ext cx="2979738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3865563" y="5026025"/>
            <a:ext cx="2828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55CB3"/>
                </a:solidFill>
                <a:latin typeface="Comic Sans MS" pitchFamily="66" charset="0"/>
              </a:rPr>
              <a:t>It’s easy now! </a:t>
            </a:r>
          </a:p>
          <a:p>
            <a:r>
              <a:rPr lang="en-US" sz="2000">
                <a:solidFill>
                  <a:srgbClr val="055CB3"/>
                </a:solidFill>
                <a:latin typeface="Comic Sans MS" pitchFamily="66" charset="0"/>
              </a:rPr>
              <a:t>No paper version! </a:t>
            </a:r>
            <a:endParaRPr lang="ru-RU" sz="2000">
              <a:solidFill>
                <a:srgbClr val="055CB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528638" y="-263525"/>
            <a:ext cx="7886700" cy="936625"/>
          </a:xfrm>
        </p:spPr>
        <p:txBody>
          <a:bodyPr/>
          <a:lstStyle/>
          <a:p>
            <a:r>
              <a:rPr lang="en-US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Suggested BB sections </a:t>
            </a:r>
            <a:endParaRPr lang="ru-RU" sz="2400" b="1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371" tIns="12696" rIns="23805" bIns="0" anchor="ctr">
            <a:spAutoFit/>
          </a:bodyPr>
          <a:lstStyle/>
          <a:p>
            <a:endParaRPr lang="ru-RU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371" tIns="12696" rIns="23805" bIns="0" anchor="ctr">
            <a:spAutoFit/>
          </a:bodyPr>
          <a:lstStyle/>
          <a:p>
            <a:endParaRPr lang="ru-RU"/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0" y="401638"/>
            <a:ext cx="898525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Atmospheric and oceanic observations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(in situ, satellite, radar…)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Atmospheric data assimilation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methodology,global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, regional, convective-scale, diagnostic tools, reanalysis, impact studies, OSSEs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Global and limited-area forecast models (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numerics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, parameterizations, effects of resolution)</a:t>
            </a:r>
          </a:p>
          <a:p>
            <a:pPr marL="342900" indent="-342900">
              <a:buFontTx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Computational issues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(parallel processing, GPUs,…)</a:t>
            </a:r>
          </a:p>
          <a:p>
            <a:pPr marL="342900" indent="-342900">
              <a:buFontTx/>
              <a:buAutoNum type="arabicPeriod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Studies with numerical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weather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prediction models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Subseasonal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and seasonal predictions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Climate and decadal modeling </a:t>
            </a:r>
          </a:p>
          <a:p>
            <a:pPr marL="342900" indent="-342900">
              <a:buFontTx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Ensemble prediction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(ensemble generation techniques, stochastic parameterizations, surface perturbations, calibration…)</a:t>
            </a:r>
          </a:p>
          <a:p>
            <a:pPr marL="342900" indent="-342900">
              <a:buFontTx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Forecast verification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(deterministic, ensemble, spatial, new approaches)</a:t>
            </a:r>
          </a:p>
          <a:p>
            <a:pPr marL="342900" indent="-342900">
              <a:buFontTx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Empirical and statistical techniques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(post-processing,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nowcasting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marL="342900" indent="-342900">
              <a:buFontTx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Land surface studies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(modeling, data assimilation, soil moisture)</a:t>
            </a:r>
          </a:p>
          <a:p>
            <a:pPr marL="342900" indent="-342900">
              <a:buFontTx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Ocean modeling and data assimilation </a:t>
            </a:r>
          </a:p>
          <a:p>
            <a:pPr marL="342900" indent="-342900">
              <a:buFontTx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Atmospheric constituents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(observations, models, data assimilation, aerosols, greenhouse gases)</a:t>
            </a:r>
          </a:p>
          <a:p>
            <a:pPr marL="342900" indent="-342900">
              <a:buFontTx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Coupled modeling and data assimilation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atmosphere/land/ocean/sea-ice/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waves,carbon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cycle)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0"/>
            <a:ext cx="7886700" cy="936625"/>
          </a:xfrm>
        </p:spPr>
        <p:txBody>
          <a:bodyPr/>
          <a:lstStyle/>
          <a:p>
            <a:r>
              <a:rPr lang="en-US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Suggested changes in BB sections</a:t>
            </a:r>
            <a:endParaRPr lang="ru-RU" sz="2400" b="1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>
          <a:xfrm>
            <a:off x="657225" y="939800"/>
            <a:ext cx="7886700" cy="56546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i="1" u="sng" dirty="0" smtClean="0"/>
              <a:t>Suggestions from JMA (Hideaki Kawai)</a:t>
            </a:r>
          </a:p>
          <a:p>
            <a:r>
              <a:rPr lang="en-US" dirty="0" smtClean="0"/>
              <a:t>Give (recover)  sequential numbers to issues </a:t>
            </a:r>
          </a:p>
          <a:p>
            <a:r>
              <a:rPr lang="en-US" dirty="0" smtClean="0"/>
              <a:t>Give DOI to each report (if it is possible and easy)</a:t>
            </a:r>
          </a:p>
          <a:p>
            <a:r>
              <a:rPr lang="en-US" dirty="0" smtClean="0"/>
              <a:t>Relax the page limit of 2 pages</a:t>
            </a:r>
            <a:endParaRPr lang="ru-RU" dirty="0" smtClean="0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371" tIns="12696" rIns="23805" bIns="0" anchor="ctr">
            <a:spAutoFit/>
          </a:bodyPr>
          <a:lstStyle/>
          <a:p>
            <a:endParaRPr lang="ru-RU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371" tIns="12696" rIns="23805" bIns="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>
          <a:xfrm>
            <a:off x="612775" y="0"/>
            <a:ext cx="2465388" cy="741363"/>
          </a:xfrm>
        </p:spPr>
        <p:txBody>
          <a:bodyPr/>
          <a:lstStyle/>
          <a:p>
            <a:r>
              <a:rPr lang="en-US" sz="24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Conclusions</a:t>
            </a:r>
            <a:endParaRPr lang="ru-RU" sz="2400" b="1" smtClean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371" tIns="12696" rIns="23805" bIns="0" anchor="ctr">
            <a:spAutoFit/>
          </a:bodyPr>
          <a:lstStyle/>
          <a:p>
            <a:endParaRPr lang="ru-RU"/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371" tIns="12696" rIns="23805" bIns="0" anchor="ctr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2075" y="741363"/>
            <a:ext cx="8577263" cy="661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 b="1" dirty="0"/>
              <a:t>The WGNE Blue Book</a:t>
            </a:r>
            <a:r>
              <a:rPr lang="en-US" sz="2400" dirty="0"/>
              <a:t> publication should be considered as  an attempt to foster </a:t>
            </a:r>
            <a:r>
              <a:rPr lang="en-US" sz="2400" dirty="0">
                <a:solidFill>
                  <a:srgbClr val="C00000"/>
                </a:solidFill>
              </a:rPr>
              <a:t>an early interchange of information among scientists </a:t>
            </a:r>
            <a:r>
              <a:rPr lang="en-US" sz="2400" dirty="0"/>
              <a:t>developing numerical models for the purpose of climate simulation and for forecasting on various timescales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dirty="0"/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/>
              <a:t>Some changes should be introduced to BB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    new sections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    WGNE reports as part of BB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    short information about WGNE-related projects (title, focal point, www)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    </a:t>
            </a:r>
            <a:r>
              <a:rPr lang="en-US" sz="2400" dirty="0" err="1"/>
              <a:t>doi</a:t>
            </a:r>
            <a:r>
              <a:rPr lang="en-US" sz="2400" dirty="0"/>
              <a:t> ?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    contribution size ?</a:t>
            </a:r>
          </a:p>
          <a:p>
            <a:pPr>
              <a:defRPr/>
            </a:pPr>
            <a:r>
              <a:rPr lang="en-US" sz="2400" dirty="0"/>
              <a:t>      </a:t>
            </a:r>
          </a:p>
          <a:p>
            <a:pPr>
              <a:defRPr/>
            </a:pPr>
            <a:r>
              <a:rPr lang="en-US" sz="2400" dirty="0"/>
              <a:t>3.  The mailing list should be extended (advices of WGNE members are welcome)</a:t>
            </a:r>
            <a:r>
              <a:rPr lang="en-US" sz="2000" dirty="0"/>
              <a:t>       </a:t>
            </a:r>
          </a:p>
          <a:p>
            <a:pPr>
              <a:defRPr/>
            </a:pPr>
            <a:r>
              <a:rPr lang="en-US" sz="2000" dirty="0"/>
              <a:t>    </a:t>
            </a:r>
          </a:p>
          <a:p>
            <a:pPr>
              <a:defRPr/>
            </a:pPr>
            <a:r>
              <a:rPr lang="en-US" sz="2000" dirty="0"/>
              <a:t>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0" y="5464175"/>
            <a:ext cx="2216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Brush Script MT" pitchFamily="66" charset="0"/>
              </a:rPr>
              <a:t>Thank you for </a:t>
            </a:r>
            <a:endParaRPr lang="ru-RU" sz="3200" b="1"/>
          </a:p>
          <a:p>
            <a:r>
              <a:rPr lang="en-US" sz="3200" b="1">
                <a:latin typeface="Brush Script MT" pitchFamily="66" charset="0"/>
              </a:rPr>
              <a:t>your attention !</a:t>
            </a:r>
            <a:endParaRPr lang="ru-RU" sz="3200" b="1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2366_obsuzhde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88925"/>
            <a:ext cx="3571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C0000"/>
                </a:solidFill>
                <a:latin typeface="Arial" charset="0"/>
              </a:rPr>
              <a:t>Motivation</a:t>
            </a:r>
            <a:endParaRPr lang="ru-RU" smtClean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244475" y="3902075"/>
            <a:ext cx="7886700" cy="81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latin typeface="Arial" charset="0"/>
                <a:cs typeface="Arial" charset="0"/>
              </a:rPr>
              <a:t>Suggestion from my colleagues  to introduce some changes </a:t>
            </a: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35844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75" y="4518025"/>
            <a:ext cx="30289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90538" y="1716088"/>
            <a:ext cx="2843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Good memories</a:t>
            </a:r>
            <a:endParaRPr lang="ru-RU" sz="2800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38150" y="2738438"/>
            <a:ext cx="5453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/>
              <a:t>Work with the Blue Book in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6" grpId="0"/>
      <p:bldP spid="358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658813" y="93663"/>
            <a:ext cx="7886700" cy="79057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  <a:latin typeface="Arial" charset="0"/>
              </a:rPr>
              <a:t>The history - how it all began</a:t>
            </a:r>
            <a:endParaRPr lang="ru-RU" sz="3200" smtClean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12725" y="604838"/>
            <a:ext cx="84264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/>
          </a:p>
          <a:p>
            <a:pPr marL="342900" indent="-342900"/>
            <a:r>
              <a:rPr lang="ru-RU" sz="2200"/>
              <a:t>Selected Landmarks in the History of WGNE and Related Programs </a:t>
            </a:r>
            <a:endParaRPr lang="en-US" sz="2200"/>
          </a:p>
          <a:p>
            <a:pPr marL="342900" indent="-342900">
              <a:buFontTx/>
              <a:buAutoNum type="arabicPlain" startAt="1967"/>
            </a:pPr>
            <a:endParaRPr lang="en-US" sz="2200"/>
          </a:p>
          <a:p>
            <a:pPr marL="342900" indent="-342900"/>
            <a:r>
              <a:rPr lang="en-US" sz="2200"/>
              <a:t> </a:t>
            </a:r>
            <a:r>
              <a:rPr lang="en-US" sz="2200">
                <a:solidFill>
                  <a:srgbClr val="CC0000"/>
                </a:solidFill>
              </a:rPr>
              <a:t>1967</a:t>
            </a:r>
            <a:r>
              <a:rPr lang="en-US" sz="2200"/>
              <a:t>   </a:t>
            </a:r>
            <a:r>
              <a:rPr lang="ru-RU" sz="2200"/>
              <a:t>WGNE (Working Group on Numerical Experimentation) established by JOC for GARP </a:t>
            </a:r>
            <a:endParaRPr lang="en-US" sz="2200"/>
          </a:p>
          <a:p>
            <a:pPr marL="342900" indent="-342900"/>
            <a:endParaRPr lang="en-US" sz="2200"/>
          </a:p>
          <a:p>
            <a:pPr marL="342900" indent="-342900"/>
            <a:r>
              <a:rPr lang="en-US" sz="2200">
                <a:solidFill>
                  <a:srgbClr val="CC0000"/>
                </a:solidFill>
              </a:rPr>
              <a:t> 1985</a:t>
            </a:r>
            <a:r>
              <a:rPr lang="en-US" sz="2200"/>
              <a:t>   First Session of WGNE, re-established for WCRP JSC and CAS, Boulder</a:t>
            </a:r>
            <a:r>
              <a:rPr lang="en-US"/>
              <a:t> </a:t>
            </a:r>
            <a:endParaRPr lang="ru-RU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96838" y="3694113"/>
            <a:ext cx="17430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W. Lawrence Gates </a:t>
            </a:r>
          </a:p>
          <a:p>
            <a:endParaRPr lang="en-US" i="1">
              <a:solidFill>
                <a:schemeClr val="hlink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i="1"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“Comments on the History of the Working Group on Numerical Experimentation “</a:t>
            </a:r>
          </a:p>
          <a:p>
            <a:endParaRPr lang="en-US" i="1">
              <a:solidFill>
                <a:schemeClr val="hlink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WGNE30</a:t>
            </a:r>
          </a:p>
        </p:txBody>
      </p:sp>
      <p:pic>
        <p:nvPicPr>
          <p:cNvPr id="15364" name="Рисунок 1"/>
          <p:cNvPicPr>
            <a:picLocks noChangeAspect="1"/>
          </p:cNvPicPr>
          <p:nvPr/>
        </p:nvPicPr>
        <p:blipFill>
          <a:blip r:embed="rId3"/>
          <a:srcRect l="11426" t="39845" r="9839"/>
          <a:stretch>
            <a:fillRect/>
          </a:stretch>
        </p:blipFill>
        <p:spPr bwMode="auto">
          <a:xfrm>
            <a:off x="1944688" y="3694113"/>
            <a:ext cx="7199312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668338" y="0"/>
            <a:ext cx="7886700" cy="79057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  <a:latin typeface="Arial" charset="0"/>
              </a:rPr>
              <a:t>The history - how it all began</a:t>
            </a:r>
            <a:endParaRPr lang="ru-RU" sz="3200" smtClean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4649788"/>
            <a:ext cx="9312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1970-1976 Member, Working Group on Numerical Experimentation, World Meteorological</a:t>
            </a:r>
            <a:r>
              <a:rPr lang="en-US" sz="2000"/>
              <a:t> </a:t>
            </a:r>
            <a:r>
              <a:rPr lang="ru-RU" sz="2000"/>
              <a:t>Organisation (WMO)</a:t>
            </a:r>
          </a:p>
          <a:p>
            <a:r>
              <a:rPr lang="ru-RU" sz="2000"/>
              <a:t>1971-1973 Chair, Working Group on Numerical Experimentation, WMO</a:t>
            </a:r>
          </a:p>
          <a:p>
            <a:r>
              <a:rPr lang="ru-RU" sz="2000"/>
              <a:t>1972-1973 President, Canadian Meteorological and Oceanographic Society</a:t>
            </a:r>
          </a:p>
          <a:p>
            <a:r>
              <a:rPr lang="ru-RU" sz="2000"/>
              <a:t>1972-197</a:t>
            </a:r>
            <a:r>
              <a:rPr lang="en-US" sz="2000"/>
              <a:t>7</a:t>
            </a:r>
            <a:r>
              <a:rPr lang="ru-RU" sz="2000"/>
              <a:t> Editor, Research Activities in Atmospheric and Oceanic Modelling,</a:t>
            </a:r>
            <a:r>
              <a:rPr lang="en-US" sz="2000"/>
              <a:t> </a:t>
            </a:r>
            <a:r>
              <a:rPr lang="ru-RU" sz="2000"/>
              <a:t>WMO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95288" y="701675"/>
            <a:ext cx="213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André Robert</a:t>
            </a:r>
            <a:endParaRPr lang="ru-RU" sz="2400" b="1"/>
          </a:p>
        </p:txBody>
      </p:sp>
      <p:pic>
        <p:nvPicPr>
          <p:cNvPr id="18436" name="Picture 6" descr="Robert_1992"/>
          <p:cNvPicPr>
            <a:picLocks noChangeAspect="1" noChangeArrowheads="1"/>
          </p:cNvPicPr>
          <p:nvPr/>
        </p:nvPicPr>
        <p:blipFill>
          <a:blip r:embed="rId3"/>
          <a:srcRect b="33881"/>
          <a:stretch>
            <a:fillRect/>
          </a:stretch>
        </p:blipFill>
        <p:spPr bwMode="auto">
          <a:xfrm>
            <a:off x="6475413" y="755650"/>
            <a:ext cx="23812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0" y="1200150"/>
            <a:ext cx="6489700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</a:pPr>
            <a:r>
              <a:rPr lang="en-US" sz="22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first Canadian scientist to successfully perform a simulation of the atmosphere’s general circulation using a computer model.</a:t>
            </a:r>
          </a:p>
          <a:p>
            <a:r>
              <a:rPr lang="en-US" sz="22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He was a founding member and one of the first chairs of the Working Group on Numerical Experimentation (WGNE) a very influential group of researchers established in the early 1970s that oversaw the development of modern day climate science and meteorology.</a:t>
            </a:r>
            <a:endParaRPr lang="ru-RU" sz="2200" i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196850" y="1177925"/>
            <a:ext cx="8947150" cy="6165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1977-1978  Richard Asselin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1979-1984 Ian D. Rutherford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1984-1995 George Boer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1996-1998 Andrew Staniforth</a:t>
            </a:r>
          </a:p>
          <a:p>
            <a:pPr eaLnBrk="1" hangingPunct="1">
              <a:spcBef>
                <a:spcPts val="1400"/>
              </a:spcBef>
              <a:buFont typeface="Arial" charset="0"/>
              <a:buNone/>
            </a:pPr>
            <a:r>
              <a:rPr lang="en-US" sz="2400" smtClean="0"/>
              <a:t> 1999-2002 Harold Ritchie </a:t>
            </a:r>
          </a:p>
          <a:p>
            <a:pPr eaLnBrk="1" hangingPunct="1">
              <a:spcBef>
                <a:spcPts val="1400"/>
              </a:spcBef>
              <a:buFont typeface="Arial" charset="0"/>
              <a:buNone/>
            </a:pPr>
            <a:r>
              <a:rPr lang="en-US" sz="2400" smtClean="0"/>
              <a:t>        Initiated the electronic version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        Still ~ 200 copies were printed and mailed from Montreal</a:t>
            </a:r>
            <a:r>
              <a:rPr lang="ru-RU" sz="2400" smtClean="0"/>
              <a:t> </a:t>
            </a:r>
            <a:endParaRPr lang="en-US" sz="2400" smtClean="0"/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2003-2010 Jean Côté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         No paper version since 2006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2011-2014 Ayrton Zadra</a:t>
            </a:r>
            <a:endParaRPr lang="ru-RU" sz="2400" smtClean="0"/>
          </a:p>
        </p:txBody>
      </p:sp>
      <p:sp>
        <p:nvSpPr>
          <p:cNvPr id="20482" name="Rectangle 6"/>
          <p:cNvSpPr>
            <a:spLocks noGrp="1"/>
          </p:cNvSpPr>
          <p:nvPr>
            <p:ph type="title"/>
          </p:nvPr>
        </p:nvSpPr>
        <p:spPr>
          <a:xfrm>
            <a:off x="396875" y="0"/>
            <a:ext cx="7886700" cy="79057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  <a:latin typeface="Arial" charset="0"/>
                <a:cs typeface="Arial" charset="0"/>
              </a:rPr>
              <a:t>The history - how it all progressed</a:t>
            </a:r>
            <a:br>
              <a:rPr lang="en-US" sz="3200" smtClean="0">
                <a:solidFill>
                  <a:srgbClr val="CC0000"/>
                </a:solidFill>
                <a:latin typeface="Arial" charset="0"/>
                <a:cs typeface="Arial" charset="0"/>
              </a:rPr>
            </a:br>
            <a:r>
              <a:rPr lang="en-US" sz="24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Who took care of the book</a:t>
            </a:r>
            <a:endParaRPr lang="ru-RU" sz="2400" i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75" y="2436813"/>
            <a:ext cx="16954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4100" y="2590800"/>
            <a:ext cx="13763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75" y="4605338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7"/>
          <p:cNvPicPr>
            <a:picLocks noChangeAspect="1"/>
          </p:cNvPicPr>
          <p:nvPr/>
        </p:nvPicPr>
        <p:blipFill>
          <a:blip r:embed="rId6"/>
          <a:srcRect l="9402" r="14178" b="7761"/>
          <a:stretch>
            <a:fillRect/>
          </a:stretch>
        </p:blipFill>
        <p:spPr bwMode="auto">
          <a:xfrm>
            <a:off x="7235825" y="5272088"/>
            <a:ext cx="104775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8"/>
          <p:cNvPicPr>
            <a:picLocks noChangeAspect="1"/>
          </p:cNvPicPr>
          <p:nvPr/>
        </p:nvPicPr>
        <p:blipFill>
          <a:blip r:embed="rId7"/>
          <a:srcRect l="15076" t="5373" r="54179" b="73532"/>
          <a:stretch>
            <a:fillRect/>
          </a:stretch>
        </p:blipFill>
        <p:spPr bwMode="auto">
          <a:xfrm>
            <a:off x="7256463" y="504825"/>
            <a:ext cx="14049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875" y="6423025"/>
            <a:ext cx="3657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2"/>
          <p:cNvPicPr>
            <a:picLocks noChangeAspect="1"/>
          </p:cNvPicPr>
          <p:nvPr/>
        </p:nvPicPr>
        <p:blipFill>
          <a:blip r:embed="rId9"/>
          <a:srcRect l="45840" t="16417" r="40289" b="63412"/>
          <a:stretch>
            <a:fillRect/>
          </a:stretch>
        </p:blipFill>
        <p:spPr bwMode="auto">
          <a:xfrm>
            <a:off x="5643563" y="827088"/>
            <a:ext cx="14716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/>
          </p:cNvSpPr>
          <p:nvPr>
            <p:ph type="title"/>
          </p:nvPr>
        </p:nvSpPr>
        <p:spPr>
          <a:xfrm>
            <a:off x="396875" y="155575"/>
            <a:ext cx="7886700" cy="79057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  <a:latin typeface="Arial" charset="0"/>
                <a:cs typeface="Arial" charset="0"/>
              </a:rPr>
              <a:t>The history - how it all progressed</a:t>
            </a:r>
            <a:endParaRPr lang="ru-RU" sz="3200" smtClean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187325" y="1911350"/>
            <a:ext cx="40909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In 1992  the "call for contributions"  was sent to approximately 750 scientists worldwide</a:t>
            </a:r>
            <a:r>
              <a:rPr lang="ru-RU"/>
              <a:t> </a:t>
            </a:r>
            <a:endParaRPr lang="en-US"/>
          </a:p>
          <a:p>
            <a:endParaRPr lang="ru-RU"/>
          </a:p>
        </p:txBody>
      </p:sp>
      <p:pic>
        <p:nvPicPr>
          <p:cNvPr id="22531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06938" y="946150"/>
            <a:ext cx="3816350" cy="5357813"/>
          </a:xfrm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34938" y="362585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In 2002, to 650 scientists</a:t>
            </a:r>
            <a:r>
              <a:rPr lang="en-US" sz="2000"/>
              <a:t> 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1750" y="4154488"/>
            <a:ext cx="477837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Now, to </a:t>
            </a:r>
          </a:p>
          <a:p>
            <a:r>
              <a:rPr lang="en-US" sz="2400">
                <a:hlinkClick r:id="rId4"/>
              </a:rPr>
              <a:t>wgnemembers@wcrp-climate.org</a:t>
            </a:r>
            <a:endParaRPr lang="en-US" sz="2400"/>
          </a:p>
          <a:p>
            <a:r>
              <a:rPr lang="en-US" sz="2400">
                <a:hlinkClick r:id="rId5"/>
              </a:rPr>
              <a:t>wgneexofficios@wcrp-climate.org</a:t>
            </a:r>
            <a:endParaRPr lang="en-US" sz="2400"/>
          </a:p>
          <a:p>
            <a:r>
              <a:rPr lang="en-US" sz="2400"/>
              <a:t>Mailing list ~100 scientists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/>
          </p:cNvSpPr>
          <p:nvPr>
            <p:ph type="title"/>
          </p:nvPr>
        </p:nvSpPr>
        <p:spPr>
          <a:xfrm>
            <a:off x="396875" y="155575"/>
            <a:ext cx="7886700" cy="79057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  <a:latin typeface="Arial" charset="0"/>
                <a:cs typeface="Arial" charset="0"/>
              </a:rPr>
              <a:t>The history - how it all progressed</a:t>
            </a:r>
            <a:endParaRPr lang="ru-RU" sz="3200" smtClean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46063" y="946150"/>
          <a:ext cx="5936776" cy="3913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0558"/>
                <a:gridCol w="1532071"/>
                <a:gridCol w="1614147"/>
              </a:tblGrid>
              <a:tr h="318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1992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7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USA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7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Germany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7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USSR</a:t>
                      </a:r>
                      <a:r>
                        <a:rPr lang="en-US" sz="2400" dirty="0">
                          <a:effectLst/>
                        </a:rPr>
                        <a:t>/Russia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17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7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Japan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7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Canada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7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UK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</a:t>
                      </a:r>
                      <a:r>
                        <a:rPr lang="en-US" sz="2400" dirty="0" smtClean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7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France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7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Australia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7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ECMWF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4624" name="TextBox 4"/>
          <p:cNvSpPr txBox="1">
            <a:spLocks noChangeArrowheads="1"/>
          </p:cNvSpPr>
          <p:nvPr/>
        </p:nvSpPr>
        <p:spPr bwMode="auto">
          <a:xfrm>
            <a:off x="6783388" y="1433513"/>
            <a:ext cx="1639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>
                <a:solidFill>
                  <a:srgbClr val="FF0000"/>
                </a:solidFill>
              </a:rPr>
              <a:t>Total:</a:t>
            </a:r>
          </a:p>
          <a:p>
            <a:r>
              <a:rPr lang="en-US" sz="2400"/>
              <a:t>1992 : 203</a:t>
            </a:r>
          </a:p>
          <a:p>
            <a:r>
              <a:rPr lang="en-US" sz="2400"/>
              <a:t>2015 : 77</a:t>
            </a:r>
            <a:endParaRPr lang="ru-RU" sz="2400"/>
          </a:p>
        </p:txBody>
      </p:sp>
      <p:sp>
        <p:nvSpPr>
          <p:cNvPr id="24625" name="TextBox 5"/>
          <p:cNvSpPr txBox="1">
            <a:spLocks noChangeArrowheads="1"/>
          </p:cNvSpPr>
          <p:nvPr/>
        </p:nvSpPr>
        <p:spPr bwMode="auto">
          <a:xfrm>
            <a:off x="0" y="5187950"/>
            <a:ext cx="9144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C00000"/>
                </a:solidFill>
              </a:rPr>
              <a:t>1992:</a:t>
            </a:r>
            <a:r>
              <a:rPr lang="en-US" sz="2200"/>
              <a:t> </a:t>
            </a:r>
            <a:r>
              <a:rPr lang="ru-RU" sz="2200"/>
              <a:t>Romania</a:t>
            </a:r>
            <a:r>
              <a:rPr lang="en-US" sz="2200"/>
              <a:t> (4), </a:t>
            </a:r>
            <a:r>
              <a:rPr lang="ru-RU" sz="2200"/>
              <a:t>Netherlands</a:t>
            </a:r>
            <a:r>
              <a:rPr lang="en-US" sz="2200"/>
              <a:t> (4), Denmark (3) , </a:t>
            </a:r>
            <a:r>
              <a:rPr lang="ru-RU" sz="2200"/>
              <a:t>Finland</a:t>
            </a:r>
            <a:r>
              <a:rPr lang="en-US" sz="2200"/>
              <a:t> (3), Yugoslavia (3),</a:t>
            </a:r>
            <a:r>
              <a:rPr lang="ru-RU" sz="2200"/>
              <a:t>China</a:t>
            </a:r>
            <a:r>
              <a:rPr lang="en-US" sz="2200"/>
              <a:t> (2),</a:t>
            </a:r>
            <a:r>
              <a:rPr lang="ru-RU" sz="2200"/>
              <a:t>Czechoslovakia</a:t>
            </a:r>
            <a:r>
              <a:rPr lang="en-US" sz="2200"/>
              <a:t> (2),</a:t>
            </a:r>
            <a:r>
              <a:rPr lang="ru-RU" sz="2200"/>
              <a:t>New Zealand</a:t>
            </a:r>
            <a:r>
              <a:rPr lang="en-US" sz="2200"/>
              <a:t> (1),Austria(1) </a:t>
            </a:r>
          </a:p>
        </p:txBody>
      </p:sp>
      <p:sp>
        <p:nvSpPr>
          <p:cNvPr id="24626" name="TextBox 8"/>
          <p:cNvSpPr txBox="1">
            <a:spLocks noChangeArrowheads="1"/>
          </p:cNvSpPr>
          <p:nvPr/>
        </p:nvSpPr>
        <p:spPr bwMode="auto">
          <a:xfrm>
            <a:off x="0" y="59563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C00000"/>
                </a:solidFill>
              </a:rPr>
              <a:t>2015</a:t>
            </a:r>
            <a:r>
              <a:rPr lang="en-US" sz="2200"/>
              <a:t>: Italy (3),</a:t>
            </a:r>
            <a:r>
              <a:rPr lang="ru-RU" sz="2200"/>
              <a:t>China</a:t>
            </a:r>
            <a:r>
              <a:rPr lang="en-US" sz="2200"/>
              <a:t> (1),</a:t>
            </a:r>
            <a:r>
              <a:rPr lang="ru-RU" sz="2200"/>
              <a:t>Greece</a:t>
            </a:r>
            <a:r>
              <a:rPr lang="en-US" sz="2200"/>
              <a:t> (1),</a:t>
            </a:r>
            <a:r>
              <a:rPr lang="ru-RU" sz="2200"/>
              <a:t>Poland</a:t>
            </a:r>
            <a:r>
              <a:rPr lang="en-US" sz="2200"/>
              <a:t> (1),</a:t>
            </a:r>
            <a:r>
              <a:rPr lang="ru-RU" sz="2200"/>
              <a:t>Switzerland</a:t>
            </a:r>
            <a:r>
              <a:rPr lang="en-US" sz="2200"/>
              <a:t> (1), Brazil(1)</a:t>
            </a:r>
          </a:p>
          <a:p>
            <a:r>
              <a:rPr lang="en-US" sz="2200"/>
              <a:t>          Several “multi-country” papers</a:t>
            </a: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/>
          </p:cNvSpPr>
          <p:nvPr>
            <p:ph type="title"/>
          </p:nvPr>
        </p:nvSpPr>
        <p:spPr>
          <a:xfrm>
            <a:off x="396875" y="155575"/>
            <a:ext cx="7886700" cy="79057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  <a:latin typeface="Arial" charset="0"/>
                <a:cs typeface="Arial" charset="0"/>
              </a:rPr>
              <a:t>The history - how it all progressed</a:t>
            </a:r>
            <a:endParaRPr lang="ru-RU" sz="3200" smtClean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7151688" y="-49213"/>
            <a:ext cx="16398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>
                <a:solidFill>
                  <a:srgbClr val="FF0000"/>
                </a:solidFill>
              </a:rPr>
              <a:t>Total:</a:t>
            </a:r>
          </a:p>
          <a:p>
            <a:r>
              <a:rPr lang="en-US" sz="2400"/>
              <a:t>2002 : 158</a:t>
            </a:r>
          </a:p>
          <a:p>
            <a:r>
              <a:rPr lang="en-US" sz="2400"/>
              <a:t>2010:  59</a:t>
            </a:r>
          </a:p>
          <a:p>
            <a:r>
              <a:rPr lang="en-US" sz="2400"/>
              <a:t>2015 : 77</a:t>
            </a:r>
            <a:endParaRPr lang="ru-RU" sz="2400"/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396875" y="787400"/>
            <a:ext cx="5432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Distribution of papers over sections </a:t>
            </a:r>
            <a:endParaRPr lang="ru-RU" sz="28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6348413" y="1738313"/>
            <a:ext cx="268922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/>
              <a:t>1- assimilation</a:t>
            </a:r>
          </a:p>
          <a:p>
            <a:pPr>
              <a:spcBef>
                <a:spcPts val="600"/>
              </a:spcBef>
            </a:pPr>
            <a:r>
              <a:rPr lang="en-US" sz="2200"/>
              <a:t>2- datasets,       reanalysis</a:t>
            </a:r>
          </a:p>
          <a:p>
            <a:pPr>
              <a:spcBef>
                <a:spcPts val="600"/>
              </a:spcBef>
            </a:pPr>
            <a:r>
              <a:rPr lang="en-US" sz="2200"/>
              <a:t>3-computing, resolution effects</a:t>
            </a:r>
          </a:p>
          <a:p>
            <a:pPr>
              <a:spcBef>
                <a:spcPts val="600"/>
              </a:spcBef>
            </a:pPr>
            <a:r>
              <a:rPr lang="en-US" sz="2200"/>
              <a:t>4-parameterizations</a:t>
            </a:r>
          </a:p>
          <a:p>
            <a:pPr>
              <a:spcBef>
                <a:spcPts val="600"/>
              </a:spcBef>
            </a:pPr>
            <a:r>
              <a:rPr lang="en-US" sz="2200"/>
              <a:t>5-regional models</a:t>
            </a:r>
          </a:p>
          <a:p>
            <a:pPr>
              <a:spcBef>
                <a:spcPts val="600"/>
              </a:spcBef>
            </a:pPr>
            <a:r>
              <a:rPr lang="en-US" sz="2200"/>
              <a:t>6-global models</a:t>
            </a:r>
          </a:p>
          <a:p>
            <a:pPr>
              <a:spcBef>
                <a:spcPts val="600"/>
              </a:spcBef>
            </a:pPr>
            <a:r>
              <a:rPr lang="en-US" sz="2200"/>
              <a:t>7-climate</a:t>
            </a:r>
          </a:p>
          <a:p>
            <a:pPr>
              <a:spcBef>
                <a:spcPts val="600"/>
              </a:spcBef>
            </a:pPr>
            <a:r>
              <a:rPr lang="en-US" sz="2200"/>
              <a:t>8-ocean,waves</a:t>
            </a:r>
          </a:p>
          <a:p>
            <a:pPr>
              <a:spcBef>
                <a:spcPts val="600"/>
              </a:spcBef>
            </a:pPr>
            <a:r>
              <a:rPr lang="en-US" sz="2200"/>
              <a:t>9-coupled models</a:t>
            </a:r>
            <a:endParaRPr lang="ru-RU" sz="220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0" y="1506897"/>
          <a:ext cx="6348669" cy="466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/>
          </p:cNvSpPr>
          <p:nvPr>
            <p:ph type="title"/>
          </p:nvPr>
        </p:nvSpPr>
        <p:spPr>
          <a:xfrm>
            <a:off x="415163" y="0"/>
            <a:ext cx="7886700" cy="7905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Nowadays –current status</a:t>
            </a:r>
            <a:endParaRPr lang="ru-RU" sz="3200" dirty="0" smtClean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96850" y="1207738"/>
            <a:ext cx="750887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ea typeface="MS Mincho" pitchFamily="49" charset="-128"/>
              <a:hlinkClick r:id="rId3"/>
            </a:endParaRPr>
          </a:p>
          <a:p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hlinkClick r:id="rId3"/>
              </a:rPr>
              <a:t>http://wmc.meteoinfo.ru/bluebook/add_article.php</a:t>
            </a:r>
            <a:br>
              <a:rPr lang="en-US" sz="2200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hlinkClick r:id="rId3"/>
              </a:rPr>
            </a:br>
            <a:endParaRPr lang="ru-RU" sz="2200" dirty="0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3398" y="1075488"/>
            <a:ext cx="8297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/>
              <a:t>Since 2016 the </a:t>
            </a:r>
            <a:r>
              <a:rPr lang="en-US" sz="2200" dirty="0"/>
              <a:t>contributions are submitted via the Web-page  </a:t>
            </a:r>
            <a:endParaRPr lang="ru-RU" sz="2200" dirty="0"/>
          </a:p>
        </p:txBody>
      </p:sp>
      <p:pic>
        <p:nvPicPr>
          <p:cNvPr id="28676" name="Рисунок 10"/>
          <p:cNvPicPr>
            <a:picLocks noChangeAspect="1"/>
          </p:cNvPicPr>
          <p:nvPr/>
        </p:nvPicPr>
        <p:blipFill>
          <a:blip r:embed="rId4"/>
          <a:srcRect l="1633" t="14400" r="5629" b="14983"/>
          <a:stretch>
            <a:fillRect/>
          </a:stretch>
        </p:blipFill>
        <p:spPr bwMode="auto">
          <a:xfrm>
            <a:off x="1651000" y="1990725"/>
            <a:ext cx="7377113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104775" y="3122613"/>
            <a:ext cx="15462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  <a:ea typeface="MS Mincho" pitchFamily="49" charset="-128"/>
              </a:rPr>
              <a:t>User name: </a:t>
            </a:r>
          </a:p>
          <a:p>
            <a:r>
              <a:rPr lang="en-US" sz="2200" dirty="0">
                <a:latin typeface="Times New Roman" pitchFamily="18" charset="0"/>
                <a:ea typeface="MS Mincho" pitchFamily="49" charset="-128"/>
              </a:rPr>
              <a:t>science</a:t>
            </a:r>
          </a:p>
          <a:p>
            <a:r>
              <a:rPr lang="en-US" sz="2200" dirty="0">
                <a:latin typeface="Times New Roman" pitchFamily="18" charset="0"/>
                <a:ea typeface="MS Mincho" pitchFamily="49" charset="-128"/>
              </a:rPr>
              <a:t>Password:</a:t>
            </a:r>
          </a:p>
          <a:p>
            <a:r>
              <a:rPr lang="en-US" sz="2200" dirty="0">
                <a:latin typeface="Times New Roman" pitchFamily="18" charset="0"/>
                <a:ea typeface="MS Mincho" pitchFamily="49" charset="-128"/>
              </a:rPr>
              <a:t>science</a:t>
            </a:r>
            <a:endParaRPr lang="ru-RU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644601"/>
            <a:ext cx="9028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Since 2015 the </a:t>
            </a:r>
            <a:r>
              <a:rPr lang="en-US" sz="2200" dirty="0" err="1" smtClean="0"/>
              <a:t>Hydrometcentre</a:t>
            </a:r>
            <a:r>
              <a:rPr lang="en-US" sz="2200" dirty="0" smtClean="0"/>
              <a:t> of Russia takes care of the Blue Book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1892</TotalTime>
  <Words>1133</Words>
  <Application>Microsoft Office PowerPoint</Application>
  <PresentationFormat>Экран (4:3)</PresentationFormat>
  <Paragraphs>185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WGNE  Blue Book - status and proposed changes   </vt:lpstr>
      <vt:lpstr>Motivation</vt:lpstr>
      <vt:lpstr>The history - how it all began</vt:lpstr>
      <vt:lpstr>The history - how it all began</vt:lpstr>
      <vt:lpstr>The history - how it all progressed Who took care of the book</vt:lpstr>
      <vt:lpstr>The history - how it all progressed</vt:lpstr>
      <vt:lpstr>The history - how it all progressed</vt:lpstr>
      <vt:lpstr>The history - how it all progressed</vt:lpstr>
      <vt:lpstr> Nowadays –current status</vt:lpstr>
      <vt:lpstr> Nowadays –current status</vt:lpstr>
      <vt:lpstr>Презентация PowerPoint</vt:lpstr>
      <vt:lpstr>Презентация PowerPoint</vt:lpstr>
      <vt:lpstr>Everything changes                      but the Blue Book</vt:lpstr>
      <vt:lpstr>Презентация PowerPoint</vt:lpstr>
      <vt:lpstr>Suggested BB sections </vt:lpstr>
      <vt:lpstr>Suggested changes in BB sections</vt:lpstr>
      <vt:lpstr>Conclusions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Lena</cp:lastModifiedBy>
  <cp:revision>61</cp:revision>
  <dcterms:created xsi:type="dcterms:W3CDTF">2016-03-23T15:48:06Z</dcterms:created>
  <dcterms:modified xsi:type="dcterms:W3CDTF">2016-04-26T20:29:58Z</dcterms:modified>
</cp:coreProperties>
</file>