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10" r:id="rId1"/>
  </p:sldMasterIdLst>
  <p:notesMasterIdLst>
    <p:notesMasterId r:id="rId17"/>
  </p:notesMasterIdLst>
  <p:sldIdLst>
    <p:sldId id="259" r:id="rId2"/>
    <p:sldId id="345" r:id="rId3"/>
    <p:sldId id="394" r:id="rId4"/>
    <p:sldId id="306" r:id="rId5"/>
    <p:sldId id="393" r:id="rId6"/>
    <p:sldId id="396" r:id="rId7"/>
    <p:sldId id="395" r:id="rId8"/>
    <p:sldId id="397" r:id="rId9"/>
    <p:sldId id="398" r:id="rId10"/>
    <p:sldId id="399" r:id="rId11"/>
    <p:sldId id="400" r:id="rId12"/>
    <p:sldId id="346" r:id="rId13"/>
    <p:sldId id="368" r:id="rId14"/>
    <p:sldId id="401" r:id="rId15"/>
    <p:sldId id="402" r:id="rId1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B9"/>
    <a:srgbClr val="FFFFFF"/>
    <a:srgbClr val="496481"/>
    <a:srgbClr val="6D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8" autoAdjust="0"/>
    <p:restoredTop sz="97201" autoAdjust="0"/>
  </p:normalViewPr>
  <p:slideViewPr>
    <p:cSldViewPr>
      <p:cViewPr varScale="1">
        <p:scale>
          <a:sx n="94" d="100"/>
          <a:sy n="94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8F79EC0-9E3C-4CEF-A405-C6EF1757EFD7}" type="datetimeFigureOut">
              <a:rPr lang="en-US"/>
              <a:pPr>
                <a:defRPr/>
              </a:pPr>
              <a:t>4/22/2016</a:t>
            </a:fld>
            <a:endParaRPr 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en-US" noProof="0" smtClean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8950707-6B44-4D60-B310-2D21583BD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88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296144"/>
          </a:xfrm>
        </p:spPr>
        <p:txBody>
          <a:bodyPr anchor="ctr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779912" y="6525344"/>
            <a:ext cx="4536504" cy="2880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8388424" y="6525344"/>
            <a:ext cx="648072" cy="2880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B9A62-1E34-45B4-8BD9-9566EBF62A1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pic>
        <p:nvPicPr>
          <p:cNvPr id="1026" name="Picture 2" descr="C:\Documents and Settings\JMA3214\デスクトップ\トップ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85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079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AD45F-CB8C-4AFE-831E-212F8161C2A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52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CC30F-9608-4C5C-ADA7-C5CBBAF824A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8254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6183" y="119675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281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4008" y="119675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E213E-8A34-443A-8715-A6596AEBE34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4616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3F0D8-8ADA-4B70-A11F-BA660F9449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4577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B2B6A-107A-4980-9A2D-CDC1DB1D55B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121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13DEB-6F96-4E7B-AA5A-CC83EACCB44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1066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987C1-93AC-4071-8322-170071EC522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1256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98697-4AE2-42C1-BB64-288C8DBD8A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6130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60FEA-66F4-4325-A3B9-606E39A040E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977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850EF-ECDA-4ECE-8DA7-C6B35CBD466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2103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JMA3214\デスクトップ\図\1.JPG"/>
          <p:cNvPicPr>
            <a:picLocks noChangeAspect="1" noChangeArrowheads="1"/>
          </p:cNvPicPr>
          <p:nvPr/>
        </p:nvPicPr>
        <p:blipFill rotWithShape="1">
          <a:blip r:embed="rId2" cstate="print"/>
          <a:srcRect l="6075" t="263" r="5454" b="26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1824335"/>
          </a:xfrm>
        </p:spPr>
        <p:txBody>
          <a:bodyPr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3568" y="2807055"/>
            <a:ext cx="7772400" cy="1788219"/>
          </a:xfr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779912" y="6525344"/>
            <a:ext cx="4536504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8388424" y="6525344"/>
            <a:ext cx="648072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0B9A62-1E34-45B4-8BD9-9566EBF62A1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325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JMA3214\デスクトップ\図\2.JPG"/>
          <p:cNvPicPr>
            <a:picLocks noChangeAspect="1" noChangeArrowheads="1"/>
          </p:cNvPicPr>
          <p:nvPr/>
        </p:nvPicPr>
        <p:blipFill rotWithShape="1">
          <a:blip r:embed="rId2" cstate="print"/>
          <a:srcRect l="11147" t="263" r="466" b="26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1824335"/>
          </a:xfrm>
        </p:spPr>
        <p:txBody>
          <a:bodyPr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3568" y="2807055"/>
            <a:ext cx="7772400" cy="1788219"/>
          </a:xfr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779912" y="6525344"/>
            <a:ext cx="4536504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8388424" y="6525344"/>
            <a:ext cx="648072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0B9A62-1E34-45B4-8BD9-9566EBF62A1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465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4_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IMG_258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1824335"/>
          </a:xfrm>
        </p:spPr>
        <p:txBody>
          <a:bodyPr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3568" y="2807055"/>
            <a:ext cx="7772400" cy="1788219"/>
          </a:xfr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779912" y="6525344"/>
            <a:ext cx="4536504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8388424" y="6525344"/>
            <a:ext cx="648072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0B9A62-1E34-45B4-8BD9-9566EBF62A1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257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5_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IMG_6347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1824335"/>
          </a:xfrm>
        </p:spPr>
        <p:txBody>
          <a:bodyPr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3568" y="2807055"/>
            <a:ext cx="7772400" cy="1788219"/>
          </a:xfr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779912" y="6525344"/>
            <a:ext cx="4536504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8388424" y="6525344"/>
            <a:ext cx="648072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0B9A62-1E34-45B4-8BD9-9566EBF62A1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506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6_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IMG_8197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1824335"/>
          </a:xfrm>
        </p:spPr>
        <p:txBody>
          <a:bodyPr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3568" y="2807055"/>
            <a:ext cx="7772400" cy="1788219"/>
          </a:xfr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779912" y="6525344"/>
            <a:ext cx="4536504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8388424" y="6525344"/>
            <a:ext cx="648072" cy="2880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0B9A62-1E34-45B4-8BD9-9566EBF62A1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79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7_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JMA_building_m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1824335"/>
          </a:xfrm>
        </p:spPr>
        <p:txBody>
          <a:bodyPr/>
          <a:lstStyle>
            <a:lvl1pPr algn="ctr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3568" y="2807055"/>
            <a:ext cx="7772400" cy="1788219"/>
          </a:xfrm>
        </p:spPr>
        <p:txBody>
          <a:bodyPr anchor="ctr"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779912" y="6525344"/>
            <a:ext cx="4536504" cy="288032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8388424" y="6525344"/>
            <a:ext cx="648072" cy="288032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E0B9A62-1E34-45B4-8BD9-9566EBF62A1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101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8_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JMA3214\デスクトップ\トップ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8595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1824335"/>
          </a:xfrm>
        </p:spPr>
        <p:txBody>
          <a:bodyPr/>
          <a:lstStyle>
            <a:lvl1pPr algn="ctr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3568" y="2807055"/>
            <a:ext cx="7772400" cy="1788219"/>
          </a:xfrm>
        </p:spPr>
        <p:txBody>
          <a:bodyPr anchor="ctr"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pic>
        <p:nvPicPr>
          <p:cNvPr id="9" name="Picture 3" descr="C:\Users\JMA3214\Desktop\20130204160756\気象庁ロゴ\(大）気象庁ロゴマーク_濃い青_小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4" y="6455131"/>
            <a:ext cx="378000" cy="3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124" y="6631876"/>
            <a:ext cx="2098800" cy="152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20" y="6555420"/>
            <a:ext cx="768793" cy="2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正方形/長方形 11"/>
          <p:cNvSpPr/>
          <p:nvPr userDrawn="1"/>
        </p:nvSpPr>
        <p:spPr>
          <a:xfrm>
            <a:off x="418560" y="6479625"/>
            <a:ext cx="8725440" cy="45719"/>
          </a:xfrm>
          <a:prstGeom prst="rect">
            <a:avLst/>
          </a:prstGeom>
          <a:gradFill flip="none" rotWithShape="1">
            <a:gsLst>
              <a:gs pos="0">
                <a:srgbClr val="2B468D"/>
              </a:gs>
              <a:gs pos="20000">
                <a:schemeClr val="tx2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779912" y="6525344"/>
            <a:ext cx="4536504" cy="2880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8388424" y="6525344"/>
            <a:ext cx="648072" cy="2880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B9A62-1E34-45B4-8BD9-9566EBF62A1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572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">
              <a:schemeClr val="accent1">
                <a:lumMod val="40000"/>
                <a:lumOff val="60000"/>
              </a:schemeClr>
            </a:gs>
            <a:gs pos="25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JMA3214\Desktop\20130204160756\気象庁ロゴ\(大）気象庁ロゴマーク_濃い青_小.pn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4" y="6455131"/>
            <a:ext cx="378000" cy="37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124" y="6631876"/>
            <a:ext cx="2098800" cy="152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20" y="6555420"/>
            <a:ext cx="768793" cy="2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5375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8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196752"/>
            <a:ext cx="8229600" cy="525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779912" y="6525344"/>
            <a:ext cx="4536504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388424" y="6525344"/>
            <a:ext cx="64807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61D7E6F-8CFD-4309-83DF-4EFD1A91320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18560" y="6479625"/>
            <a:ext cx="8725440" cy="45719"/>
          </a:xfrm>
          <a:prstGeom prst="rect">
            <a:avLst/>
          </a:prstGeom>
          <a:gradFill flip="none" rotWithShape="1">
            <a:gsLst>
              <a:gs pos="0">
                <a:srgbClr val="2B468D"/>
              </a:gs>
              <a:gs pos="20000">
                <a:schemeClr val="tx2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34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  <p:sldLayoutId id="2147485215" r:id="rId5"/>
    <p:sldLayoutId id="2147485216" r:id="rId6"/>
    <p:sldLayoutId id="2147485217" r:id="rId7"/>
    <p:sldLayoutId id="2147485218" r:id="rId8"/>
    <p:sldLayoutId id="2147485219" r:id="rId9"/>
    <p:sldLayoutId id="2147485220" r:id="rId10"/>
    <p:sldLayoutId id="2147485221" r:id="rId11"/>
    <p:sldLayoutId id="2147485222" r:id="rId12"/>
    <p:sldLayoutId id="2147485223" r:id="rId13"/>
    <p:sldLayoutId id="2147485224" r:id="rId14"/>
    <p:sldLayoutId id="2147485225" r:id="rId15"/>
    <p:sldLayoutId id="2147485226" r:id="rId16"/>
    <p:sldLayoutId id="2147485227" r:id="rId17"/>
    <p:sldLayoutId id="2147485228" r:id="rId18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epsv.kishou.go.jp/EPS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Recent activities related to EPS</a:t>
            </a:r>
            <a:br>
              <a:rPr lang="en-US" altLang="ja-JP" dirty="0" smtClean="0"/>
            </a:br>
            <a:r>
              <a:rPr lang="en-US" altLang="ja-JP" dirty="0" smtClean="0"/>
              <a:t>(operational aspects)</a:t>
            </a:r>
          </a:p>
        </p:txBody>
      </p:sp>
      <p:sp>
        <p:nvSpPr>
          <p:cNvPr id="11267" name="サブタイトル 7"/>
          <p:cNvSpPr>
            <a:spLocks noGrp="1"/>
          </p:cNvSpPr>
          <p:nvPr>
            <p:ph type="subTitle" idx="1"/>
          </p:nvPr>
        </p:nvSpPr>
        <p:spPr>
          <a:xfrm>
            <a:off x="863588" y="3717032"/>
            <a:ext cx="7416824" cy="2304256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Junichi Ishida and Carolyn Reynolds</a:t>
            </a:r>
          </a:p>
          <a:p>
            <a:r>
              <a:rPr lang="en-US" altLang="ja-JP" dirty="0"/>
              <a:t>With contributions from WGNE members </a:t>
            </a:r>
          </a:p>
          <a:p>
            <a:r>
              <a:rPr lang="en-US" altLang="ja-JP" dirty="0"/>
              <a:t>31th WGNE</a:t>
            </a:r>
          </a:p>
          <a:p>
            <a:r>
              <a:rPr lang="en-US" altLang="ja-JP" dirty="0"/>
              <a:t>Pretoria, South Africa, 26-29 April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Verification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8850EF-ECDA-4ECE-8DA7-C6B35CBD4662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pic>
        <p:nvPicPr>
          <p:cNvPr id="6" name="Picture 2"/>
          <p:cNvPicPr/>
          <p:nvPr/>
        </p:nvPicPr>
        <p:blipFill>
          <a:blip r:embed="rId2"/>
          <a:srcRect l="272" r="49993"/>
          <a:stretch/>
        </p:blipFill>
        <p:spPr>
          <a:xfrm>
            <a:off x="1188000" y="3357688"/>
            <a:ext cx="3384000" cy="3023640"/>
          </a:xfrm>
          <a:prstGeom prst="rect">
            <a:avLst/>
          </a:prstGeom>
          <a:ln w="9360">
            <a:noFill/>
          </a:ln>
        </p:spPr>
      </p:pic>
      <p:sp>
        <p:nvSpPr>
          <p:cNvPr id="7" name="CustomShape 1"/>
          <p:cNvSpPr/>
          <p:nvPr/>
        </p:nvSpPr>
        <p:spPr>
          <a:xfrm>
            <a:off x="630360" y="4451368"/>
            <a:ext cx="1721520" cy="42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4A7EBB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ja-JP" altLang="en-US"/>
          </a:p>
        </p:txBody>
      </p:sp>
      <p:sp>
        <p:nvSpPr>
          <p:cNvPr id="8" name="CustomShape 2"/>
          <p:cNvSpPr/>
          <p:nvPr/>
        </p:nvSpPr>
        <p:spPr>
          <a:xfrm>
            <a:off x="193240" y="5446048"/>
            <a:ext cx="1260000" cy="69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CPTEC EPS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 of 2001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(diamonds)</a:t>
            </a:r>
            <a:endParaRPr/>
          </a:p>
        </p:txBody>
      </p:sp>
      <p:sp>
        <p:nvSpPr>
          <p:cNvPr id="9" name="CustomShape 3"/>
          <p:cNvSpPr/>
          <p:nvPr/>
        </p:nvSpPr>
        <p:spPr>
          <a:xfrm>
            <a:off x="0" y="3743248"/>
            <a:ext cx="1260000" cy="69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CPTEC EPS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 of 2009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(circles)</a:t>
            </a:r>
            <a:endParaRPr/>
          </a:p>
        </p:txBody>
      </p:sp>
      <p:sp>
        <p:nvSpPr>
          <p:cNvPr id="10" name="CustomShape 6"/>
          <p:cNvSpPr/>
          <p:nvPr/>
        </p:nvSpPr>
        <p:spPr>
          <a:xfrm flipV="1">
            <a:off x="1299880" y="5390248"/>
            <a:ext cx="1184400" cy="408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4A7EBB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ja-JP" altLang="en-US"/>
          </a:p>
        </p:txBody>
      </p:sp>
      <p:pic>
        <p:nvPicPr>
          <p:cNvPr id="11" name="Picture 2" descr="Anomaly correlation coefficient forZ500 in N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24744"/>
            <a:ext cx="480060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3995936" y="3850693"/>
            <a:ext cx="4783347" cy="5760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Original source : </a:t>
            </a:r>
            <a:r>
              <a:rPr kumimoji="1" lang="en-US" altLang="ja-JP" dirty="0" smtClean="0">
                <a:solidFill>
                  <a:schemeClr val="accent6">
                    <a:lumMod val="50000"/>
                  </a:schemeClr>
                </a:solidFill>
                <a:hlinkClick r:id="rId4"/>
              </a:rPr>
              <a:t>WMO/CBS Lead Centre on Verification of EPS</a:t>
            </a:r>
            <a:endParaRPr kumimoji="1" lang="ja-JP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92080" y="648866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Figures from CPTEC and JMA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225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882352"/>
          </a:xfrm>
        </p:spPr>
        <p:txBody>
          <a:bodyPr/>
          <a:lstStyle/>
          <a:p>
            <a:r>
              <a:rPr kumimoji="1" lang="en-US" altLang="ja-JP" dirty="0" smtClean="0"/>
              <a:t>Verification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D3F0D8-8ADA-4B70-A11F-BA660F944981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856" y="936104"/>
            <a:ext cx="7164288" cy="5373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5292080" y="648866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Slide from DWD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54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regional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8850EF-ECDA-4ECE-8DA7-C6B35CBD466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58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0" name="タイトル 3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476250"/>
          </a:xfrm>
        </p:spPr>
        <p:txBody>
          <a:bodyPr>
            <a:normAutofit fontScale="90000"/>
          </a:bodyPr>
          <a:lstStyle/>
          <a:p>
            <a:r>
              <a:rPr lang="en-US" altLang="ja-JP" sz="2800" dirty="0" smtClean="0"/>
              <a:t>Operational regional EPS</a:t>
            </a:r>
            <a:endParaRPr lang="ja-JP" altLang="en-US" sz="2800" dirty="0" smtClean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72408842"/>
              </p:ext>
            </p:extLst>
          </p:nvPr>
        </p:nvGraphicFramePr>
        <p:xfrm>
          <a:off x="0" y="476672"/>
          <a:ext cx="9144000" cy="5720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8"/>
                <a:gridCol w="1008112"/>
                <a:gridCol w="720080"/>
                <a:gridCol w="792088"/>
                <a:gridCol w="1872208"/>
                <a:gridCol w="1368152"/>
                <a:gridCol w="1440160"/>
                <a:gridCol w="899592"/>
              </a:tblGrid>
              <a:tr h="202158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Center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Resolutions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FC Range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Members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Initial perturbation, DA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Model Uncertainty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B.C.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Note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</a:tr>
              <a:tr h="49748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Met Office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(UK)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2.2kmL70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1.5kmL70-120</a:t>
                      </a: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36h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54h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11+1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18/24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High Resolution Analysis +</a:t>
                      </a:r>
                      <a:r>
                        <a:rPr kumimoji="1" lang="en-US" altLang="ja-JP" sz="1100" baseline="0" dirty="0" smtClean="0">
                          <a:solidFill>
                            <a:srgbClr val="FF0000"/>
                          </a:solidFill>
                        </a:rPr>
                        <a:t> global EPS</a:t>
                      </a:r>
                    </a:p>
                    <a:p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Convective ensemble DA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Stochastic physics using</a:t>
                      </a:r>
                      <a:r>
                        <a:rPr kumimoji="1" lang="en-US" altLang="ja-JP" sz="1100" baseline="0" dirty="0" smtClean="0">
                          <a:solidFill>
                            <a:srgbClr val="FF0000"/>
                          </a:solidFill>
                        </a:rPr>
                        <a:t> random parameter</a:t>
                      </a:r>
                      <a:endParaRPr kumimoji="1" lang="ja-JP" alt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Perturbing parameters in JULES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Hourly</a:t>
                      </a:r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 operation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5170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>
                          <a:solidFill>
                            <a:schemeClr val="tx1"/>
                          </a:solidFill>
                        </a:rPr>
                        <a:t>Meteo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 France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(France)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2.5km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42h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11+1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Rescaled and centered from 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global EPS</a:t>
                      </a:r>
                    </a:p>
                    <a:p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EDA or B-based random noise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SPPT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perturbations of surface</a:t>
                      </a: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AROME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Pre-operation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451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DWD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(German)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2.8km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27h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45h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40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IFS, GMS, GME, GSM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Ensemble DA  based</a:t>
                      </a:r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 on LETKF</a:t>
                      </a:r>
                      <a:endParaRPr kumimoji="1" lang="ja-JP" alt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Pert. Parameters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SPPT</a:t>
                      </a:r>
                      <a:endParaRPr kumimoji="1" lang="ja-JP" alt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IFS,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 GMS, GME, GSM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Add COSMO-LEPS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Global ICON</a:t>
                      </a:r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 EPS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COSMO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For</a:t>
                      </a:r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 renewable energy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791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HMC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(Russia)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2.2km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48h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COSMO-S14-EPS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SPPT</a:t>
                      </a:r>
                      <a:endParaRPr kumimoji="1" lang="ja-JP" alt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COSMO-S14-EPS</a:t>
                      </a: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COSMO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630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JMA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(Japan)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5kmL48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39h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10+1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20+1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SV(Total energy norm)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Hybrid</a:t>
                      </a:r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 DA</a:t>
                      </a:r>
                      <a:endParaRPr kumimoji="1" lang="en-US" altLang="ja-JP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Pert.</a:t>
                      </a:r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 tendency</a:t>
                      </a:r>
                      <a:endParaRPr kumimoji="1" lang="ja-JP" alt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JMA global EPS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Perturbed SST</a:t>
                      </a: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JMA-NHM</a:t>
                      </a:r>
                    </a:p>
                    <a:p>
                      <a:r>
                        <a:rPr kumimoji="1" lang="en-US" altLang="ja-JP" sz="1100" smtClean="0">
                          <a:solidFill>
                            <a:schemeClr val="tx1"/>
                          </a:solidFill>
                        </a:rPr>
                        <a:t>Test-operation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630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NRL/FNMOC</a:t>
                      </a:r>
                    </a:p>
                    <a:p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(US)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27/9/3km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120h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10+1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Perturbed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 synoptic scales</a:t>
                      </a:r>
                    </a:p>
                    <a:p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Perturbed Rankine Vortex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GEFS/NAVGEM with synoptic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 perturbations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COAMPS-TC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315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NRL/FNMOC</a:t>
                      </a:r>
                    </a:p>
                    <a:p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(US)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45/15/5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km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72h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20+1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ETKF</a:t>
                      </a: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Parameter variations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NAVGEM ensembles</a:t>
                      </a: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COAMPS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4315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CMC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(Canada)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15km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72h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20+1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Interpolated from global EPS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Improved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 by global EPS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Stochastic pert. of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physics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Global EPS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Improved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 by global EPS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GEM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3362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CMA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(China)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Multi Scale Blending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(GEPS and</a:t>
                      </a:r>
                      <a:r>
                        <a:rPr kumimoji="1" lang="en-US" altLang="ja-JP" sz="1100" baseline="0" dirty="0" smtClean="0">
                          <a:solidFill>
                            <a:srgbClr val="FF0000"/>
                          </a:solidFill>
                        </a:rPr>
                        <a:t> LETKF)</a:t>
                      </a:r>
                      <a:endParaRPr kumimoji="1" lang="en-US" altLang="ja-JP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RP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Global EPS</a:t>
                      </a: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3362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KMA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(Korea)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3kmL70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45h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23+1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Downscale from Global EPS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LETKF</a:t>
                      </a: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RP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Global EPS</a:t>
                      </a: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693161" y="6237312"/>
            <a:ext cx="7704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prstClr val="black"/>
                </a:solidFill>
              </a:rPr>
              <a:t>Black: current, </a:t>
            </a:r>
            <a:r>
              <a:rPr lang="en-US" altLang="ja-JP" sz="1200" dirty="0" smtClean="0">
                <a:solidFill>
                  <a:srgbClr val="FF0000"/>
                </a:solidFill>
              </a:rPr>
              <a:t>Red: recent upgrade</a:t>
            </a:r>
            <a:r>
              <a:rPr lang="en-US" altLang="ja-JP" sz="1200" dirty="0" smtClean="0">
                <a:solidFill>
                  <a:prstClr val="black"/>
                </a:solidFill>
              </a:rPr>
              <a:t>, </a:t>
            </a:r>
            <a:r>
              <a:rPr lang="en-US" altLang="ja-JP" sz="1200" dirty="0" smtClean="0">
                <a:solidFill>
                  <a:srgbClr val="00B050"/>
                </a:solidFill>
              </a:rPr>
              <a:t>green: planned or research</a:t>
            </a:r>
            <a:endParaRPr lang="ja-JP" alt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3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Extension of system configuration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Upgraded</a:t>
            </a:r>
          </a:p>
          <a:p>
            <a:pPr lvl="1"/>
            <a:r>
              <a:rPr kumimoji="1" lang="en-US" altLang="ja-JP" dirty="0" smtClean="0"/>
              <a:t>DWD</a:t>
            </a:r>
          </a:p>
          <a:p>
            <a:pPr lvl="2"/>
            <a:r>
              <a:rPr lang="en-US" altLang="ja-JP" dirty="0" smtClean="0"/>
              <a:t>Extension of Lead time from 27h to 45h</a:t>
            </a:r>
          </a:p>
          <a:p>
            <a:r>
              <a:rPr kumimoji="1" lang="en-US" altLang="ja-JP" dirty="0" smtClean="0"/>
              <a:t>Plan</a:t>
            </a:r>
          </a:p>
          <a:p>
            <a:pPr lvl="1"/>
            <a:r>
              <a:rPr kumimoji="1" lang="en-US" altLang="ja-JP" dirty="0" smtClean="0"/>
              <a:t>Met Office</a:t>
            </a:r>
          </a:p>
          <a:p>
            <a:pPr lvl="2"/>
            <a:r>
              <a:rPr lang="en-US" altLang="ja-JP" dirty="0"/>
              <a:t>Extended horizontal domain, following UKV model</a:t>
            </a:r>
          </a:p>
          <a:p>
            <a:pPr lvl="2"/>
            <a:r>
              <a:rPr lang="en-US" altLang="ja-JP" dirty="0"/>
              <a:t>Extended forecast range (to T+54h)</a:t>
            </a:r>
          </a:p>
          <a:p>
            <a:pPr lvl="2"/>
            <a:r>
              <a:rPr lang="en-US" altLang="ja-JP" dirty="0"/>
              <a:t>Hourly UK ensemble; combine several runs to make larger lagged ensemble</a:t>
            </a:r>
          </a:p>
          <a:p>
            <a:pPr lvl="2"/>
            <a:r>
              <a:rPr lang="en-US" altLang="ja-JP" dirty="0"/>
              <a:t>Higher resolution (vertical 70L to ~120L and perhaps horizontal 2.2km to 1.5km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JMA</a:t>
            </a:r>
          </a:p>
          <a:p>
            <a:pPr lvl="2"/>
            <a:r>
              <a:rPr lang="en-US" altLang="ja-JP" dirty="0" smtClean="0"/>
              <a:t>Number of members; from 11 to 21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D3F0D8-8ADA-4B70-A11F-BA660F944981}" type="slidenum">
              <a:rPr lang="ja-JP" altLang="en-US" smtClean="0"/>
              <a:pPr>
                <a:defRPr/>
              </a:pPr>
              <a:t>14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78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topics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Various objectives</a:t>
            </a:r>
          </a:p>
          <a:p>
            <a:pPr lvl="1"/>
            <a:r>
              <a:rPr lang="en-US" altLang="ja-JP" dirty="0" smtClean="0"/>
              <a:t>DWD</a:t>
            </a:r>
          </a:p>
          <a:p>
            <a:pPr lvl="2"/>
            <a:r>
              <a:rPr kumimoji="1" lang="en-US" altLang="ja-JP" dirty="0" smtClean="0"/>
              <a:t>Weather warnings and renewable energy applications</a:t>
            </a:r>
          </a:p>
          <a:p>
            <a:pPr lvl="1"/>
            <a:r>
              <a:rPr lang="en-US" altLang="ja-JP" dirty="0" err="1" smtClean="0"/>
              <a:t>Meteo</a:t>
            </a:r>
            <a:r>
              <a:rPr lang="en-US" altLang="ja-JP" dirty="0" smtClean="0"/>
              <a:t> France</a:t>
            </a:r>
          </a:p>
          <a:p>
            <a:pPr lvl="2"/>
            <a:r>
              <a:rPr lang="en-US" altLang="ja-JP" dirty="0"/>
              <a:t>help human forecasters, </a:t>
            </a:r>
            <a:r>
              <a:rPr lang="en-US" altLang="ja-JP" dirty="0" smtClean="0"/>
              <a:t>(</a:t>
            </a:r>
            <a:r>
              <a:rPr lang="en-US" altLang="ja-JP" dirty="0"/>
              <a:t>later) automated weather forecast </a:t>
            </a:r>
            <a:r>
              <a:rPr lang="en-US" altLang="ja-JP" dirty="0" smtClean="0"/>
              <a:t>products, flood </a:t>
            </a:r>
            <a:r>
              <a:rPr lang="en-US" altLang="ja-JP" dirty="0"/>
              <a:t>prediction, air quality, customers (energy, wind farms</a:t>
            </a:r>
            <a:r>
              <a:rPr lang="en-US" altLang="ja-JP" dirty="0" smtClean="0"/>
              <a:t>...)</a:t>
            </a:r>
          </a:p>
          <a:p>
            <a:pPr lvl="1"/>
            <a:r>
              <a:rPr lang="en-US" altLang="ja-JP" dirty="0" smtClean="0"/>
              <a:t>JMA</a:t>
            </a:r>
          </a:p>
          <a:p>
            <a:pPr lvl="2"/>
            <a:r>
              <a:rPr lang="en-US" altLang="ja-JP" dirty="0" smtClean="0"/>
              <a:t>Disaster prevention</a:t>
            </a:r>
          </a:p>
          <a:p>
            <a:pPr lvl="1"/>
            <a:r>
              <a:rPr lang="en-US" altLang="ja-JP" dirty="0" smtClean="0"/>
              <a:t>NRL</a:t>
            </a:r>
          </a:p>
          <a:p>
            <a:pPr lvl="2"/>
            <a:r>
              <a:rPr lang="en-US" altLang="ja-JP" dirty="0" smtClean="0"/>
              <a:t>Tropical cyclone forecast using COAMPC-TC and HWRF multi model ensemble</a:t>
            </a:r>
          </a:p>
          <a:p>
            <a:pPr lvl="1"/>
            <a:r>
              <a:rPr lang="en-US" altLang="ja-JP" dirty="0" smtClean="0"/>
              <a:t>CMA</a:t>
            </a:r>
          </a:p>
          <a:p>
            <a:pPr lvl="2"/>
            <a:r>
              <a:rPr lang="en-US" altLang="ja-JP"/>
              <a:t>1-hour </a:t>
            </a:r>
            <a:r>
              <a:rPr lang="en-US" altLang="ja-JP" smtClean="0"/>
              <a:t>EPS </a:t>
            </a:r>
            <a:r>
              <a:rPr lang="en-US" altLang="ja-JP" dirty="0"/>
              <a:t>products for landfall typhoon </a:t>
            </a:r>
            <a:r>
              <a:rPr lang="en-US" altLang="ja-JP" dirty="0" smtClean="0"/>
              <a:t>forecast</a:t>
            </a:r>
            <a:endParaRPr lang="en-US" altLang="ja-JP" dirty="0"/>
          </a:p>
          <a:p>
            <a:pPr lvl="2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8850EF-ECDA-4ECE-8DA7-C6B35CBD4662}" type="slidenum">
              <a:rPr lang="ja-JP" altLang="en-US" smtClean="0"/>
              <a:pPr>
                <a:defRPr/>
              </a:pPr>
              <a:t>15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08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global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8850EF-ECDA-4ECE-8DA7-C6B35CBD4662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390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0" name="タイトル 3"/>
          <p:cNvSpPr>
            <a:spLocks noGrp="1"/>
          </p:cNvSpPr>
          <p:nvPr>
            <p:ph type="title"/>
          </p:nvPr>
        </p:nvSpPr>
        <p:spPr>
          <a:xfrm>
            <a:off x="35496" y="0"/>
            <a:ext cx="5471839" cy="476250"/>
          </a:xfrm>
        </p:spPr>
        <p:txBody>
          <a:bodyPr/>
          <a:lstStyle/>
          <a:p>
            <a:r>
              <a:rPr lang="en-US" altLang="ja-JP" sz="2800" dirty="0" smtClean="0"/>
              <a:t>Operational global (weather) EPS</a:t>
            </a:r>
            <a:endParaRPr lang="ja-JP" altLang="en-US" sz="2800" dirty="0" smtClean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85477676"/>
              </p:ext>
            </p:extLst>
          </p:nvPr>
        </p:nvGraphicFramePr>
        <p:xfrm>
          <a:off x="1" y="554650"/>
          <a:ext cx="9143999" cy="5408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7"/>
                <a:gridCol w="936104"/>
                <a:gridCol w="720080"/>
                <a:gridCol w="864096"/>
                <a:gridCol w="1656184"/>
                <a:gridCol w="1728192"/>
                <a:gridCol w="1296144"/>
                <a:gridCol w="899592"/>
              </a:tblGrid>
              <a:tr h="202158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Center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Resolutions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FC Range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Members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Initial perturbation, DA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Model Uncertainty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B.C.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Note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</a:tr>
              <a:tr h="420154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ECMWF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(Europe)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TCo639L91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TCo319L91 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18/32km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15d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46d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SV(Total energy norm)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kumimoji="1" lang="en-US" altLang="ja-JP" sz="1100" dirty="0" err="1" smtClean="0">
                          <a:solidFill>
                            <a:schemeClr val="tx1"/>
                          </a:solidFill>
                        </a:rPr>
                        <a:t>EnDA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SKEB and Stochastic physics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update of backscatter scheme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aseline="0" dirty="0" smtClean="0">
                          <a:solidFill>
                            <a:schemeClr val="tx1"/>
                          </a:solidFill>
                        </a:rPr>
                        <a:t>coupling to ocean model, 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EDA-based land-surface pert. in ENS ICs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>
                          <a:solidFill>
                            <a:srgbClr val="FF0000"/>
                          </a:solidFill>
                        </a:rPr>
                        <a:t>Hindcast</a:t>
                      </a:r>
                      <a:r>
                        <a:rPr kumimoji="1" lang="ja-JP" altLang="en-US" sz="1100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kumimoji="1" lang="en-US" altLang="ja-JP" sz="1100" baseline="0" dirty="0" smtClean="0">
                          <a:solidFill>
                            <a:srgbClr val="FF0000"/>
                          </a:solidFill>
                        </a:rPr>
                        <a:t>dataset increased</a:t>
                      </a:r>
                      <a:endParaRPr kumimoji="1" lang="en-US" altLang="ja-JP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748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Met Office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(UK)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33kmL70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21km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7d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11+1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 for DA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18/24</a:t>
                      </a:r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, 100+ for DA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ETKF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En-4D-EnVar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Random Parameters (RP2) and SKEB2.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Coupling</a:t>
                      </a:r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 to ocean 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5170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>
                          <a:solidFill>
                            <a:schemeClr val="tx1"/>
                          </a:solidFill>
                        </a:rPr>
                        <a:t>Meteo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 France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(France)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T798(C2.4) L90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4d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SV (Total Energy Norm)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+ </a:t>
                      </a:r>
                      <a:r>
                        <a:rPr kumimoji="1" lang="en-US" altLang="ja-JP" sz="1100" dirty="0" err="1" smtClean="0">
                          <a:solidFill>
                            <a:schemeClr val="tx1"/>
                          </a:solidFill>
                        </a:rPr>
                        <a:t>EnDA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A new set of  10 physical packages, </a:t>
                      </a:r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new model pert.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SURFEX and pert. 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451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HMC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(Russia)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T169L31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25-30km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10d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12+1+1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Breeding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Hybrid (3D-Var with</a:t>
                      </a:r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kumimoji="1" lang="en-US" altLang="ja-JP" sz="1100" baseline="0" dirty="0" err="1" smtClean="0">
                          <a:solidFill>
                            <a:srgbClr val="00B050"/>
                          </a:solidFill>
                        </a:rPr>
                        <a:t>ensamble</a:t>
                      </a:r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 based “B” </a:t>
                      </a:r>
                      <a:endParaRPr kumimoji="1" lang="ja-JP" alt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SPPT</a:t>
                      </a:r>
                      <a:endParaRPr kumimoji="1" lang="ja-JP" alt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6621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NCEP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(USA)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TL574L64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TL382L64</a:t>
                      </a: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8d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+8d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35d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Ensemble Kalman</a:t>
                      </a:r>
                      <a:r>
                        <a:rPr kumimoji="1" lang="en-US" altLang="ja-JP" sz="1100" baseline="0" dirty="0" smtClean="0">
                          <a:solidFill>
                            <a:srgbClr val="FF0000"/>
                          </a:solidFill>
                        </a:rPr>
                        <a:t> Filter 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+ Tropical storm relocation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stochastic pert. to account for random model errors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SKEB, SPPT,  SHUM</a:t>
                      </a:r>
                      <a:endParaRPr kumimoji="1" lang="ja-JP" alt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Stochastic pert. of land, couple with ocean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Dynamical core: Euler to </a:t>
                      </a:r>
                      <a:r>
                        <a:rPr kumimoji="1" lang="en-US" altLang="ja-JP" sz="1100" baseline="0" dirty="0" smtClean="0">
                          <a:solidFill>
                            <a:srgbClr val="FF0000"/>
                          </a:solidFill>
                        </a:rPr>
                        <a:t>Semi-</a:t>
                      </a:r>
                      <a:r>
                        <a:rPr kumimoji="1" lang="en-US" altLang="ja-JP" sz="1100" baseline="0" dirty="0" err="1" smtClean="0">
                          <a:solidFill>
                            <a:srgbClr val="FF0000"/>
                          </a:solidFill>
                        </a:rPr>
                        <a:t>Lgrangian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791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NRL/FNMOC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(USA)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T159L42</a:t>
                      </a:r>
                    </a:p>
                    <a:p>
                      <a:r>
                        <a:rPr kumimoji="1" lang="en-US" altLang="ja-JP" sz="110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T359L60 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16d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local 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Hybrid 4D-Var </a:t>
                      </a:r>
                      <a:endParaRPr kumimoji="1" lang="ja-JP" alt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SKEB-mc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SST initial pert. ocean, ice, wave coupling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962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CMC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(Canada)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0.6° L40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16d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Ensemble KF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stochastic pert. of physical tendencies and SKEB, further pert. to the physics</a:t>
                      </a:r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kumimoji="1" lang="ja-JP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new method to evolve SST and sea-ice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630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DWD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(German)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40km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180h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LETKF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SST random pert.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Pre-operational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2195736" y="6021288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Black: current, </a:t>
            </a:r>
            <a:r>
              <a:rPr kumimoji="1" lang="en-US" altLang="ja-JP" sz="1200" dirty="0" smtClean="0">
                <a:solidFill>
                  <a:srgbClr val="FF0000"/>
                </a:solidFill>
              </a:rPr>
              <a:t>Red: recent upgrade</a:t>
            </a:r>
            <a:r>
              <a:rPr kumimoji="1" lang="en-US" altLang="ja-JP" sz="1200" dirty="0" smtClean="0"/>
              <a:t>, </a:t>
            </a:r>
            <a:r>
              <a:rPr kumimoji="1" lang="en-US" altLang="ja-JP" sz="1200" dirty="0" smtClean="0">
                <a:solidFill>
                  <a:srgbClr val="00B050"/>
                </a:solidFill>
              </a:rPr>
              <a:t>green: planned or research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3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0" name="タイトル 3"/>
          <p:cNvSpPr>
            <a:spLocks noGrp="1"/>
          </p:cNvSpPr>
          <p:nvPr>
            <p:ph type="title"/>
          </p:nvPr>
        </p:nvSpPr>
        <p:spPr>
          <a:xfrm>
            <a:off x="35496" y="0"/>
            <a:ext cx="5471839" cy="476250"/>
          </a:xfrm>
        </p:spPr>
        <p:txBody>
          <a:bodyPr/>
          <a:lstStyle/>
          <a:p>
            <a:r>
              <a:rPr lang="en-US" altLang="ja-JP" sz="2800" dirty="0" smtClean="0"/>
              <a:t>Operational global (weather) EPS</a:t>
            </a:r>
            <a:endParaRPr lang="ja-JP" altLang="en-US" sz="2800" dirty="0" smtClean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90794863"/>
              </p:ext>
            </p:extLst>
          </p:nvPr>
        </p:nvGraphicFramePr>
        <p:xfrm>
          <a:off x="1" y="1916832"/>
          <a:ext cx="9144000" cy="278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8"/>
                <a:gridCol w="1224136"/>
                <a:gridCol w="720080"/>
                <a:gridCol w="792088"/>
                <a:gridCol w="1800199"/>
                <a:gridCol w="1656184"/>
                <a:gridCol w="936104"/>
                <a:gridCol w="971601"/>
              </a:tblGrid>
              <a:tr h="202158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Center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Resolutions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FC Range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Members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Initial perturbation, DA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Model Uncertainty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B.C.</a:t>
                      </a:r>
                      <a:endParaRPr kumimoji="1" lang="ja-JP" altLang="en-US" sz="1100" dirty="0"/>
                    </a:p>
                  </a:txBody>
                  <a:tcPr marL="91445" marR="91445" marT="45722" marB="45722"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bg1"/>
                          </a:solidFill>
                        </a:rPr>
                        <a:t>Note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722" marB="45722"/>
                </a:tc>
              </a:tr>
              <a:tr h="48630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CPTEC/INPE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(Brazil)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T126 L28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15d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EOF-based perturbation</a:t>
                      </a:r>
                    </a:p>
                    <a:p>
                      <a:r>
                        <a:rPr kumimoji="1" lang="en-US" altLang="ja-JP" sz="1100" dirty="0" err="1" smtClean="0">
                          <a:solidFill>
                            <a:schemeClr val="tx1"/>
                          </a:solidFill>
                        </a:rPr>
                        <a:t>EnKF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Couple with earth system model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630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BoM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(Australia)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~60kmL70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10d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ETKF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Random Parameters (RP2) and SKEB2.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630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JMA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(Japan)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TL479 L60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TL479L100 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TL319L100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11d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18d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1month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SV(Total energy norm)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SV+LETKF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Reduce tropical</a:t>
                      </a:r>
                      <a:r>
                        <a:rPr kumimoji="1" lang="en-US" altLang="ja-JP" sz="1100" baseline="0" dirty="0" smtClean="0">
                          <a:solidFill>
                            <a:srgbClr val="00B050"/>
                          </a:solidFill>
                        </a:rPr>
                        <a:t> initial pert.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Stochastic perturbation of physics tendency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Rev, SST and sea ice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606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CMA</a:t>
                      </a:r>
                    </a:p>
                    <a:p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(China)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T213 L31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10d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SV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SPPT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9394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KMA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(Korea)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~40kmL70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32km (p)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12d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rgbClr val="00B050"/>
                          </a:solidFill>
                        </a:rPr>
                        <a:t>44</a:t>
                      </a:r>
                      <a:endParaRPr kumimoji="1" lang="ja-JP" alt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ETKF</a:t>
                      </a: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Hybrid</a:t>
                      </a:r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 Ensemble 4D-Var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Random Parameters (RP2) and SKEB2.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722" marB="457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2195736" y="5373216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Black: current, </a:t>
            </a:r>
            <a:r>
              <a:rPr kumimoji="1" lang="en-US" altLang="ja-JP" sz="1200" dirty="0" smtClean="0">
                <a:solidFill>
                  <a:srgbClr val="FF0000"/>
                </a:solidFill>
              </a:rPr>
              <a:t>Red: recent upgrade</a:t>
            </a:r>
            <a:r>
              <a:rPr kumimoji="1" lang="en-US" altLang="ja-JP" sz="1200" dirty="0" smtClean="0"/>
              <a:t>, </a:t>
            </a:r>
            <a:r>
              <a:rPr kumimoji="1" lang="en-US" altLang="ja-JP" sz="1200" dirty="0" smtClean="0">
                <a:solidFill>
                  <a:srgbClr val="00B050"/>
                </a:solidFill>
              </a:rPr>
              <a:t>green: planned or research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38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Model resolution upgraded / plan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Upgraded</a:t>
            </a:r>
          </a:p>
          <a:p>
            <a:pPr lvl="1"/>
            <a:r>
              <a:rPr kumimoji="1" lang="en-US" altLang="ja-JP" dirty="0" smtClean="0"/>
              <a:t>ECMWF</a:t>
            </a:r>
          </a:p>
          <a:p>
            <a:pPr lvl="2"/>
            <a:r>
              <a:rPr lang="en-US" altLang="ja-JP" dirty="0" smtClean="0"/>
              <a:t>use </a:t>
            </a:r>
            <a:r>
              <a:rPr lang="en-US" altLang="ja-JP" dirty="0">
                <a:solidFill>
                  <a:srgbClr val="FF0000"/>
                </a:solidFill>
              </a:rPr>
              <a:t>cubic-octahedral</a:t>
            </a:r>
            <a:r>
              <a:rPr lang="en-US" altLang="ja-JP" dirty="0"/>
              <a:t> </a:t>
            </a:r>
            <a:r>
              <a:rPr lang="en-US" altLang="ja-JP" dirty="0" smtClean="0"/>
              <a:t>instead </a:t>
            </a:r>
            <a:r>
              <a:rPr lang="en-US" altLang="ja-JP" dirty="0"/>
              <a:t>of linear grid</a:t>
            </a:r>
            <a:endParaRPr kumimoji="1" lang="en-US" altLang="ja-JP" dirty="0" smtClean="0"/>
          </a:p>
          <a:p>
            <a:pPr marL="1503000" lvl="3"/>
            <a:r>
              <a:rPr lang="en-US" altLang="ja-JP" dirty="0"/>
              <a:t>Ensemble of data assimilations 50 km </a:t>
            </a:r>
            <a:r>
              <a:rPr lang="en-US" altLang="ja-JP" dirty="0">
                <a:sym typeface="Wingdings" panose="05000000000000000000" pitchFamily="2" charset="2"/>
              </a:rPr>
              <a:t> 18 km (TL399  T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Co</a:t>
            </a:r>
            <a:r>
              <a:rPr lang="en-US" altLang="ja-JP" dirty="0">
                <a:sym typeface="Wingdings" panose="05000000000000000000" pitchFamily="2" charset="2"/>
              </a:rPr>
              <a:t>639)</a:t>
            </a:r>
          </a:p>
          <a:p>
            <a:pPr marL="1503000" lvl="3"/>
            <a:r>
              <a:rPr lang="en-US" altLang="ja-JP" dirty="0">
                <a:sym typeface="Wingdings" panose="05000000000000000000" pitchFamily="2" charset="2"/>
              </a:rPr>
              <a:t>Medium-range ensemble 32 km  18 km (TL639  T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Co</a:t>
            </a:r>
            <a:r>
              <a:rPr lang="en-US" altLang="ja-JP" dirty="0">
                <a:sym typeface="Wingdings" panose="05000000000000000000" pitchFamily="2" charset="2"/>
              </a:rPr>
              <a:t>639) with resolution change moved from Day 10 to Day 15</a:t>
            </a:r>
          </a:p>
          <a:p>
            <a:pPr marL="1503000" lvl="3"/>
            <a:r>
              <a:rPr lang="en-US" altLang="ja-JP" dirty="0">
                <a:sym typeface="Wingdings" panose="05000000000000000000" pitchFamily="2" charset="2"/>
              </a:rPr>
              <a:t>Extended-range 64 km  32 km (TL319  T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Co</a:t>
            </a:r>
            <a:r>
              <a:rPr lang="en-US" altLang="ja-JP" dirty="0">
                <a:sym typeface="Wingdings" panose="05000000000000000000" pitchFamily="2" charset="2"/>
              </a:rPr>
              <a:t>319) </a:t>
            </a:r>
          </a:p>
          <a:p>
            <a:pPr marL="1503000" lvl="3"/>
            <a:r>
              <a:rPr lang="en-US" altLang="ja-JP" dirty="0" smtClean="0">
                <a:sym typeface="Wingdings" panose="05000000000000000000" pitchFamily="2" charset="2"/>
              </a:rPr>
              <a:t>Analysis </a:t>
            </a:r>
            <a:r>
              <a:rPr lang="en-US" altLang="ja-JP" dirty="0">
                <a:sym typeface="Wingdings" panose="05000000000000000000" pitchFamily="2" charset="2"/>
              </a:rPr>
              <a:t>and High-resolution forecast: (TL1279  T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Co</a:t>
            </a:r>
            <a:r>
              <a:rPr lang="en-US" altLang="ja-JP" dirty="0">
                <a:sym typeface="Wingdings" panose="05000000000000000000" pitchFamily="2" charset="2"/>
              </a:rPr>
              <a:t>1279</a:t>
            </a:r>
            <a:r>
              <a:rPr lang="en-US" altLang="ja-JP" dirty="0" smtClean="0">
                <a:sym typeface="Wingdings" panose="05000000000000000000" pitchFamily="2" charset="2"/>
              </a:rPr>
              <a:t>)</a:t>
            </a:r>
          </a:p>
          <a:p>
            <a:pPr marL="645750" lvl="1"/>
            <a:r>
              <a:rPr lang="en-US" altLang="ja-JP" dirty="0" smtClean="0">
                <a:sym typeface="Wingdings" panose="05000000000000000000" pitchFamily="2" charset="2"/>
              </a:rPr>
              <a:t>NCEP</a:t>
            </a:r>
          </a:p>
          <a:p>
            <a:pPr marL="1045800" lvl="2"/>
            <a:r>
              <a:rPr lang="en-US" altLang="ja-JP" dirty="0" smtClean="0">
                <a:sym typeface="Wingdings" panose="05000000000000000000" pitchFamily="2" charset="2"/>
              </a:rPr>
              <a:t>Resolution 0-192h; T254L42  TL574L64</a:t>
            </a:r>
          </a:p>
          <a:p>
            <a:pPr marL="1045800" lvl="2"/>
            <a:r>
              <a:rPr lang="en-US" altLang="ja-JP" dirty="0" smtClean="0">
                <a:sym typeface="Wingdings" panose="05000000000000000000" pitchFamily="2" charset="2"/>
              </a:rPr>
              <a:t>Resolution 192-384h; T190L42 </a:t>
            </a:r>
            <a:r>
              <a:rPr lang="en-US" altLang="ja-JP" dirty="0">
                <a:sym typeface="Wingdings" panose="05000000000000000000" pitchFamily="2" charset="2"/>
              </a:rPr>
              <a:t> </a:t>
            </a:r>
            <a:r>
              <a:rPr lang="en-US" altLang="ja-JP" dirty="0" smtClean="0">
                <a:sym typeface="Wingdings" panose="05000000000000000000" pitchFamily="2" charset="2"/>
              </a:rPr>
              <a:t>TL382L64</a:t>
            </a:r>
          </a:p>
          <a:p>
            <a:pPr marL="245700"/>
            <a:r>
              <a:rPr lang="en-US" altLang="ja-JP" dirty="0" smtClean="0">
                <a:sym typeface="Wingdings" panose="05000000000000000000" pitchFamily="2" charset="2"/>
              </a:rPr>
              <a:t>Plan</a:t>
            </a:r>
          </a:p>
          <a:p>
            <a:pPr marL="645750" lvl="1"/>
            <a:r>
              <a:rPr lang="en-US" altLang="ja-JP" dirty="0" smtClean="0">
                <a:sym typeface="Wingdings" panose="05000000000000000000" pitchFamily="2" charset="2"/>
              </a:rPr>
              <a:t>Met Office</a:t>
            </a:r>
          </a:p>
          <a:p>
            <a:pPr marL="1045800" lvl="2"/>
            <a:r>
              <a:rPr lang="en-US" altLang="ja-JP" dirty="0"/>
              <a:t>Upgrade horizontal resolution 33km -&gt; </a:t>
            </a:r>
            <a:r>
              <a:rPr lang="en-US" altLang="ja-JP" dirty="0" smtClean="0"/>
              <a:t>21km</a:t>
            </a:r>
          </a:p>
          <a:p>
            <a:pPr marL="645750" lvl="1"/>
            <a:r>
              <a:rPr lang="en-US" altLang="ja-JP" dirty="0" smtClean="0"/>
              <a:t>JMA</a:t>
            </a:r>
          </a:p>
          <a:p>
            <a:pPr marL="1045800" lvl="2"/>
            <a:r>
              <a:rPr lang="en-US" altLang="ja-JP" dirty="0" smtClean="0"/>
              <a:t>Resolution 11-18days; TL319 to TL479</a:t>
            </a:r>
            <a:endParaRPr lang="en-US" altLang="ja-JP" dirty="0"/>
          </a:p>
          <a:p>
            <a:pPr marL="645750" lvl="1"/>
            <a:endParaRPr lang="en-US" altLang="ja-JP" dirty="0" smtClean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>
          <a:xfrm>
            <a:off x="7226300" y="6381750"/>
            <a:ext cx="19177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D3F0D8-8ADA-4B70-A11F-BA660F944981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88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82960"/>
          </a:xfrm>
        </p:spPr>
        <p:txBody>
          <a:bodyPr/>
          <a:lstStyle/>
          <a:p>
            <a:r>
              <a:rPr kumimoji="1" lang="en-US" altLang="ja-JP" dirty="0" smtClean="0"/>
              <a:t>Benefit of higher resolution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8850EF-ECDA-4ECE-8DA7-C6B35CBD4662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00027" y="650820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Figures from ECMWF</a:t>
            </a:r>
            <a:endParaRPr kumimoji="1" lang="ja-JP" altLang="en-US" dirty="0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41689" y="2964180"/>
            <a:ext cx="7558703" cy="3633172"/>
            <a:chOff x="3516648" y="2614561"/>
            <a:chExt cx="9109248" cy="4378456"/>
          </a:xfrm>
        </p:grpSpPr>
        <p:pic>
          <p:nvPicPr>
            <p:cNvPr id="11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16648" y="2749578"/>
              <a:ext cx="9109248" cy="4243439"/>
            </a:xfrm>
            <a:prstGeom prst="rect">
              <a:avLst/>
            </a:prstGeom>
          </p:spPr>
        </p:pic>
        <p:sp>
          <p:nvSpPr>
            <p:cNvPr id="12" name="TextBox 7"/>
            <p:cNvSpPr txBox="1"/>
            <p:nvPr/>
          </p:nvSpPr>
          <p:spPr>
            <a:xfrm>
              <a:off x="7637376" y="2614561"/>
              <a:ext cx="1408670" cy="646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799" b="1" dirty="0"/>
                <a:t>Old - TL639</a:t>
              </a:r>
            </a:p>
          </p:txBody>
        </p:sp>
        <p:sp>
          <p:nvSpPr>
            <p:cNvPr id="13" name="TextBox 8"/>
            <p:cNvSpPr txBox="1"/>
            <p:nvPr/>
          </p:nvSpPr>
          <p:spPr>
            <a:xfrm>
              <a:off x="10107827" y="2614561"/>
              <a:ext cx="1648467" cy="646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799" b="1" dirty="0"/>
                <a:t>New - TCo639</a:t>
              </a:r>
            </a:p>
          </p:txBody>
        </p:sp>
      </p:grpSp>
      <p:sp>
        <p:nvSpPr>
          <p:cNvPr id="14" name="TextBox 31"/>
          <p:cNvSpPr txBox="1"/>
          <p:nvPr/>
        </p:nvSpPr>
        <p:spPr>
          <a:xfrm>
            <a:off x="5652120" y="1580587"/>
            <a:ext cx="3240360" cy="922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9" dirty="0"/>
              <a:t>Black line       : HRES</a:t>
            </a:r>
          </a:p>
          <a:p>
            <a:r>
              <a:rPr lang="en-GB" sz="1799" dirty="0"/>
              <a:t>Whisker Plot : ENS</a:t>
            </a:r>
          </a:p>
          <a:p>
            <a:r>
              <a:rPr lang="en-GB" sz="1799" dirty="0"/>
              <a:t>Red dots        : observations</a:t>
            </a:r>
          </a:p>
        </p:txBody>
      </p:sp>
      <p:sp>
        <p:nvSpPr>
          <p:cNvPr id="15" name="TextBox 32"/>
          <p:cNvSpPr txBox="1"/>
          <p:nvPr/>
        </p:nvSpPr>
        <p:spPr>
          <a:xfrm>
            <a:off x="8100392" y="4375310"/>
            <a:ext cx="960920" cy="922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9" dirty="0" smtClean="0"/>
              <a:t>10m</a:t>
            </a:r>
          </a:p>
          <a:p>
            <a:r>
              <a:rPr lang="en-GB" sz="1799" dirty="0" smtClean="0"/>
              <a:t>Wind</a:t>
            </a:r>
          </a:p>
          <a:p>
            <a:r>
              <a:rPr lang="en-GB" sz="1799" dirty="0" smtClean="0"/>
              <a:t>speed</a:t>
            </a:r>
            <a:endParaRPr lang="en-GB" sz="1799" dirty="0"/>
          </a:p>
        </p:txBody>
      </p:sp>
      <p:sp>
        <p:nvSpPr>
          <p:cNvPr id="16" name="TextBox 33"/>
          <p:cNvSpPr txBox="1"/>
          <p:nvPr/>
        </p:nvSpPr>
        <p:spPr>
          <a:xfrm>
            <a:off x="8117191" y="5525324"/>
            <a:ext cx="927321" cy="369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99" dirty="0" smtClean="0"/>
              <a:t>MSLP</a:t>
            </a:r>
            <a:endParaRPr lang="en-GB" sz="1799" dirty="0"/>
          </a:p>
        </p:txBody>
      </p:sp>
      <p:pic>
        <p:nvPicPr>
          <p:cNvPr id="8" name="Picture 3"/>
          <p:cNvPicPr>
            <a:picLocks noChangeAspect="1"/>
          </p:cNvPicPr>
          <p:nvPr/>
        </p:nvPicPr>
        <p:blipFill rotWithShape="1">
          <a:blip r:embed="rId3"/>
          <a:srcRect l="9326" t="12415" r="6696" b="5063"/>
          <a:stretch/>
        </p:blipFill>
        <p:spPr>
          <a:xfrm>
            <a:off x="107505" y="836712"/>
            <a:ext cx="3456384" cy="239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9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8850EF-ECDA-4ECE-8DA7-C6B35CBD4662}" type="slidenum">
              <a:rPr lang="ja-JP" altLang="en-US" smtClean="0"/>
              <a:pPr>
                <a:defRPr/>
              </a:pPr>
              <a:t>7</a:t>
            </a:fld>
            <a:endParaRPr lang="ja-JP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58" y="136262"/>
            <a:ext cx="7773485" cy="5830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5292080" y="648866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Slide from NCEP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5876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Planned new global EPS in DWD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85B2B6A-107A-4980-9A2D-CDC1DB1D55B4}" type="slidenum">
              <a:rPr lang="ja-JP" altLang="en-US" smtClean="0"/>
              <a:pPr>
                <a:defRPr/>
              </a:pPr>
              <a:t>8</a:t>
            </a:fld>
            <a:endParaRPr lang="ja-JP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615" y="1106742"/>
            <a:ext cx="6936771" cy="5202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5292080" y="648866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Slide from DWD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0254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782960"/>
          </a:xfrm>
        </p:spPr>
        <p:txBody>
          <a:bodyPr/>
          <a:lstStyle/>
          <a:p>
            <a:r>
              <a:rPr kumimoji="1" lang="en-US" altLang="ja-JP" dirty="0" smtClean="0"/>
              <a:t>Other topics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546411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 err="1" smtClean="0"/>
              <a:t>Hindcast</a:t>
            </a:r>
            <a:r>
              <a:rPr kumimoji="1" lang="en-US" altLang="ja-JP" dirty="0" smtClean="0"/>
              <a:t> (reforecast)</a:t>
            </a:r>
          </a:p>
          <a:p>
            <a:pPr lvl="1"/>
            <a:r>
              <a:rPr lang="en-US" altLang="ja-JP" dirty="0" smtClean="0"/>
              <a:t>ECMWF</a:t>
            </a:r>
          </a:p>
          <a:p>
            <a:pPr lvl="2"/>
            <a:r>
              <a:rPr lang="en-US" altLang="ja-JP" dirty="0" smtClean="0"/>
              <a:t>5 </a:t>
            </a:r>
            <a:r>
              <a:rPr lang="en-US" altLang="ja-JP" dirty="0"/>
              <a:t>members once weekly </a:t>
            </a:r>
            <a:r>
              <a:rPr lang="en-US" altLang="ja-JP" dirty="0" smtClean="0"/>
              <a:t>to 11 members twice weekly for </a:t>
            </a:r>
            <a:r>
              <a:rPr lang="en-US" altLang="ja-JP" dirty="0"/>
              <a:t>past 20 years</a:t>
            </a:r>
          </a:p>
          <a:p>
            <a:pPr lvl="1"/>
            <a:r>
              <a:rPr lang="en-US" altLang="ja-JP" dirty="0" smtClean="0"/>
              <a:t>Met Office Seasonal EPS (</a:t>
            </a:r>
            <a:r>
              <a:rPr lang="en-US" altLang="ja-JP" dirty="0" err="1" smtClean="0"/>
              <a:t>GloSea</a:t>
            </a:r>
            <a:r>
              <a:rPr lang="en-US" altLang="ja-JP" dirty="0" smtClean="0"/>
              <a:t>)</a:t>
            </a:r>
          </a:p>
          <a:p>
            <a:pPr lvl="2"/>
            <a:r>
              <a:rPr lang="en-US" altLang="ja-JP" dirty="0"/>
              <a:t>4 start dates per month, 3 members per start date, each run to 7 </a:t>
            </a:r>
            <a:r>
              <a:rPr lang="en-US" altLang="ja-JP" dirty="0" smtClean="0"/>
              <a:t>months from 1993 to 2015</a:t>
            </a:r>
          </a:p>
          <a:p>
            <a:pPr lvl="1"/>
            <a:r>
              <a:rPr lang="en-US" altLang="ja-JP" dirty="0"/>
              <a:t>Met Office Decadal ensemble (</a:t>
            </a:r>
            <a:r>
              <a:rPr lang="en-US" altLang="ja-JP" dirty="0" err="1"/>
              <a:t>DePreSys</a:t>
            </a:r>
            <a:r>
              <a:rPr lang="en-US" altLang="ja-JP" dirty="0" smtClean="0"/>
              <a:t>)</a:t>
            </a:r>
          </a:p>
          <a:p>
            <a:pPr lvl="2"/>
            <a:r>
              <a:rPr lang="en-US" altLang="ja-JP" dirty="0" smtClean="0"/>
              <a:t>10 members out to 5 years, from 1960 to present days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NCEP</a:t>
            </a:r>
          </a:p>
          <a:p>
            <a:pPr lvl="2"/>
            <a:r>
              <a:rPr lang="en-US" altLang="ja-JP" dirty="0" smtClean="0"/>
              <a:t>From ESRL offline with 25 years to EMC offline with 20 years</a:t>
            </a:r>
            <a:endParaRPr kumimoji="1" lang="en-US" altLang="ja-JP" dirty="0" smtClean="0"/>
          </a:p>
          <a:p>
            <a:r>
              <a:rPr kumimoji="1" lang="en-US" altLang="ja-JP" dirty="0" smtClean="0"/>
              <a:t>Verification</a:t>
            </a:r>
          </a:p>
          <a:p>
            <a:pPr lvl="1"/>
            <a:r>
              <a:rPr lang="en-US" altLang="ja-JP" dirty="0" smtClean="0"/>
              <a:t>DWD</a:t>
            </a:r>
          </a:p>
          <a:p>
            <a:pPr lvl="2"/>
            <a:r>
              <a:rPr lang="en-US" altLang="ja-JP" dirty="0" smtClean="0"/>
              <a:t>Experiment </a:t>
            </a:r>
            <a:r>
              <a:rPr lang="en-US" altLang="ja-JP"/>
              <a:t>Verification </a:t>
            </a:r>
            <a:r>
              <a:rPr lang="en-US" altLang="ja-JP" smtClean="0"/>
              <a:t>against </a:t>
            </a:r>
            <a:r>
              <a:rPr lang="en-US" altLang="ja-JP" dirty="0"/>
              <a:t>Analysis (EVA)</a:t>
            </a:r>
          </a:p>
          <a:p>
            <a:pPr lvl="1"/>
            <a:r>
              <a:rPr kumimoji="1" lang="en-US" altLang="ja-JP" dirty="0" smtClean="0"/>
              <a:t>CPTEC</a:t>
            </a:r>
          </a:p>
          <a:p>
            <a:pPr lvl="2"/>
            <a:r>
              <a:rPr lang="en-US" altLang="ja-JP" dirty="0"/>
              <a:t>Assessing improved CPTEC probabilistic forecast on medium-range timescale 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JMA</a:t>
            </a:r>
          </a:p>
          <a:p>
            <a:pPr lvl="2"/>
            <a:r>
              <a:rPr lang="en-US" altLang="ja-JP" dirty="0"/>
              <a:t>Reports to the Lead Centre on Verification of EPS under </a:t>
            </a:r>
            <a:r>
              <a:rPr lang="en-US" altLang="ja-JP" dirty="0" smtClean="0"/>
              <a:t>WMO/CBS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D3F0D8-8ADA-4B70-A11F-BA660F944981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285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ンプレート第５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nwp_template</Template>
  <TotalTime>2912</TotalTime>
  <Words>1129</Words>
  <Application>Microsoft Office PowerPoint</Application>
  <PresentationFormat>画面に合わせる (4:3)</PresentationFormat>
  <Paragraphs>382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テンプレート第５版</vt:lpstr>
      <vt:lpstr>Recent activities related to EPS (operational aspects)</vt:lpstr>
      <vt:lpstr>global</vt:lpstr>
      <vt:lpstr>Operational global (weather) EPS</vt:lpstr>
      <vt:lpstr>Operational global (weather) EPS</vt:lpstr>
      <vt:lpstr>Model resolution upgraded / plan</vt:lpstr>
      <vt:lpstr>Benefit of higher resolution</vt:lpstr>
      <vt:lpstr>PowerPoint プレゼンテーション</vt:lpstr>
      <vt:lpstr>Planned new global EPS in DWD</vt:lpstr>
      <vt:lpstr>Other topics</vt:lpstr>
      <vt:lpstr>Verification</vt:lpstr>
      <vt:lpstr>Verification</vt:lpstr>
      <vt:lpstr>regional</vt:lpstr>
      <vt:lpstr>Operational regional EPS</vt:lpstr>
      <vt:lpstr>Extension of system configuration</vt:lpstr>
      <vt:lpstr>Other topics</vt:lpstr>
    </vt:vector>
  </TitlesOfParts>
  <Company>気象庁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activities related to EPS (operational aspects)</dc:title>
  <dc:creator>気象庁</dc:creator>
  <cp:lastModifiedBy>気象庁</cp:lastModifiedBy>
  <cp:revision>112</cp:revision>
  <cp:lastPrinted>2014-03-07T06:05:00Z</cp:lastPrinted>
  <dcterms:created xsi:type="dcterms:W3CDTF">2012-10-30T04:03:15Z</dcterms:created>
  <dcterms:modified xsi:type="dcterms:W3CDTF">2016-04-23T02:27:06Z</dcterms:modified>
</cp:coreProperties>
</file>