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1B3EF-DA7E-49F1-A6B6-17796DE1AE0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1624-740D-4B0B-B175-096CD3DC115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nersc.gov/project/capt/CAUSES/" TargetMode="External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GASS update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Jon Petch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GEWEX  has struggled to find leadership succession to follow on from Steve Klein and Jon Petch</a:t>
            </a:r>
          </a:p>
          <a:p>
            <a:pPr lvl="1">
              <a:buNone/>
            </a:pP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This has prompted some questions about the relevance and motivation for something like GASS</a:t>
            </a:r>
          </a:p>
          <a:p>
            <a:r>
              <a:rPr lang="en-GB" dirty="0" smtClean="0">
                <a:sym typeface="Wingdings" pitchFamily="2" charset="2"/>
              </a:rPr>
              <a:t>On April 18</a:t>
            </a:r>
            <a:r>
              <a:rPr lang="en-GB" baseline="30000" dirty="0" smtClean="0">
                <a:sym typeface="Wingdings" pitchFamily="2" charset="2"/>
              </a:rPr>
              <a:t>th</a:t>
            </a:r>
            <a:r>
              <a:rPr lang="en-GB" dirty="0" smtClean="0">
                <a:sym typeface="Wingdings" pitchFamily="2" charset="2"/>
              </a:rPr>
              <a:t> GASS held a </a:t>
            </a:r>
            <a:r>
              <a:rPr lang="en-GB" dirty="0" err="1" smtClean="0">
                <a:sym typeface="Wingdings" pitchFamily="2" charset="2"/>
              </a:rPr>
              <a:t>telecon</a:t>
            </a:r>
            <a:r>
              <a:rPr lang="en-GB" dirty="0" smtClean="0">
                <a:sym typeface="Wingdings" pitchFamily="2" charset="2"/>
              </a:rPr>
              <a:t> to discuss where it is at and it’s future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18</a:t>
            </a:r>
            <a:r>
              <a:rPr lang="en-GB" baseline="30000" dirty="0" smtClean="0"/>
              <a:t>th</a:t>
            </a:r>
            <a:r>
              <a:rPr lang="en-GB" dirty="0" smtClean="0"/>
              <a:t>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GASS remains active through a range of projects – although there is evidence that new projects are coming along less frequently</a:t>
            </a:r>
          </a:p>
          <a:p>
            <a:r>
              <a:rPr lang="en-GB" dirty="0" smtClean="0"/>
              <a:t>GASS or something like GASS should continue but would benefit from a reinvigoration</a:t>
            </a:r>
          </a:p>
          <a:p>
            <a:r>
              <a:rPr lang="en-GB" dirty="0" smtClean="0"/>
              <a:t>GASS has failed in recent years to entrain younger scientists into the “family”. </a:t>
            </a:r>
          </a:p>
          <a:p>
            <a:pPr lvl="1"/>
            <a:r>
              <a:rPr lang="en-GB" dirty="0" smtClean="0"/>
              <a:t>This family was seen as a strength of both  GASS and GCSS before it and has provided support in developing some great scientists</a:t>
            </a:r>
          </a:p>
          <a:p>
            <a:pPr lvl="1"/>
            <a:r>
              <a:rPr lang="en-GB" dirty="0" smtClean="0"/>
              <a:t>This was possibly in part an unseen consequence of the removal of the WGs</a:t>
            </a:r>
          </a:p>
          <a:p>
            <a:pPr lvl="1"/>
            <a:r>
              <a:rPr lang="en-GB" dirty="0" smtClean="0"/>
              <a:t>… but also a failing of Jon Petch (sorry – should have seen this earlier)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GASS SSC is keen to see it reinvigorated and evolved to provide a family for the next generation of model developer</a:t>
            </a:r>
          </a:p>
          <a:p>
            <a:r>
              <a:rPr lang="en-GB" dirty="0" smtClean="0"/>
              <a:t>Christian </a:t>
            </a:r>
            <a:r>
              <a:rPr lang="en-GB" dirty="0" err="1" smtClean="0"/>
              <a:t>Jakob</a:t>
            </a:r>
            <a:r>
              <a:rPr lang="en-GB" dirty="0" smtClean="0"/>
              <a:t> (an SSC member) has provisionally offered to host a Pan-GASS science conference in 2018 with a strong theme related to developing the next generation of scientists in model development</a:t>
            </a:r>
          </a:p>
          <a:p>
            <a:r>
              <a:rPr lang="en-GB" dirty="0" smtClean="0"/>
              <a:t>The SSC will continue to look to kick start other activities to address the young scientist issues</a:t>
            </a:r>
          </a:p>
          <a:p>
            <a:r>
              <a:rPr lang="en-GB" dirty="0" smtClean="0"/>
              <a:t>Further discussion of GASS’s future activities may take place at the Trieste meeting of Clouds Grand Challenge/CFMIP in July 2016.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Projects</a:t>
            </a:r>
            <a:endParaRPr lang="en-GB" dirty="0"/>
          </a:p>
        </p:txBody>
      </p:sp>
      <p:pic>
        <p:nvPicPr>
          <p:cNvPr id="4" name="Content Placeholder 3" descr="Cap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1983" y="195170"/>
            <a:ext cx="8086441" cy="545871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 descr="Captur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564" y="188640"/>
            <a:ext cx="6389748" cy="655585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77813" y="3333750"/>
            <a:ext cx="4437062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GB" altLang="en-GB" sz="2400" b="1" dirty="0">
                <a:solidFill>
                  <a:srgbClr val="0000FF"/>
                </a:solidFill>
              </a:rPr>
              <a:t>Aims: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GB" altLang="en-GB" sz="1800" dirty="0">
                <a:solidFill>
                  <a:schemeClr val="tx1"/>
                </a:solidFill>
              </a:rPr>
              <a:t>A joint GASS/ASR comparison project aiming to</a:t>
            </a:r>
            <a:r>
              <a:rPr lang="en-GB" altLang="en-GB" sz="1800" dirty="0">
                <a:solidFill>
                  <a:schemeClr val="bg1"/>
                </a:solidFill>
              </a:rPr>
              <a:t> </a:t>
            </a:r>
            <a:r>
              <a:rPr lang="en-GB" altLang="en-GB" sz="1800" dirty="0">
                <a:solidFill>
                  <a:schemeClr val="accent2"/>
                </a:solidFill>
              </a:rPr>
              <a:t>evaluate clouds, radiation and precipitation</a:t>
            </a:r>
            <a:r>
              <a:rPr lang="en-GB" altLang="en-GB" sz="1800" dirty="0">
                <a:solidFill>
                  <a:schemeClr val="tx1"/>
                </a:solidFill>
              </a:rPr>
              <a:t> in several weather and climate models using ground-based observations to better understand the</a:t>
            </a:r>
            <a:r>
              <a:rPr lang="en-GB" altLang="en-GB" sz="1800" dirty="0">
                <a:solidFill>
                  <a:schemeClr val="bg1"/>
                </a:solidFill>
              </a:rPr>
              <a:t> </a:t>
            </a:r>
            <a:r>
              <a:rPr lang="en-GB" altLang="en-GB" sz="1800" dirty="0">
                <a:solidFill>
                  <a:schemeClr val="accent1"/>
                </a:solidFill>
              </a:rPr>
              <a:t>reasons for the surface temperature error.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GB" altLang="en-GB" sz="1800" dirty="0">
              <a:solidFill>
                <a:schemeClr val="tx1"/>
              </a:solidFill>
            </a:endParaRPr>
          </a:p>
        </p:txBody>
      </p:sp>
      <p:pic>
        <p:nvPicPr>
          <p:cNvPr id="29699" name="Picture 5" descr="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476250"/>
            <a:ext cx="4021137" cy="257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4691063" y="442913"/>
            <a:ext cx="4200525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GB" altLang="en-GB" sz="1800" b="1" dirty="0">
                <a:solidFill>
                  <a:schemeClr val="tx1"/>
                </a:solidFill>
              </a:rPr>
              <a:t>The warm bias over the US in summer is common to many GCMs.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GB" altLang="en-GB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GB" altLang="en-GB" sz="1800" dirty="0">
                <a:solidFill>
                  <a:schemeClr val="tx1"/>
                </a:solidFill>
              </a:rPr>
              <a:t>It is seen in several climate models’ long-term climate mean and it </a:t>
            </a:r>
            <a:r>
              <a:rPr lang="en-GB" altLang="en-GB" sz="1800" u="sng" dirty="0">
                <a:solidFill>
                  <a:schemeClr val="tx1"/>
                </a:solidFill>
              </a:rPr>
              <a:t>also</a:t>
            </a:r>
            <a:r>
              <a:rPr lang="en-GB" altLang="en-GB" sz="1800" dirty="0">
                <a:solidFill>
                  <a:schemeClr val="tx1"/>
                </a:solidFill>
              </a:rPr>
              <a:t> shows up as a bias within a </a:t>
            </a:r>
            <a:r>
              <a:rPr lang="en-GB" altLang="en-GB" sz="1800" i="1" dirty="0">
                <a:solidFill>
                  <a:schemeClr val="tx1"/>
                </a:solidFill>
              </a:rPr>
              <a:t>few days</a:t>
            </a:r>
            <a:r>
              <a:rPr lang="en-GB" altLang="en-GB" sz="1800" dirty="0">
                <a:solidFill>
                  <a:schemeClr val="tx1"/>
                </a:solidFill>
              </a:rPr>
              <a:t> when running climate models from analysis in NWP mode.</a:t>
            </a:r>
          </a:p>
        </p:txBody>
      </p:sp>
      <p:sp>
        <p:nvSpPr>
          <p:cNvPr id="29701" name="Text Box 14"/>
          <p:cNvSpPr txBox="1">
            <a:spLocks noChangeArrowheads="1"/>
          </p:cNvSpPr>
          <p:nvPr/>
        </p:nvSpPr>
        <p:spPr bwMode="auto">
          <a:xfrm>
            <a:off x="250825" y="188913"/>
            <a:ext cx="5329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GB" altLang="en-GB" sz="2000" b="1">
                <a:solidFill>
                  <a:srgbClr val="990099"/>
                </a:solidFill>
              </a:rPr>
              <a:t>CAUSES</a:t>
            </a:r>
          </a:p>
        </p:txBody>
      </p:sp>
      <p:grpSp>
        <p:nvGrpSpPr>
          <p:cNvPr id="29702" name="Group 23"/>
          <p:cNvGrpSpPr>
            <a:grpSpLocks/>
          </p:cNvGrpSpPr>
          <p:nvPr/>
        </p:nvGrpSpPr>
        <p:grpSpPr bwMode="auto">
          <a:xfrm>
            <a:off x="0" y="6092825"/>
            <a:ext cx="9172575" cy="793750"/>
            <a:chOff x="0" y="6092825"/>
            <a:chExt cx="9172575" cy="793750"/>
          </a:xfrm>
        </p:grpSpPr>
        <p:pic>
          <p:nvPicPr>
            <p:cNvPr id="29705" name="Picture 13" descr="banner_pcmdi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0100" y="6167438"/>
              <a:ext cx="3346450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6" name="Picture 14" descr="gas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35688"/>
              <a:ext cx="2381250" cy="72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7" name="Picture 15" descr="MO_CMYK_whiteback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8250" y="6092825"/>
              <a:ext cx="865188" cy="793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8" name="Picture 16" descr="asr-logo-final-small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413" y="6180138"/>
              <a:ext cx="1439863" cy="679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9" name="Rectangle 17"/>
            <p:cNvSpPr>
              <a:spLocks noChangeArrowheads="1"/>
            </p:cNvSpPr>
            <p:nvPr/>
          </p:nvSpPr>
          <p:spPr bwMode="auto">
            <a:xfrm>
              <a:off x="5572125" y="6097588"/>
              <a:ext cx="1419225" cy="76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GB"/>
            </a:p>
          </p:txBody>
        </p:sp>
        <p:sp>
          <p:nvSpPr>
            <p:cNvPr id="29710" name="Oval 12"/>
            <p:cNvSpPr>
              <a:spLocks/>
            </p:cNvSpPr>
            <p:nvPr/>
          </p:nvSpPr>
          <p:spPr bwMode="auto">
            <a:xfrm>
              <a:off x="5626100" y="6318250"/>
              <a:ext cx="1077913" cy="382588"/>
            </a:xfrm>
            <a:prstGeom prst="ellipse">
              <a:avLst/>
            </a:prstGeom>
            <a:solidFill>
              <a:srgbClr val="E3A1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altLang="en-GB" sz="1300">
                  <a:solidFill>
                    <a:schemeClr val="tx1"/>
                  </a:solidFill>
                  <a:ea typeface="ＭＳ Ｐゴシック" charset="-128"/>
                </a:rPr>
                <a:t>RGCM</a:t>
              </a:r>
            </a:p>
          </p:txBody>
        </p:sp>
        <p:sp>
          <p:nvSpPr>
            <p:cNvPr id="29711" name="Rectangle 19"/>
            <p:cNvSpPr>
              <a:spLocks noChangeArrowheads="1"/>
            </p:cNvSpPr>
            <p:nvPr/>
          </p:nvSpPr>
          <p:spPr bwMode="auto">
            <a:xfrm>
              <a:off x="6748463" y="6167438"/>
              <a:ext cx="1595437" cy="6921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GB"/>
            </a:p>
          </p:txBody>
        </p:sp>
        <p:sp>
          <p:nvSpPr>
            <p:cNvPr id="29712" name="Text Box 20"/>
            <p:cNvSpPr txBox="1">
              <a:spLocks noChangeArrowheads="1"/>
            </p:cNvSpPr>
            <p:nvPr/>
          </p:nvSpPr>
          <p:spPr bwMode="auto">
            <a:xfrm>
              <a:off x="6586538" y="6278563"/>
              <a:ext cx="19446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GB" altLang="en-GB" sz="1100" b="1">
                  <a:solidFill>
                    <a:schemeClr val="tx1"/>
                  </a:solidFill>
                </a:rPr>
                <a:t>Please get in touch if </a:t>
              </a:r>
              <a:br>
                <a:rPr lang="en-GB" altLang="en-GB" sz="1100" b="1">
                  <a:solidFill>
                    <a:schemeClr val="tx1"/>
                  </a:solidFill>
                </a:rPr>
              </a:br>
              <a:r>
                <a:rPr lang="en-GB" altLang="en-GB" sz="1100" b="1">
                  <a:solidFill>
                    <a:schemeClr val="tx1"/>
                  </a:solidFill>
                </a:rPr>
                <a:t>you wish to participate</a:t>
              </a:r>
            </a:p>
          </p:txBody>
        </p:sp>
        <p:pic>
          <p:nvPicPr>
            <p:cNvPr id="29713" name="Picture 21" descr="causes_website_qr_code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1525" y="6105525"/>
              <a:ext cx="781050" cy="78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9703" name="Picture 21" descr="causes_website_qr_cod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25" y="4467225"/>
            <a:ext cx="23907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4" name="Rectangle 18"/>
          <p:cNvSpPr>
            <a:spLocks noChangeArrowheads="1"/>
          </p:cNvSpPr>
          <p:nvPr/>
        </p:nvSpPr>
        <p:spPr bwMode="auto">
          <a:xfrm>
            <a:off x="5276850" y="3533775"/>
            <a:ext cx="4572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GB" altLang="en-GB" sz="1400" dirty="0">
                <a:solidFill>
                  <a:schemeClr val="tx1"/>
                </a:solidFill>
              </a:rPr>
              <a:t>Full details of the experimental set-up and the diagnostics required is available from CAUSES website:</a:t>
            </a:r>
          </a:p>
          <a:p>
            <a:pPr eaLnBrk="1" hangingPunct="1"/>
            <a:endParaRPr lang="en-GB" altLang="en-GB" sz="1400" dirty="0">
              <a:solidFill>
                <a:schemeClr val="tx1"/>
              </a:solidFill>
            </a:endParaRPr>
          </a:p>
          <a:p>
            <a:pPr eaLnBrk="1" hangingPunct="1"/>
            <a:r>
              <a:rPr lang="en-GB" altLang="en-GB" sz="1400" dirty="0">
                <a:solidFill>
                  <a:srgbClr val="0000FF"/>
                </a:solidFill>
              </a:rPr>
              <a:t>http://</a:t>
            </a:r>
            <a:r>
              <a:rPr lang="en-GB" altLang="en-GB" sz="1400" dirty="0" err="1">
                <a:solidFill>
                  <a:srgbClr val="0000FF"/>
                </a:solidFill>
              </a:rPr>
              <a:t>portal.nersc.gov</a:t>
            </a:r>
            <a:r>
              <a:rPr lang="en-GB" altLang="en-GB" sz="1400" dirty="0">
                <a:solidFill>
                  <a:srgbClr val="0000FF"/>
                </a:solidFill>
              </a:rPr>
              <a:t>/project/</a:t>
            </a:r>
            <a:r>
              <a:rPr lang="en-GB" altLang="en-GB" sz="1400" dirty="0" err="1">
                <a:solidFill>
                  <a:srgbClr val="0000FF"/>
                </a:solidFill>
              </a:rPr>
              <a:t>capt</a:t>
            </a:r>
            <a:r>
              <a:rPr lang="en-GB" altLang="en-GB" sz="1400" dirty="0">
                <a:solidFill>
                  <a:srgbClr val="0000FF"/>
                </a:solidFill>
              </a:rPr>
              <a:t>/CAUSES/</a:t>
            </a:r>
          </a:p>
        </p:txBody>
      </p:sp>
    </p:spTree>
    <p:extLst>
      <p:ext uri="{BB962C8B-B14F-4D97-AF65-F5344CB8AC3E}">
        <p14:creationId xmlns:p14="http://schemas.microsoft.com/office/powerpoint/2010/main" val="91851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Comparison with ground-based (CloudNet/ARM) sites</a:t>
            </a:r>
            <a:br>
              <a:rPr lang="en-GB" altLang="en-GB"/>
            </a:br>
            <a:r>
              <a:rPr lang="en-GB" altLang="en-GB" sz="2000"/>
              <a:t>(Chilbolton, Lindenberg, Darwin, SGP and Murgtal)</a:t>
            </a: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altLang="en-GB" sz="1000">
                <a:solidFill>
                  <a:schemeClr val="bg1"/>
                </a:solidFill>
              </a:rPr>
              <a:t>© Crown copyright   Met Office</a:t>
            </a:r>
            <a:endParaRPr lang="en-GB" altLang="en-GB" sz="1400">
              <a:solidFill>
                <a:schemeClr val="bg1"/>
              </a:solidFill>
              <a:latin typeface="Times" charset="0"/>
            </a:endParaRPr>
          </a:p>
        </p:txBody>
      </p:sp>
      <p:pic>
        <p:nvPicPr>
          <p:cNvPr id="22532" name="Picture 4" descr="cloudnet-arm-cloud-regimes.obs.ga6.ga6hash134.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060575"/>
            <a:ext cx="5689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8101013" y="2636838"/>
            <a:ext cx="74771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GB" sz="2400">
                <a:solidFill>
                  <a:schemeClr val="bg1"/>
                </a:solidFill>
              </a:rPr>
              <a:t>Obs</a:t>
            </a:r>
          </a:p>
        </p:txBody>
      </p:sp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8101013" y="3860800"/>
            <a:ext cx="8001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GB" sz="2400">
                <a:solidFill>
                  <a:schemeClr val="bg1"/>
                </a:solidFill>
              </a:rPr>
              <a:t>GA6</a:t>
            </a:r>
          </a:p>
        </p:txBody>
      </p:sp>
      <p:sp>
        <p:nvSpPr>
          <p:cNvPr id="22535" name="TextBox 7"/>
          <p:cNvSpPr txBox="1">
            <a:spLocks noChangeArrowheads="1"/>
          </p:cNvSpPr>
          <p:nvPr/>
        </p:nvSpPr>
        <p:spPr bwMode="auto">
          <a:xfrm>
            <a:off x="8101013" y="5157788"/>
            <a:ext cx="8001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GB" sz="2400">
                <a:solidFill>
                  <a:schemeClr val="bg1"/>
                </a:solidFill>
              </a:rPr>
              <a:t>GA7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539750" y="4221163"/>
            <a:ext cx="2447925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GB" sz="1200" dirty="0">
                <a:solidFill>
                  <a:schemeClr val="bg1"/>
                </a:solidFill>
              </a:rPr>
              <a:t>0              clear sky</a:t>
            </a:r>
          </a:p>
          <a:p>
            <a:pPr eaLnBrk="1" hangingPunct="1"/>
            <a:r>
              <a:rPr lang="en-GB" altLang="en-GB" sz="1200" dirty="0">
                <a:solidFill>
                  <a:schemeClr val="tx1"/>
                </a:solidFill>
              </a:rPr>
              <a:t>1              low cloud</a:t>
            </a:r>
          </a:p>
          <a:p>
            <a:pPr eaLnBrk="1" hangingPunct="1"/>
            <a:r>
              <a:rPr lang="en-GB" altLang="en-GB" sz="1200" dirty="0" smtClean="0">
                <a:solidFill>
                  <a:schemeClr val="tx1"/>
                </a:solidFill>
              </a:rPr>
              <a:t>2              mid-level </a:t>
            </a:r>
          </a:p>
          <a:p>
            <a:pPr eaLnBrk="1" hangingPunct="1"/>
            <a:r>
              <a:rPr lang="en-GB" altLang="en-GB" sz="1200" dirty="0" smtClean="0">
                <a:solidFill>
                  <a:schemeClr val="tx1"/>
                </a:solidFill>
              </a:rPr>
              <a:t>3              low and mid</a:t>
            </a:r>
          </a:p>
          <a:p>
            <a:pPr eaLnBrk="1" hangingPunct="1"/>
            <a:r>
              <a:rPr lang="en-GB" altLang="en-GB" sz="1200" dirty="0" smtClean="0">
                <a:solidFill>
                  <a:schemeClr val="tx1"/>
                </a:solidFill>
              </a:rPr>
              <a:t>4              high</a:t>
            </a:r>
          </a:p>
          <a:p>
            <a:pPr eaLnBrk="1" hangingPunct="1"/>
            <a:r>
              <a:rPr lang="en-GB" altLang="en-GB" sz="1200" dirty="0" smtClean="0">
                <a:solidFill>
                  <a:schemeClr val="tx1"/>
                </a:solidFill>
              </a:rPr>
              <a:t>5              high and low</a:t>
            </a:r>
          </a:p>
          <a:p>
            <a:pPr eaLnBrk="1" hangingPunct="1"/>
            <a:r>
              <a:rPr lang="en-GB" altLang="en-GB" sz="1200" dirty="0" smtClean="0">
                <a:solidFill>
                  <a:schemeClr val="tx1"/>
                </a:solidFill>
              </a:rPr>
              <a:t>6              high and mid</a:t>
            </a:r>
          </a:p>
          <a:p>
            <a:pPr eaLnBrk="1" hangingPunct="1"/>
            <a:r>
              <a:rPr lang="en-GB" altLang="en-GB" sz="1200" dirty="0" smtClean="0">
                <a:solidFill>
                  <a:schemeClr val="tx1"/>
                </a:solidFill>
              </a:rPr>
              <a:t>7              low and mid and high</a:t>
            </a:r>
          </a:p>
          <a:p>
            <a:pPr eaLnBrk="1" hangingPunct="1"/>
            <a:endParaRPr lang="en-GB" altLang="en-GB" sz="12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GB" altLang="en-GB" sz="1200" dirty="0" smtClean="0">
                <a:solidFill>
                  <a:schemeClr val="tx1"/>
                </a:solidFill>
              </a:rPr>
              <a:t>Width = frequency of occurrence</a:t>
            </a:r>
          </a:p>
          <a:p>
            <a:pPr eaLnBrk="1" hangingPunct="1"/>
            <a:r>
              <a:rPr lang="en-GB" altLang="en-GB" sz="1200" dirty="0" smtClean="0">
                <a:solidFill>
                  <a:schemeClr val="tx1"/>
                </a:solidFill>
              </a:rPr>
              <a:t>Shading = cloud cover profile</a:t>
            </a:r>
          </a:p>
          <a:p>
            <a:pPr eaLnBrk="1" hangingPunct="1"/>
            <a:endParaRPr lang="en-GB" altLang="en-GB" sz="1800" dirty="0">
              <a:solidFill>
                <a:schemeClr val="bg1"/>
              </a:solidFill>
            </a:endParaRP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3851275" y="1916113"/>
            <a:ext cx="5100638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GB" sz="1800">
                <a:solidFill>
                  <a:schemeClr val="bg1"/>
                </a:solidFill>
              </a:rPr>
              <a:t>c/o Cyril Morcrette and Kwinten Van Weverberg </a:t>
            </a:r>
          </a:p>
        </p:txBody>
      </p:sp>
      <p:sp>
        <p:nvSpPr>
          <p:cNvPr id="22538" name="TextBox 10"/>
          <p:cNvSpPr txBox="1">
            <a:spLocks noChangeArrowheads="1"/>
          </p:cNvSpPr>
          <p:nvPr/>
        </p:nvSpPr>
        <p:spPr bwMode="auto">
          <a:xfrm>
            <a:off x="468313" y="2060575"/>
            <a:ext cx="2303462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GB" altLang="en-GB" sz="1800">
                <a:solidFill>
                  <a:srgbClr val="FF0000"/>
                </a:solidFill>
              </a:rPr>
              <a:t>Excess high cloud in GA6 improved in GA7</a:t>
            </a:r>
          </a:p>
          <a:p>
            <a:pPr eaLnBrk="1" hangingPunct="1">
              <a:buFont typeface="Arial" charset="0"/>
              <a:buChar char="•"/>
            </a:pPr>
            <a:endParaRPr lang="en-GB" altLang="en-GB" sz="180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GB" altLang="en-GB" sz="1800">
                <a:solidFill>
                  <a:srgbClr val="FF0000"/>
                </a:solidFill>
              </a:rPr>
              <a:t>Low cloud too infrequent (not seen in satellite comparisons)</a:t>
            </a:r>
          </a:p>
        </p:txBody>
      </p:sp>
      <p:sp>
        <p:nvSpPr>
          <p:cNvPr id="22539" name="TextBox 10"/>
          <p:cNvSpPr txBox="1">
            <a:spLocks noChangeArrowheads="1"/>
          </p:cNvSpPr>
          <p:nvPr/>
        </p:nvSpPr>
        <p:spPr bwMode="auto">
          <a:xfrm>
            <a:off x="2411413" y="6308725"/>
            <a:ext cx="6732587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GB" sz="2000">
                <a:solidFill>
                  <a:schemeClr val="bg1"/>
                </a:solidFill>
              </a:rPr>
              <a:t>CAUSES - </a:t>
            </a:r>
            <a:r>
              <a:rPr lang="en-GB" altLang="en-GB" sz="2000" u="sng">
                <a:hlinkClick r:id="rId3"/>
              </a:rPr>
              <a:t>http://portal.nersc.gov/project/capt/CAUSES/</a:t>
            </a:r>
            <a:endParaRPr lang="en-GB" altLang="en-GB" sz="2000"/>
          </a:p>
          <a:p>
            <a:pPr eaLnBrk="1" hangingPunct="1"/>
            <a:endParaRPr lang="en-GB" altLang="en-GB" sz="2400">
              <a:solidFill>
                <a:schemeClr val="bg1"/>
              </a:solidFill>
            </a:endParaRPr>
          </a:p>
        </p:txBody>
      </p:sp>
      <p:pic>
        <p:nvPicPr>
          <p:cNvPr id="22540" name="Picture 14" descr="ga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873351"/>
            <a:ext cx="3238977" cy="9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504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254</Words>
  <Application>Microsoft Macintosh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ＭＳ Ｐゴシック</vt:lpstr>
      <vt:lpstr>Wingdings</vt:lpstr>
      <vt:lpstr>Office Theme</vt:lpstr>
      <vt:lpstr>GASS update</vt:lpstr>
      <vt:lpstr>Background</vt:lpstr>
      <vt:lpstr>Summary of 18th meeting</vt:lpstr>
      <vt:lpstr>Next steps</vt:lpstr>
      <vt:lpstr>Projects</vt:lpstr>
      <vt:lpstr>PowerPoint Presentation</vt:lpstr>
      <vt:lpstr>PowerPoint Presentation</vt:lpstr>
      <vt:lpstr>Comparison with ground-based (CloudNet/ARM) sites (Chilbolton, Lindenberg, Darwin, SGP and Murgtal)</vt:lpstr>
    </vt:vector>
  </TitlesOfParts>
  <Company>Met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GASS update</dc:title>
  <dc:creator>jon.petch</dc:creator>
  <cp:lastModifiedBy/>
  <cp:revision>11</cp:revision>
  <dcterms:created xsi:type="dcterms:W3CDTF">2016-04-27T08:56:37Z</dcterms:created>
  <dcterms:modified xsi:type="dcterms:W3CDTF">2016-04-27T15:49:05Z</dcterms:modified>
</cp:coreProperties>
</file>