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2" r:id="rId2"/>
    <p:sldId id="289" r:id="rId3"/>
    <p:sldId id="381" r:id="rId4"/>
    <p:sldId id="385" r:id="rId5"/>
    <p:sldId id="393" r:id="rId6"/>
    <p:sldId id="383" r:id="rId7"/>
    <p:sldId id="394" r:id="rId8"/>
    <p:sldId id="396" r:id="rId9"/>
    <p:sldId id="388" r:id="rId10"/>
    <p:sldId id="390" r:id="rId11"/>
    <p:sldId id="387" r:id="rId12"/>
    <p:sldId id="347" r:id="rId13"/>
    <p:sldId id="372" r:id="rId14"/>
    <p:sldId id="377" r:id="rId15"/>
    <p:sldId id="376" r:id="rId16"/>
    <p:sldId id="374" r:id="rId17"/>
    <p:sldId id="386" r:id="rId18"/>
    <p:sldId id="391" r:id="rId19"/>
    <p:sldId id="373" r:id="rId20"/>
    <p:sldId id="356" r:id="rId21"/>
    <p:sldId id="37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7F7F7"/>
    <a:srgbClr val="005C3E"/>
    <a:srgbClr val="3FAF6F"/>
    <a:srgbClr val="2A754A"/>
    <a:srgbClr val="FFB81C"/>
    <a:srgbClr val="E87722"/>
    <a:srgbClr val="E4002B"/>
    <a:srgbClr val="DF1995"/>
    <a:srgbClr val="6D2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3996" autoAdjust="0"/>
  </p:normalViewPr>
  <p:slideViewPr>
    <p:cSldViewPr snapToGrid="0" snapToObjects="1">
      <p:cViewPr>
        <p:scale>
          <a:sx n="225" d="100"/>
          <a:sy n="225" d="100"/>
        </p:scale>
        <p:origin x="-72" y="-72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</a:rPr>
              <a:t>VIA AB includes members from the </a:t>
            </a:r>
            <a:r>
              <a:rPr lang="en-US">
                <a:latin typeface="Calibri" charset="0"/>
              </a:rPr>
              <a:t>Global Programme of Research on Climate Change Vulnerability, Impacts and </a:t>
            </a:r>
            <a:r>
              <a:rPr lang="de-DE">
                <a:latin typeface="Calibri" charset="0"/>
              </a:rPr>
              <a:t>Adaptation (</a:t>
            </a:r>
            <a:r>
              <a:rPr lang="en-US">
                <a:latin typeface="Calibri" charset="0"/>
              </a:rPr>
              <a:t>PROVIA), the IPCC Task Group on Data and Scenario Support for Impact and Climate Analysis (TGICA), the World Climate Research Programme (WCRP) Working Group on</a:t>
            </a:r>
          </a:p>
          <a:p>
            <a:r>
              <a:rPr lang="en-US">
                <a:latin typeface="Calibri" charset="0"/>
              </a:rPr>
              <a:t>Regional Climate (WGRC), the International Committee On New Integrated Climate change assessment Scenarios (ICONICS), and the Climate Services community</a:t>
            </a:r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A333FD-C19D-9740-93A9-95A265F1DE93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96988" y="792163"/>
            <a:ext cx="4281487" cy="3211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700">
                <a:latin typeface="Calibri" charset="0"/>
              </a:rPr>
              <a:t>(http://www.earth-system-science-data.net/) and the newly formed</a:t>
            </a:r>
          </a:p>
          <a:p>
            <a:pPr lvl="1"/>
            <a:r>
              <a:rPr lang="en-GB" sz="700">
                <a:latin typeface="Calibri" charset="0"/>
              </a:rPr>
              <a:t>  Nature Scientific Data (http://www.nature.com/scientificdata/).</a:t>
            </a:r>
          </a:p>
          <a:p>
            <a:pPr lvl="1"/>
            <a:r>
              <a:rPr lang="en-GB" sz="700">
                <a:latin typeface="Calibri" charset="0"/>
              </a:rPr>
              <a:t>The  machinery for QC of data and metadata standards falls under this.</a:t>
            </a:r>
          </a:p>
          <a:p>
            <a:pPr lvl="1"/>
            <a:endParaRPr lang="en-GB" sz="700">
              <a:latin typeface="Calibri" charset="0"/>
            </a:endParaRPr>
          </a:p>
          <a:p>
            <a:pPr lvl="1"/>
            <a:r>
              <a:rPr lang="en-GB" sz="700">
                <a:latin typeface="Calibri" charset="0"/>
              </a:rPr>
              <a:t>These will require a "non-trivial"</a:t>
            </a:r>
          </a:p>
          <a:p>
            <a:pPr lvl="1"/>
            <a:r>
              <a:rPr lang="en-GB" sz="700">
                <a:latin typeface="Calibri" charset="0"/>
              </a:rPr>
              <a:t>  amount of work to develop (as promised in the WIP charter!) and may</a:t>
            </a:r>
          </a:p>
          <a:p>
            <a:pPr lvl="1"/>
            <a:r>
              <a:rPr lang="en-GB" sz="700">
                <a:latin typeface="Calibri" charset="0"/>
              </a:rPr>
              <a:t>  involve surveys of data providers and users</a:t>
            </a:r>
          </a:p>
          <a:p>
            <a:pPr lvl="1"/>
            <a:endParaRPr lang="de-DE" sz="700">
              <a:latin typeface="Calibri" charset="0"/>
            </a:endParaRPr>
          </a:p>
        </p:txBody>
      </p:sp>
      <p:sp>
        <p:nvSpPr>
          <p:cNvPr id="54276" name="Foliennummernplatzhalter 3"/>
          <p:cNvSpPr txBox="1">
            <a:spLocks noGrp="1"/>
          </p:cNvSpPr>
          <p:nvPr/>
        </p:nvSpPr>
        <p:spPr bwMode="auto">
          <a:xfrm>
            <a:off x="3885996" y="8684460"/>
            <a:ext cx="2970471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978" tIns="44709" rIns="85978" bIns="44709" anchor="b"/>
          <a:lstStyle>
            <a:lvl1pPr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buClr>
                <a:srgbClr val="000000"/>
              </a:buClr>
              <a:buSzPct val="45000"/>
              <a:buFont typeface="StarSymbol" charset="0"/>
              <a:buNone/>
            </a:pPr>
            <a:fld id="{CB286658-9963-5044-B91D-EE434391721D}" type="slidenum">
              <a:rPr lang="de-DE">
                <a:solidFill>
                  <a:srgbClr val="000000"/>
                </a:solidFill>
                <a:latin typeface="Times New Roman" charset="0"/>
                <a:cs typeface="Tahoma" charset="0"/>
              </a:rPr>
              <a:pPr algn="r">
                <a:buClr>
                  <a:srgbClr val="000000"/>
                </a:buClr>
                <a:buSzPct val="45000"/>
                <a:buFont typeface="StarSymbol" charset="0"/>
                <a:buNone/>
              </a:pPr>
              <a:t>7</a:t>
            </a:fld>
            <a:endParaRPr lang="de-DE">
              <a:solidFill>
                <a:srgbClr val="000000"/>
              </a:solidFill>
              <a:latin typeface="Times New Roman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96988" y="792163"/>
            <a:ext cx="4281487" cy="3211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700">
                <a:latin typeface="Calibri" charset="0"/>
              </a:rPr>
              <a:t>(http://www.earth-system-science-data.net/) and the newly formed</a:t>
            </a:r>
          </a:p>
          <a:p>
            <a:pPr lvl="1"/>
            <a:r>
              <a:rPr lang="en-GB" sz="700">
                <a:latin typeface="Calibri" charset="0"/>
              </a:rPr>
              <a:t>  Nature Scientific Data (http://www.nature.com/scientificdata/).</a:t>
            </a:r>
          </a:p>
          <a:p>
            <a:pPr lvl="1"/>
            <a:r>
              <a:rPr lang="en-GB" sz="700">
                <a:latin typeface="Calibri" charset="0"/>
              </a:rPr>
              <a:t>The  machinery for QC of data and metadata standards falls under this.</a:t>
            </a:r>
          </a:p>
          <a:p>
            <a:pPr lvl="1"/>
            <a:endParaRPr lang="en-GB" sz="700">
              <a:latin typeface="Calibri" charset="0"/>
            </a:endParaRPr>
          </a:p>
          <a:p>
            <a:pPr lvl="1"/>
            <a:r>
              <a:rPr lang="en-GB" sz="700">
                <a:latin typeface="Calibri" charset="0"/>
              </a:rPr>
              <a:t>These will require a "non-trivial"</a:t>
            </a:r>
          </a:p>
          <a:p>
            <a:pPr lvl="1"/>
            <a:r>
              <a:rPr lang="en-GB" sz="700">
                <a:latin typeface="Calibri" charset="0"/>
              </a:rPr>
              <a:t>  amount of work to develop (as promised in the WIP charter!) and may</a:t>
            </a:r>
          </a:p>
          <a:p>
            <a:pPr lvl="1"/>
            <a:r>
              <a:rPr lang="en-GB" sz="700">
                <a:latin typeface="Calibri" charset="0"/>
              </a:rPr>
              <a:t>  involve surveys of data providers and users</a:t>
            </a:r>
          </a:p>
          <a:p>
            <a:pPr lvl="1"/>
            <a:endParaRPr lang="de-DE" sz="700">
              <a:latin typeface="Calibri" charset="0"/>
            </a:endParaRPr>
          </a:p>
        </p:txBody>
      </p:sp>
      <p:sp>
        <p:nvSpPr>
          <p:cNvPr id="54276" name="Foliennummernplatzhalter 3"/>
          <p:cNvSpPr txBox="1">
            <a:spLocks noGrp="1"/>
          </p:cNvSpPr>
          <p:nvPr/>
        </p:nvSpPr>
        <p:spPr bwMode="auto">
          <a:xfrm>
            <a:off x="3885996" y="8684460"/>
            <a:ext cx="2970471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5978" tIns="44709" rIns="85978" bIns="44709" anchor="b"/>
          <a:lstStyle>
            <a:lvl1pPr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2438"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7550" algn="l"/>
                <a:tab pos="1435100" algn="l"/>
                <a:tab pos="2152650" algn="l"/>
                <a:tab pos="2870200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buClr>
                <a:srgbClr val="000000"/>
              </a:buClr>
              <a:buSzPct val="45000"/>
              <a:buFont typeface="StarSymbol" charset="0"/>
              <a:buNone/>
            </a:pPr>
            <a:fld id="{CB286658-9963-5044-B91D-EE434391721D}" type="slidenum">
              <a:rPr lang="de-DE">
                <a:solidFill>
                  <a:srgbClr val="000000"/>
                </a:solidFill>
                <a:latin typeface="Times New Roman" charset="0"/>
                <a:cs typeface="Tahoma" charset="0"/>
              </a:rPr>
              <a:pPr algn="r">
                <a:buClr>
                  <a:srgbClr val="000000"/>
                </a:buClr>
                <a:buSzPct val="45000"/>
                <a:buFont typeface="StarSymbol" charset="0"/>
                <a:buNone/>
              </a:pPr>
              <a:t>8</a:t>
            </a:fld>
            <a:endParaRPr lang="de-DE">
              <a:solidFill>
                <a:srgbClr val="000000"/>
              </a:solidFill>
              <a:latin typeface="Times New Roman" charset="0"/>
              <a:cs typeface="Tahom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1503" indent="-284292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1564" indent="-22714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98775" indent="-22714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5986" indent="-227141"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78028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00069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22110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744152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940FA7F-B206-8D42-B444-9E1C02D4208A}" type="slidenum">
              <a:rPr lang="de-DE" sz="12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de-DE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pic>
        <p:nvPicPr>
          <p:cNvPr id="4" name="Picture 3" descr="120512_www-PCMD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  <p:pic>
        <p:nvPicPr>
          <p:cNvPr id="28" name="Picture 27" descr="120512_PCMD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89491"/>
            <a:ext cx="1039403" cy="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6" name="Picture 15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208" y="6135285"/>
            <a:ext cx="698500" cy="546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89491"/>
            <a:ext cx="1039403" cy="813843"/>
          </a:xfrm>
          <a:prstGeom prst="rect">
            <a:avLst/>
          </a:prstGeom>
        </p:spPr>
      </p:pic>
      <p:pic>
        <p:nvPicPr>
          <p:cNvPr id="57" name="Picture 56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7" name="Picture 26" descr="120512_www-PCMD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  <p:pic>
        <p:nvPicPr>
          <p:cNvPr id="28" name="Picture 27" descr="120512_PCMD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98B158-FE0B-0B45-9195-E7ECB6B3D1FB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A15196-E784-3E4A-BE3C-5599910B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0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2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  <p:pic>
        <p:nvPicPr>
          <p:cNvPr id="28" name="Picture 27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pic>
        <p:nvPicPr>
          <p:cNvPr id="2" name="Picture 1" descr="120512_PCMDI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267" y="5590284"/>
            <a:ext cx="1039403" cy="813843"/>
          </a:xfrm>
          <a:prstGeom prst="rect">
            <a:avLst/>
          </a:prstGeom>
        </p:spPr>
      </p:pic>
      <p:pic>
        <p:nvPicPr>
          <p:cNvPr id="40" name="Picture 39" descr="120512_www-PCMDI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77" y="5782948"/>
            <a:ext cx="1422650" cy="2047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356350"/>
            <a:ext cx="6119812" cy="2978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(#)</a:t>
            </a:r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" descr="120512_PCMDI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208" y="6135285"/>
            <a:ext cx="698500" cy="546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  <p:sldLayoutId id="2147483676" r:id="rId21"/>
    <p:sldLayoutId id="2147483677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4" y="3122613"/>
            <a:ext cx="8599822" cy="1080000"/>
          </a:xfrm>
        </p:spPr>
        <p:txBody>
          <a:bodyPr/>
          <a:lstStyle/>
          <a:p>
            <a:r>
              <a:rPr lang="en-US" sz="2400" dirty="0" smtClean="0"/>
              <a:t>An update on CMIP(6), obs4MIPs and the </a:t>
            </a:r>
            <a:br>
              <a:rPr lang="en-US" sz="2400" dirty="0" smtClean="0"/>
            </a:br>
            <a:r>
              <a:rPr lang="en-US" sz="2400" dirty="0" smtClean="0"/>
              <a:t>WGCM/WGNE Diagnostics and Metrics Panel</a:t>
            </a:r>
            <a:endParaRPr lang="en-AU" sz="2400" dirty="0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0" dirty="0" smtClean="0"/>
              <a:t>Peter J. Gleckler </a:t>
            </a:r>
            <a:endParaRPr lang="en-AU" b="0" dirty="0"/>
          </a:p>
        </p:txBody>
      </p:sp>
      <p:sp>
        <p:nvSpPr>
          <p:cNvPr id="13" name="Footer Placeholder 2"/>
          <p:cNvSpPr txBox="1">
            <a:spLocks/>
          </p:cNvSpPr>
          <p:nvPr/>
        </p:nvSpPr>
        <p:spPr bwMode="auto">
          <a:xfrm>
            <a:off x="326010" y="5226505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WGNE 31, </a:t>
            </a:r>
            <a:r>
              <a:rPr lang="en-AU" sz="1600" dirty="0">
                <a:solidFill>
                  <a:schemeClr val="bg1"/>
                </a:solidFill>
              </a:rPr>
              <a:t>Pretoria, South </a:t>
            </a:r>
            <a:r>
              <a:rPr lang="en-AU" sz="1600" dirty="0" smtClean="0">
                <a:solidFill>
                  <a:schemeClr val="bg1"/>
                </a:solidFill>
              </a:rPr>
              <a:t>Africa,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April 27,  2016    - REMOTE PRESENTATION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55" y="5655734"/>
            <a:ext cx="643522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Program for Climate Model Diagnosis and </a:t>
            </a:r>
            <a:r>
              <a:rPr lang="en-US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Intercomparison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, LLNL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121987" y="19560"/>
            <a:ext cx="3519786" cy="14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5359B"/>
                </a:solidFill>
                <a:latin typeface="+mn-lt"/>
              </a:rPr>
              <a:t>O</a:t>
            </a:r>
            <a:r>
              <a:rPr lang="en-US" dirty="0" smtClean="0">
                <a:solidFill>
                  <a:srgbClr val="35359B"/>
                </a:solidFill>
                <a:latin typeface="+mn-lt"/>
              </a:rPr>
              <a:t>bs4MIPs: Status of Observation Holdings/Submissions</a:t>
            </a:r>
          </a:p>
          <a:p>
            <a:pPr algn="ctr" defTabSz="9142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0" dirty="0" smtClean="0">
                <a:solidFill>
                  <a:srgbClr val="35359B"/>
                </a:solidFill>
                <a:latin typeface="+mn-lt"/>
              </a:rPr>
              <a:t>April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7208" y="18233129"/>
            <a:ext cx="13854172" cy="252069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82880" rIns="18288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Datasets Currently Hosted at obs4MIPs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(Variable Long Name)</a:t>
            </a:r>
          </a:p>
          <a:p>
            <a:pPr algn="ctr"/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Air Temperature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Ambient </a:t>
            </a:r>
            <a:r>
              <a:rPr lang="en-US" sz="3200" dirty="0"/>
              <a:t>Aerosol Optical Thickness at 550 </a:t>
            </a:r>
            <a:r>
              <a:rPr lang="en-US" sz="3200" dirty="0" smtClean="0"/>
              <a:t>nm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CALIPSO </a:t>
            </a:r>
            <a:r>
              <a:rPr lang="en-US" sz="3200" dirty="0"/>
              <a:t>3D Clear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3D Undefined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Clear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High Level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Low Level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CALIPSO </a:t>
            </a:r>
            <a:r>
              <a:rPr lang="en-US" sz="3200" dirty="0"/>
              <a:t>Mid Level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Scattering </a:t>
            </a:r>
            <a:r>
              <a:rPr lang="en-US" sz="3200" dirty="0" smtClean="0"/>
              <a:t>Ratio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CALIPSO Total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Cloud Fraction retrieved by </a:t>
            </a:r>
            <a:r>
              <a:rPr lang="en-US" sz="3200" dirty="0" smtClean="0"/>
              <a:t>MISR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CloudSat</a:t>
            </a:r>
            <a:r>
              <a:rPr lang="en-US" sz="3200" dirty="0"/>
              <a:t> 94GHz radar Total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CloudSat</a:t>
            </a:r>
            <a:r>
              <a:rPr lang="en-US" sz="3200" dirty="0"/>
              <a:t> Radar Reflectivity CFAD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Eastward Near-Surface </a:t>
            </a:r>
            <a:r>
              <a:rPr lang="en-US" sz="3200" dirty="0" smtClean="0"/>
              <a:t>Wind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Eastward Wind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Fraction of Absorbed </a:t>
            </a:r>
            <a:r>
              <a:rPr lang="en-US" sz="3200" dirty="0" err="1"/>
              <a:t>Photosynthetically</a:t>
            </a:r>
            <a:r>
              <a:rPr lang="en-US" sz="3200" dirty="0"/>
              <a:t> Active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Cloud Area Fraction (Joint histogram of optical thickness </a:t>
            </a:r>
            <a:r>
              <a:rPr lang="en-US" sz="3200" dirty="0" smtClean="0"/>
              <a:t>and </a:t>
            </a:r>
            <a:r>
              <a:rPr lang="en-US" sz="3200" dirty="0"/>
              <a:t>cloud top pressure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Mean Cloud Albedo (Cloud-fraction weighted &amp; daytime only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Mean Cloud Top Pressure (Cloud-fraction weighted &amp; daytime only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Mean Cloud Top Temperature (Cloud-fraction weighted &amp; daytime only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ISCCP Total Cloud Fraction (daytime only)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Leaf Area </a:t>
            </a:r>
            <a:r>
              <a:rPr lang="en-US" sz="3200" dirty="0" smtClean="0"/>
              <a:t>Index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Mole </a:t>
            </a:r>
            <a:r>
              <a:rPr lang="en-US" sz="3200" dirty="0"/>
              <a:t>Fraction of </a:t>
            </a:r>
            <a:r>
              <a:rPr lang="en-US" sz="3200" dirty="0" smtClean="0"/>
              <a:t>O3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Near-Surface </a:t>
            </a:r>
            <a:r>
              <a:rPr lang="en-US" sz="3200" dirty="0"/>
              <a:t>Wind </a:t>
            </a:r>
            <a:r>
              <a:rPr lang="en-US" sz="3200" dirty="0" smtClean="0"/>
              <a:t>Speed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Northward </a:t>
            </a:r>
            <a:r>
              <a:rPr lang="en-US" sz="3200" dirty="0"/>
              <a:t>Near-Surface </a:t>
            </a:r>
            <a:r>
              <a:rPr lang="en-US" sz="3200" dirty="0" smtClean="0"/>
              <a:t>Wind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Northward </a:t>
            </a:r>
            <a:r>
              <a:rPr lang="en-US" sz="3200" dirty="0"/>
              <a:t>Wind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PARASOL Reflectance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Precipitation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Sea </a:t>
            </a:r>
            <a:r>
              <a:rPr lang="en-US" sz="3200" dirty="0"/>
              <a:t>Surface Height Above </a:t>
            </a:r>
            <a:r>
              <a:rPr lang="en-US" sz="3200" dirty="0" smtClean="0"/>
              <a:t>Geoid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Sea </a:t>
            </a:r>
            <a:r>
              <a:rPr lang="en-US" sz="3200" dirty="0"/>
              <a:t>Surface </a:t>
            </a:r>
            <a:r>
              <a:rPr lang="en-US" sz="3200" dirty="0" smtClean="0"/>
              <a:t>Temperature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Specific Humidity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Clear-Sky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Clear-Sky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</a:t>
            </a:r>
            <a:r>
              <a:rPr lang="en-US" sz="3200" dirty="0" err="1"/>
              <a:t>Downwelling</a:t>
            </a:r>
            <a:r>
              <a:rPr lang="en-US" sz="3200" dirty="0"/>
              <a:t>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Upwelling Clear-Sky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Upwelling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Upwelling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Incident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Clear-Sky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Clear-Sky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</a:t>
            </a:r>
            <a:r>
              <a:rPr lang="en-US" sz="3200" dirty="0" err="1"/>
              <a:t>Longwave</a:t>
            </a:r>
            <a:r>
              <a:rPr lang="en-US" sz="3200" dirty="0"/>
              <a:t>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TOA Outgoing Shortwave </a:t>
            </a:r>
            <a:r>
              <a:rPr lang="en-US" sz="3200" dirty="0" smtClean="0"/>
              <a:t>Radiation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Total Cloud </a:t>
            </a:r>
            <a:r>
              <a:rPr lang="en-US" sz="3200" dirty="0" smtClean="0"/>
              <a:t>Fraction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Water </a:t>
            </a:r>
            <a:r>
              <a:rPr lang="en-US" sz="3200" dirty="0"/>
              <a:t>Vapor </a:t>
            </a:r>
            <a:r>
              <a:rPr lang="en-US" sz="3200" dirty="0" smtClean="0"/>
              <a:t>Path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-56190"/>
            <a:ext cx="2654436" cy="710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Air Temperature</a:t>
            </a:r>
          </a:p>
          <a:p>
            <a:r>
              <a:rPr lang="en-US" sz="800" dirty="0"/>
              <a:t>Specific Humidity</a:t>
            </a:r>
          </a:p>
          <a:p>
            <a:r>
              <a:rPr lang="en-US" sz="800" dirty="0"/>
              <a:t>Air Temperature</a:t>
            </a:r>
          </a:p>
          <a:p>
            <a:r>
              <a:rPr lang="en-US" sz="800" dirty="0"/>
              <a:t>Specific Humidity</a:t>
            </a:r>
          </a:p>
          <a:p>
            <a:r>
              <a:rPr lang="en-US" sz="800" dirty="0"/>
              <a:t>Sea Surface Temperature</a:t>
            </a:r>
          </a:p>
          <a:p>
            <a:r>
              <a:rPr lang="en-US" sz="800" dirty="0"/>
              <a:t>TOA Outgoing </a:t>
            </a:r>
            <a:r>
              <a:rPr lang="en-US" sz="800" dirty="0" err="1"/>
              <a:t>Longwave</a:t>
            </a:r>
            <a:r>
              <a:rPr lang="en-US" sz="800" dirty="0"/>
              <a:t> Radiation</a:t>
            </a:r>
          </a:p>
          <a:p>
            <a:r>
              <a:rPr lang="en-US" sz="800" dirty="0"/>
              <a:t>TOA Outgoing Clear-Sky </a:t>
            </a:r>
            <a:r>
              <a:rPr lang="en-US" sz="800" dirty="0" err="1"/>
              <a:t>Longwave</a:t>
            </a:r>
            <a:r>
              <a:rPr lang="en-US" sz="800" dirty="0"/>
              <a:t> Radiation</a:t>
            </a:r>
          </a:p>
          <a:p>
            <a:r>
              <a:rPr lang="en-US" sz="800" dirty="0"/>
              <a:t>TOA Outgoing Shortwave Radiation</a:t>
            </a:r>
          </a:p>
          <a:p>
            <a:r>
              <a:rPr lang="en-US" sz="800" dirty="0"/>
              <a:t>TOA Outgoing Clear-Sky Shortwave Radiation</a:t>
            </a:r>
          </a:p>
          <a:p>
            <a:r>
              <a:rPr lang="en-US" sz="800" dirty="0"/>
              <a:t>TOA Incident Shortwave Radiation</a:t>
            </a:r>
          </a:p>
          <a:p>
            <a:r>
              <a:rPr lang="en-US" sz="800" dirty="0"/>
              <a:t>Surface </a:t>
            </a:r>
            <a:r>
              <a:rPr lang="en-US" sz="800" dirty="0" err="1"/>
              <a:t>Downwelling</a:t>
            </a:r>
            <a:r>
              <a:rPr lang="en-US" sz="800" dirty="0"/>
              <a:t> </a:t>
            </a:r>
            <a:r>
              <a:rPr lang="en-US" sz="800" dirty="0" err="1"/>
              <a:t>Longwave</a:t>
            </a:r>
            <a:r>
              <a:rPr lang="en-US" sz="800" dirty="0"/>
              <a:t> Radiation</a:t>
            </a:r>
          </a:p>
          <a:p>
            <a:r>
              <a:rPr lang="en-US" sz="800" dirty="0"/>
              <a:t>Surface </a:t>
            </a:r>
            <a:r>
              <a:rPr lang="en-US" sz="800" dirty="0" err="1"/>
              <a:t>Downwelling</a:t>
            </a:r>
            <a:r>
              <a:rPr lang="en-US" sz="800" dirty="0"/>
              <a:t> Clear-Sky </a:t>
            </a:r>
            <a:r>
              <a:rPr lang="en-US" sz="800" dirty="0" err="1"/>
              <a:t>Longwave</a:t>
            </a:r>
            <a:r>
              <a:rPr lang="en-US" sz="800" dirty="0"/>
              <a:t> Radiation</a:t>
            </a:r>
          </a:p>
          <a:p>
            <a:r>
              <a:rPr lang="en-US" sz="800" dirty="0"/>
              <a:t>Surface Upwelling </a:t>
            </a:r>
            <a:r>
              <a:rPr lang="en-US" sz="800" dirty="0" err="1"/>
              <a:t>Longwave</a:t>
            </a:r>
            <a:r>
              <a:rPr lang="en-US" sz="800" dirty="0"/>
              <a:t> Radiation</a:t>
            </a:r>
          </a:p>
          <a:p>
            <a:r>
              <a:rPr lang="en-US" sz="800" dirty="0"/>
              <a:t>Surface </a:t>
            </a:r>
            <a:r>
              <a:rPr lang="en-US" sz="800" dirty="0" err="1"/>
              <a:t>Downwelling</a:t>
            </a:r>
            <a:r>
              <a:rPr lang="en-US" sz="800" dirty="0"/>
              <a:t> Shortwave Radiation</a:t>
            </a:r>
          </a:p>
          <a:p>
            <a:r>
              <a:rPr lang="en-US" sz="800" dirty="0"/>
              <a:t>Surface </a:t>
            </a:r>
            <a:r>
              <a:rPr lang="en-US" sz="800" dirty="0" err="1"/>
              <a:t>Downwelling</a:t>
            </a:r>
            <a:r>
              <a:rPr lang="en-US" sz="800" dirty="0"/>
              <a:t> Clear-Sky Shortwave Radiation</a:t>
            </a:r>
          </a:p>
          <a:p>
            <a:r>
              <a:rPr lang="en-US" sz="800" dirty="0"/>
              <a:t>Surface Upwelling Shortwave Radiation</a:t>
            </a:r>
          </a:p>
          <a:p>
            <a:r>
              <a:rPr lang="en-US" sz="800" dirty="0"/>
              <a:t>Surface Upwelling Clear-Sky Shortwave Radiation</a:t>
            </a:r>
          </a:p>
          <a:p>
            <a:r>
              <a:rPr lang="en-US" sz="800" dirty="0"/>
              <a:t>Total Cloud Fraction</a:t>
            </a:r>
          </a:p>
          <a:p>
            <a:r>
              <a:rPr lang="en-US" sz="800" dirty="0"/>
              <a:t>Sea Surface Height Above Geoid</a:t>
            </a:r>
          </a:p>
          <a:p>
            <a:r>
              <a:rPr lang="en-US" sz="800" dirty="0" smtClean="0"/>
              <a:t>Precipitation - monthly</a:t>
            </a:r>
            <a:endParaRPr lang="en-US" sz="800" dirty="0"/>
          </a:p>
          <a:p>
            <a:r>
              <a:rPr lang="en-US" sz="800" dirty="0" smtClean="0"/>
              <a:t>Precipitation – 3 hourly</a:t>
            </a:r>
            <a:endParaRPr lang="en-US" sz="800" dirty="0"/>
          </a:p>
          <a:p>
            <a:r>
              <a:rPr lang="en-US" sz="800" dirty="0" smtClean="0"/>
              <a:t>Precipitation - daily</a:t>
            </a:r>
            <a:endParaRPr lang="en-US" sz="800" dirty="0"/>
          </a:p>
          <a:p>
            <a:r>
              <a:rPr lang="en-US" sz="800" dirty="0" smtClean="0"/>
              <a:t>Precipitation - monthly</a:t>
            </a:r>
            <a:endParaRPr lang="en-US" sz="800" dirty="0"/>
          </a:p>
          <a:p>
            <a:r>
              <a:rPr lang="en-US" sz="800" dirty="0"/>
              <a:t>Near-Surface Wind Speed</a:t>
            </a:r>
          </a:p>
          <a:p>
            <a:r>
              <a:rPr lang="en-US" sz="800" dirty="0"/>
              <a:t>Eastward Near-Surface Wind</a:t>
            </a:r>
          </a:p>
          <a:p>
            <a:r>
              <a:rPr lang="en-US" sz="800" dirty="0"/>
              <a:t>Northward Near-Surface Wind</a:t>
            </a:r>
          </a:p>
          <a:p>
            <a:r>
              <a:rPr lang="en-US" sz="800" dirty="0"/>
              <a:t>Leaf Area Index</a:t>
            </a:r>
          </a:p>
          <a:p>
            <a:r>
              <a:rPr lang="en-US" sz="800" dirty="0"/>
              <a:t>Mole </a:t>
            </a:r>
            <a:r>
              <a:rPr lang="en-US" sz="800" dirty="0" err="1"/>
              <a:t>Fraciont</a:t>
            </a:r>
            <a:r>
              <a:rPr lang="en-US" sz="800" dirty="0"/>
              <a:t> of Ozone</a:t>
            </a:r>
          </a:p>
          <a:p>
            <a:r>
              <a:rPr lang="en-US" sz="800" dirty="0"/>
              <a:t>Ambient Aerosol </a:t>
            </a:r>
            <a:r>
              <a:rPr lang="en-US" sz="800" dirty="0" err="1"/>
              <a:t>Opitical</a:t>
            </a:r>
            <a:r>
              <a:rPr lang="en-US" sz="800" dirty="0"/>
              <a:t> Thickness at 550 nm</a:t>
            </a:r>
          </a:p>
          <a:p>
            <a:r>
              <a:rPr lang="en-US" sz="800" dirty="0"/>
              <a:t>Ambient Aerosol </a:t>
            </a:r>
            <a:r>
              <a:rPr lang="en-US" sz="800" dirty="0" err="1"/>
              <a:t>Opitical</a:t>
            </a:r>
            <a:r>
              <a:rPr lang="en-US" sz="800" dirty="0"/>
              <a:t> Thickness at 550 nm</a:t>
            </a:r>
          </a:p>
          <a:p>
            <a:r>
              <a:rPr lang="en-US" sz="800" dirty="0"/>
              <a:t>Water Vapor Path</a:t>
            </a:r>
          </a:p>
          <a:p>
            <a:r>
              <a:rPr lang="en-US" sz="800" dirty="0"/>
              <a:t>ISCCP Cloud albedo</a:t>
            </a:r>
          </a:p>
          <a:p>
            <a:r>
              <a:rPr lang="en-US" sz="800" dirty="0"/>
              <a:t>ISCCP Cloud albedo</a:t>
            </a:r>
          </a:p>
          <a:p>
            <a:r>
              <a:rPr lang="en-US" sz="800" dirty="0"/>
              <a:t>CALIPSO Scattering Ratio, srbox1</a:t>
            </a:r>
          </a:p>
          <a:p>
            <a:r>
              <a:rPr lang="en-US" sz="800" dirty="0"/>
              <a:t>CALIPSO Scattering Ratio, srbox2</a:t>
            </a:r>
          </a:p>
          <a:p>
            <a:r>
              <a:rPr lang="en-US" sz="800" dirty="0" err="1"/>
              <a:t>CloudSat</a:t>
            </a:r>
            <a:r>
              <a:rPr lang="en-US" sz="800" dirty="0"/>
              <a:t> Radar Reflectivity CFAD</a:t>
            </a:r>
          </a:p>
          <a:p>
            <a:r>
              <a:rPr lang="en-US" sz="800" dirty="0"/>
              <a:t>CALIPSO Cloud Fraction</a:t>
            </a:r>
          </a:p>
          <a:p>
            <a:r>
              <a:rPr lang="en-US" sz="800" dirty="0"/>
              <a:t>CALIPSO Clear Cloud Fraction</a:t>
            </a:r>
          </a:p>
          <a:p>
            <a:r>
              <a:rPr lang="en-US" sz="800" dirty="0"/>
              <a:t>CALIPSO High Level Cloud Fraction</a:t>
            </a:r>
          </a:p>
          <a:p>
            <a:r>
              <a:rPr lang="en-US" sz="800" dirty="0"/>
              <a:t>ISCCP Cloud Fraction</a:t>
            </a:r>
          </a:p>
          <a:p>
            <a:r>
              <a:rPr lang="en-US" sz="800" dirty="0"/>
              <a:t>CALIPSO Low Level Cloud Fraction</a:t>
            </a:r>
          </a:p>
          <a:p>
            <a:r>
              <a:rPr lang="en-US" sz="800" dirty="0"/>
              <a:t>CALIPSO Mid Level Cloud Fraction</a:t>
            </a:r>
          </a:p>
          <a:p>
            <a:r>
              <a:rPr lang="en-US" sz="800" dirty="0"/>
              <a:t>CALIPSO 3D Clear Fraction</a:t>
            </a:r>
          </a:p>
          <a:p>
            <a:r>
              <a:rPr lang="en-US" sz="800" dirty="0"/>
              <a:t>CALIPSO Total Cloud Fraction</a:t>
            </a:r>
          </a:p>
          <a:p>
            <a:r>
              <a:rPr lang="en-US" sz="800" dirty="0"/>
              <a:t>CLOUDSAT Total Cloud Fraction</a:t>
            </a:r>
          </a:p>
          <a:p>
            <a:r>
              <a:rPr lang="en-US" sz="800" dirty="0"/>
              <a:t>ISCCP Total Cloud Fraction</a:t>
            </a:r>
          </a:p>
          <a:p>
            <a:r>
              <a:rPr lang="en-US" sz="800" dirty="0"/>
              <a:t>ISCCP Cloud Top Temperature</a:t>
            </a:r>
          </a:p>
          <a:p>
            <a:r>
              <a:rPr lang="en-US" sz="800" dirty="0"/>
              <a:t>ISCCP Cloud Top Temperature</a:t>
            </a:r>
          </a:p>
          <a:p>
            <a:r>
              <a:rPr lang="en-US" sz="800" dirty="0"/>
              <a:t>Missing data fraction</a:t>
            </a:r>
          </a:p>
          <a:p>
            <a:r>
              <a:rPr lang="en-US" sz="800" dirty="0"/>
              <a:t>Overpasses</a:t>
            </a:r>
          </a:p>
          <a:p>
            <a:r>
              <a:rPr lang="en-US" sz="800" dirty="0"/>
              <a:t>PARASOL Reflectance</a:t>
            </a:r>
          </a:p>
          <a:p>
            <a:r>
              <a:rPr lang="en-US" sz="800" dirty="0"/>
              <a:t>Solar Zenith Angle</a:t>
            </a:r>
          </a:p>
          <a:p>
            <a:r>
              <a:rPr lang="en-US" sz="800" dirty="0"/>
              <a:t>ISCCP Cloud Top Pressure</a:t>
            </a:r>
          </a:p>
          <a:p>
            <a:r>
              <a:rPr lang="en-US" sz="800" dirty="0"/>
              <a:t>ISCCP Cloud Top Pressure</a:t>
            </a:r>
          </a:p>
          <a:p>
            <a:r>
              <a:rPr lang="en-US" sz="800" dirty="0"/>
              <a:t>MISR CTH-OD Cloud Fraction</a:t>
            </a:r>
          </a:p>
          <a:p>
            <a:r>
              <a:rPr lang="en-US" sz="800" dirty="0" smtClean="0"/>
              <a:t>CALIPSO </a:t>
            </a:r>
            <a:r>
              <a:rPr lang="en-US" sz="800" dirty="0"/>
              <a:t>3D Undefined </a:t>
            </a:r>
            <a:r>
              <a:rPr lang="en-US" sz="800" dirty="0" smtClean="0"/>
              <a:t>fraction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2530811" y="1844440"/>
            <a:ext cx="3021053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Water Vapor Path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Fraction of Absorbed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Photosynthetically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Active Radiation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Snow area fraction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Ambient Aerosol Extinction Optical Thickness at 550 nm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Sea Ice fraction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Sea Ice fraction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Sea Surface Temp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Sea Surface Temp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Sea Surface Temp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TOA Outgoing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Longwave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Radiation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TOA Outgoing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Longwave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Radiation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TOA Outgoing Shortwave Radiation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TOA Outgoing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Longwave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Radiation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Mole Fraction of Ozone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albedo; Ratio of two variables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Ice Sheet Temperature?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Ambient Aerosol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Opitical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Thickness at 550 nm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Surface Aqueous Partial Pressure of CO2</a:t>
            </a:r>
          </a:p>
          <a:p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dry_atmosphere_mole_fraction_of_carbon_dioxide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800" dirty="0" smtClean="0">
                <a:solidFill>
                  <a:schemeClr val="accent3">
                    <a:lumMod val="75000"/>
                  </a:schemeClr>
                </a:solidFill>
              </a:rPr>
              <a:t>Near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-Surface Wind Speed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1773" y="240801"/>
            <a:ext cx="4572000" cy="6617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Near-Surface Air Temperature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Air Temperature</a:t>
            </a:r>
          </a:p>
          <a:p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Geopotential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 Height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Eastward Near-Surface Wind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Northward Near-Surface Wind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Near-Surface Wind Speed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Near-Surface Specific Humidity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Surface Downward Latent Heat Flux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Surface Downward Sensible Heat Flux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Near-Surface Air Temperature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Precipitation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Sea level pressure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Sea Surface Temp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Total Chlorophyll Mass Concentration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Infrared brightness temperatures (11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μm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, 0.6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μm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, 6.7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μm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Leaf Area Index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normalized difference vegetation index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Fraction of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Photosynthetically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 Active Radiation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Sea Surface Temperature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precipitation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air temperature 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Burnt Area Fraction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Surface Snow Amount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Mid Tropospheric Humidity 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Upper Tropospheric Humidity 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Air Temperature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geopotential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 height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bending angle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refractivity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CLARA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cloud_area_fraction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; CFMIP 45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surface albedo</a:t>
            </a:r>
          </a:p>
          <a:p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cloud_area_fraction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top phase;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area_fraction_of_liquid_cloud_water_particles_at_cloud_top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top pressure;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air_pressure_at_cloud_top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optical thickness;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atmosphere_optical_thickness_due_to_cloud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ice water path;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atmosphere_cloud_ice_content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surface_downwelling_shortwave_flux_in_air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surface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downwelling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 clear sky shortwave flux</a:t>
            </a:r>
          </a:p>
          <a:p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surface_downwelling_shortwave_flux_in_air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ice water path;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atmosphere_cloud_ice_content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liquid water path </a:t>
            </a:r>
            <a:endParaRPr lang="en-US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cci 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area fraction (7x7 table); CFMIP 45 (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tbd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area fraction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top phase;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area_fraction_of_liquid_cloud_water_particles_at_cloud_top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top pressure;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air_pressure_at_cloud_top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cloud optical thickness; </a:t>
            </a:r>
            <a:r>
              <a:rPr lang="en-US" sz="800" dirty="0" err="1">
                <a:solidFill>
                  <a:schemeClr val="accent6">
                    <a:lumMod val="50000"/>
                  </a:schemeClr>
                </a:solidFill>
              </a:rPr>
              <a:t>atmosphere_optical_thickness_due_to_cloud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Sea Ice Area Fraction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Surface Temperature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Sea Ice Area Fraction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surface (2m) air temperature anomaly </a:t>
            </a:r>
            <a:endParaRPr lang="en-US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</a:rPr>
              <a:t>Near</a:t>
            </a:r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-Surface Specific Humidity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Near-Surface Relative Humidity,</a:t>
            </a:r>
          </a:p>
          <a:p>
            <a:r>
              <a:rPr lang="en-US" sz="800" dirty="0">
                <a:solidFill>
                  <a:schemeClr val="accent6">
                    <a:lumMod val="50000"/>
                  </a:schemeClr>
                </a:solidFill>
              </a:rPr>
              <a:t>Near-Surface Air Temperature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87793" y="4675015"/>
            <a:ext cx="3789609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Complete*  (~57)</a:t>
            </a:r>
          </a:p>
          <a:p>
            <a:r>
              <a:rPr lang="en-US" dirty="0" smtClean="0">
                <a:solidFill>
                  <a:srgbClr val="77933C"/>
                </a:solidFill>
              </a:rPr>
              <a:t>In Progress* (~20)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Submissions After Data Call (~80)</a:t>
            </a:r>
          </a:p>
          <a:p>
            <a:endParaRPr lang="en-US" dirty="0"/>
          </a:p>
          <a:p>
            <a:r>
              <a:rPr lang="en-US" sz="1200" dirty="0" smtClean="0"/>
              <a:t>*some tech notes remain and ESGF re-loading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005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498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91" y="84138"/>
            <a:ext cx="8671518" cy="68940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Data access and project connectedness</a:t>
            </a:r>
            <a:r>
              <a:rPr lang="en-US" sz="3200" dirty="0"/>
              <a:t> </a:t>
            </a:r>
            <a:r>
              <a:rPr lang="en-US" sz="3200" dirty="0" smtClean="0"/>
              <a:t>using 	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 err="1" smtClean="0"/>
              <a:t>CoG</a:t>
            </a:r>
            <a:r>
              <a:rPr lang="en-US" sz="3200" dirty="0" smtClean="0"/>
              <a:t> for CMIP6, obs4MIPs and many other projects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573" y="1340771"/>
            <a:ext cx="3524827" cy="346829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CoG</a:t>
            </a:r>
            <a:r>
              <a:rPr lang="en-US" dirty="0"/>
              <a:t> is </a:t>
            </a:r>
            <a:r>
              <a:rPr lang="en-US" dirty="0" smtClean="0"/>
              <a:t>integrated with </a:t>
            </a:r>
            <a:r>
              <a:rPr lang="en-US" dirty="0"/>
              <a:t>ESGF</a:t>
            </a:r>
          </a:p>
          <a:p>
            <a:endParaRPr lang="en-US" dirty="0"/>
          </a:p>
          <a:p>
            <a:r>
              <a:rPr lang="en-US" dirty="0" smtClean="0"/>
              <a:t>CMIP5 and obs4MIPs data (and ana4MIPs) are available through the </a:t>
            </a:r>
            <a:r>
              <a:rPr lang="en-US" dirty="0" err="1" smtClean="0"/>
              <a:t>CoG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CMIP6 will be hosted on the </a:t>
            </a:r>
            <a:r>
              <a:rPr lang="en-US" dirty="0" err="1" smtClean="0"/>
              <a:t>CoG</a:t>
            </a:r>
            <a:r>
              <a:rPr lang="en-US" dirty="0" smtClean="0"/>
              <a:t>, as are many other projects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2" y="985588"/>
            <a:ext cx="5400345" cy="5408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18771" y="5647"/>
            <a:ext cx="42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146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26637"/>
            <a:ext cx="8585789" cy="4555650"/>
          </a:xfrm>
        </p:spPr>
        <p:txBody>
          <a:bodyPr/>
          <a:lstStyle/>
          <a:p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281043"/>
            <a:ext cx="8460000" cy="900000"/>
          </a:xfrm>
        </p:spPr>
        <p:txBody>
          <a:bodyPr/>
          <a:lstStyle/>
          <a:p>
            <a:r>
              <a:rPr lang="en-US" sz="2600" dirty="0"/>
              <a:t>S</a:t>
            </a:r>
            <a:r>
              <a:rPr lang="en-US" sz="2600" dirty="0" smtClean="0"/>
              <a:t>urge in research topics related to model metrics…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70545" y="1036686"/>
            <a:ext cx="8653158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endParaRPr lang="en-US" sz="2000" dirty="0">
              <a:latin typeface="Calibri"/>
              <a:cs typeface="Calibri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u="sng" dirty="0" smtClean="0">
                <a:latin typeface="Calibri"/>
                <a:cs typeface="Calibri"/>
              </a:rPr>
              <a:t>Succinct performance summaries, monitoring performance changes over time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Process-oriented </a:t>
            </a:r>
            <a:r>
              <a:rPr lang="en-US" sz="2000" dirty="0" smtClean="0">
                <a:latin typeface="Calibri"/>
                <a:cs typeface="Calibri"/>
              </a:rPr>
              <a:t>metrics </a:t>
            </a:r>
          </a:p>
          <a:p>
            <a:pPr eaLnBrk="1" hangingPunct="1"/>
            <a:endParaRPr lang="en-US" sz="2000" dirty="0">
              <a:latin typeface="Calibri"/>
              <a:cs typeface="Calibri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u="sng" dirty="0" smtClean="0">
                <a:latin typeface="Calibri"/>
                <a:cs typeface="Calibri"/>
              </a:rPr>
              <a:t>Exploring the dependence between different models  </a:t>
            </a:r>
          </a:p>
          <a:p>
            <a:pPr eaLnBrk="1" hangingPunct="1"/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Use in model </a:t>
            </a:r>
            <a:r>
              <a:rPr lang="en-US" sz="2000" dirty="0" smtClean="0">
                <a:latin typeface="Calibri"/>
                <a:cs typeface="Calibri"/>
              </a:rPr>
              <a:t>tuning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Comparing error characteristics of MME and PPE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u="sng" dirty="0" smtClean="0">
                <a:latin typeface="Calibri"/>
                <a:cs typeface="Calibri"/>
              </a:rPr>
              <a:t>Weighting model projections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“Emergent constraints”</a:t>
            </a:r>
          </a:p>
          <a:p>
            <a:pPr eaLnBrk="1" hangingPunct="1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1369" y="5029971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 few examples to follow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4415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18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104355"/>
            <a:ext cx="8636584" cy="90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sz="2400" dirty="0" smtClean="0"/>
              <a:t>Assessing model strengths and weaknesses</a:t>
            </a:r>
          </a:p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sz="2400" dirty="0"/>
              <a:t>r</a:t>
            </a:r>
            <a:r>
              <a:rPr lang="en-AU" sz="2400" dirty="0" smtClean="0"/>
              <a:t>elative to other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71245" y="1075168"/>
            <a:ext cx="3980313" cy="4801315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>
                <a:latin typeface="Calibri"/>
                <a:cs typeface="Calibri"/>
              </a:rPr>
              <a:t>P</a:t>
            </a:r>
            <a:r>
              <a:rPr lang="en-US" b="1" dirty="0" smtClean="0">
                <a:latin typeface="Calibri"/>
                <a:cs typeface="Calibri"/>
              </a:rPr>
              <a:t>erformance portrait examples</a:t>
            </a:r>
          </a:p>
          <a:p>
            <a:pPr eaLnBrk="1" hangingPunct="1"/>
            <a:r>
              <a:rPr lang="en-US" b="1" dirty="0" smtClean="0">
                <a:latin typeface="Calibri"/>
                <a:cs typeface="Calibri"/>
              </a:rPr>
              <a:t>Annual cycle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and extremes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Some models clearly simulating mean state and variability better than others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but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Which </a:t>
            </a:r>
            <a:r>
              <a:rPr lang="en-US" dirty="0">
                <a:latin typeface="Calibri"/>
                <a:cs typeface="Calibri"/>
              </a:rPr>
              <a:t>metrics to choose?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Some </a:t>
            </a:r>
            <a:r>
              <a:rPr lang="en-US" dirty="0">
                <a:latin typeface="Calibri"/>
                <a:cs typeface="Calibri"/>
              </a:rPr>
              <a:t>errors are </a:t>
            </a:r>
            <a:r>
              <a:rPr lang="en-US" dirty="0" smtClean="0">
                <a:latin typeface="Calibri"/>
                <a:cs typeface="Calibri"/>
              </a:rPr>
              <a:t>correlated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Little relation to climate projections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Collapse to a single skill score?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516937" y="1414447"/>
            <a:ext cx="15097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Variables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2156" y="2941625"/>
            <a:ext cx="1012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Models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0" y="1041655"/>
            <a:ext cx="3119631" cy="20214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0" y="2996840"/>
            <a:ext cx="1625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AR5 WGI Figure </a:t>
            </a:r>
            <a:r>
              <a:rPr lang="en-US" sz="1200" b="1" dirty="0" smtClean="0"/>
              <a:t>9.7 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6" y="3401379"/>
            <a:ext cx="3436437" cy="23898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8369" y="5805873"/>
            <a:ext cx="16254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AR5 WGI Figure </a:t>
            </a:r>
            <a:r>
              <a:rPr lang="en-US" sz="1200" b="1" dirty="0" smtClean="0"/>
              <a:t>9.7 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4641" y="1490870"/>
            <a:ext cx="150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cycle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9372" y="4271618"/>
            <a:ext cx="115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Extremes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26916" y="4010827"/>
            <a:ext cx="15097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Variables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2156" y="5695657"/>
            <a:ext cx="10122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Models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24415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008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Multi-model projections:  </a:t>
            </a:r>
            <a:r>
              <a:rPr lang="en-US" sz="2800" dirty="0"/>
              <a:t>w</a:t>
            </a:r>
            <a:r>
              <a:rPr lang="en-US" sz="2800" dirty="0" smtClean="0"/>
              <a:t>eighting model projections? </a:t>
            </a:r>
            <a:endParaRPr lang="en-US" sz="2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60001" y="674334"/>
            <a:ext cx="3994354" cy="4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Font typeface="Arial" charset="0"/>
              <a:buNone/>
              <a:defRPr sz="36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563"/>
              </a:spcAft>
              <a:buFont typeface="Symbol" pitchFamily="18" charset="2"/>
              <a:buNone/>
              <a:defRPr sz="2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None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None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None/>
              <a:defRPr sz="2800" kern="1200" baseline="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CMIP5 for different forcing scenarios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/>
          <a:srcRect l="6414" r="6414"/>
          <a:stretch>
            <a:fillRect/>
          </a:stretch>
        </p:blipFill>
        <p:spPr bwMode="auto">
          <a:xfrm>
            <a:off x="196480" y="1676026"/>
            <a:ext cx="4391574" cy="236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92161" y="4204570"/>
            <a:ext cx="4255343" cy="45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Font typeface="Arial" charset="0"/>
              <a:buNone/>
              <a:defRPr sz="36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563"/>
              </a:spcAft>
              <a:buFont typeface="Symbol" pitchFamily="18" charset="2"/>
              <a:buNone/>
              <a:defRPr sz="2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03238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None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3pPr>
            <a:lvl4pPr marL="755650" indent="-25082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rgbClr val="484647"/>
              </a:buClr>
              <a:buFont typeface="Arial" charset="0"/>
              <a:buNone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4pPr>
            <a:lvl5pPr marL="1008000" indent="-2520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  <a:buClr>
                <a:schemeClr val="accent2"/>
              </a:buClr>
              <a:buFont typeface="Arial" pitchFamily="34" charset="0"/>
              <a:buNone/>
              <a:defRPr sz="2800" kern="1200" baseline="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All models treated equally: </a:t>
            </a:r>
          </a:p>
          <a:p>
            <a:r>
              <a:rPr lang="en-US" sz="2000" dirty="0" smtClean="0"/>
              <a:t>standard IPPC approach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400" dirty="0">
                <a:solidFill>
                  <a:schemeClr val="tx1"/>
                </a:solidFill>
              </a:rPr>
              <a:t>AR5 WGI Figure SPM.7a </a:t>
            </a:r>
          </a:p>
          <a:p>
            <a:r>
              <a:rPr lang="en-US" sz="2000" dirty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03" r="13730" b="5909"/>
          <a:stretch/>
        </p:blipFill>
        <p:spPr>
          <a:xfrm>
            <a:off x="4974515" y="1769971"/>
            <a:ext cx="3937968" cy="2270886"/>
          </a:xfrm>
        </p:spPr>
      </p:pic>
      <p:sp>
        <p:nvSpPr>
          <p:cNvPr id="2" name="Rectangle 1"/>
          <p:cNvSpPr/>
          <p:nvPr/>
        </p:nvSpPr>
        <p:spPr>
          <a:xfrm>
            <a:off x="4879163" y="1752250"/>
            <a:ext cx="336697" cy="303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93063" y="4106643"/>
            <a:ext cx="479055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</a:t>
            </a:r>
            <a:r>
              <a:rPr lang="en-US" dirty="0" smtClean="0">
                <a:latin typeface="Calibri"/>
                <a:cs typeface="Calibri"/>
              </a:rPr>
              <a:t>ubset </a:t>
            </a:r>
            <a:r>
              <a:rPr lang="en-US" dirty="0">
                <a:latin typeface="Calibri"/>
                <a:cs typeface="Calibri"/>
              </a:rPr>
              <a:t>of  5 models averaged together, selected by how well they simulate the present day annual cycle and observed trends (sea ice loss)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Weighting projections: </a:t>
            </a:r>
            <a:r>
              <a:rPr lang="en-US" b="1" dirty="0">
                <a:solidFill>
                  <a:schemeClr val="accent2"/>
                </a:solidFill>
              </a:rPr>
              <a:t>A first </a:t>
            </a:r>
            <a:r>
              <a:rPr lang="en-US" b="1" dirty="0" smtClean="0">
                <a:solidFill>
                  <a:schemeClr val="accent2"/>
                </a:solidFill>
              </a:rPr>
              <a:t>in IPCC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6746817" y="5730993"/>
            <a:ext cx="224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AR5 WGI Figure SPM</a:t>
            </a:r>
            <a:r>
              <a:rPr lang="en-US" sz="1400" b="1" dirty="0"/>
              <a:t>.</a:t>
            </a:r>
            <a:r>
              <a:rPr lang="en-US" sz="1400" b="1" dirty="0" smtClean="0"/>
              <a:t>7b </a:t>
            </a:r>
            <a:endParaRPr lang="en-US" sz="1400" dirty="0"/>
          </a:p>
          <a:p>
            <a:r>
              <a:rPr lang="en-US" sz="1400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5703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5141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636584" cy="90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dirty="0" smtClean="0"/>
              <a:t>Model dependence</a:t>
            </a:r>
          </a:p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sz="1600" dirty="0" smtClean="0"/>
              <a:t>Masson and </a:t>
            </a:r>
            <a:r>
              <a:rPr lang="en-AU" sz="1600" dirty="0" err="1" smtClean="0"/>
              <a:t>Knutti</a:t>
            </a:r>
            <a:r>
              <a:rPr lang="en-AU" sz="1600" dirty="0" smtClean="0"/>
              <a:t> (2011), </a:t>
            </a:r>
            <a:r>
              <a:rPr lang="en-AU" sz="1600" dirty="0" err="1" smtClean="0"/>
              <a:t>Knutti</a:t>
            </a:r>
            <a:r>
              <a:rPr lang="en-AU" sz="1600" dirty="0" smtClean="0"/>
              <a:t> (2013)</a:t>
            </a:r>
          </a:p>
          <a:p>
            <a:pPr>
              <a:spcBef>
                <a:spcPct val="0"/>
              </a:spcBef>
              <a:spcAft>
                <a:spcPts val="288"/>
              </a:spcAft>
            </a:pPr>
            <a:endParaRPr lang="en-AU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/>
              <a:t>AGU 2012  |  Peter J. Gleckler  |  Page </a:t>
            </a:r>
            <a:fld id="{115749AE-AF04-4E97-8B1D-0A4934EE079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97626" y="1595502"/>
            <a:ext cx="4599321" cy="3785652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Quantifying the distance </a:t>
            </a:r>
            <a:r>
              <a:rPr lang="en-US" sz="2000" dirty="0">
                <a:latin typeface="Calibri"/>
                <a:cs typeface="Calibri"/>
              </a:rPr>
              <a:t>between </a:t>
            </a:r>
            <a:r>
              <a:rPr lang="en-US" sz="2000" dirty="0" smtClean="0">
                <a:latin typeface="Calibri"/>
                <a:cs typeface="Calibri"/>
              </a:rPr>
              <a:t>control runs of </a:t>
            </a:r>
            <a:r>
              <a:rPr lang="en-US" sz="2000" dirty="0">
                <a:latin typeface="Calibri"/>
                <a:cs typeface="Calibri"/>
              </a:rPr>
              <a:t>two </a:t>
            </a:r>
            <a:r>
              <a:rPr lang="en-US" sz="2000" dirty="0" smtClean="0">
                <a:latin typeface="Calibri"/>
                <a:cs typeface="Calibri"/>
              </a:rPr>
              <a:t>models, accounting for mean </a:t>
            </a:r>
            <a:r>
              <a:rPr lang="en-US" sz="2000" dirty="0">
                <a:latin typeface="Calibri"/>
                <a:cs typeface="Calibri"/>
              </a:rPr>
              <a:t>state, </a:t>
            </a:r>
            <a:r>
              <a:rPr lang="en-US" sz="2000" dirty="0" smtClean="0">
                <a:latin typeface="Calibri"/>
                <a:cs typeface="Calibri"/>
              </a:rPr>
              <a:t>seasonal </a:t>
            </a:r>
            <a:r>
              <a:rPr lang="en-US" sz="2000" dirty="0">
                <a:latin typeface="Calibri"/>
                <a:cs typeface="Calibri"/>
              </a:rPr>
              <a:t>cycle, </a:t>
            </a:r>
            <a:r>
              <a:rPr lang="en-US" sz="2000" dirty="0" smtClean="0">
                <a:latin typeface="Calibri"/>
                <a:cs typeface="Calibri"/>
              </a:rPr>
              <a:t>and </a:t>
            </a:r>
            <a:r>
              <a:rPr lang="en-US" sz="2000" dirty="0" err="1" smtClean="0">
                <a:latin typeface="Calibri"/>
                <a:cs typeface="Calibri"/>
              </a:rPr>
              <a:t>interannual</a:t>
            </a:r>
            <a:r>
              <a:rPr lang="en-US" sz="2000" dirty="0" smtClean="0">
                <a:latin typeface="Calibri"/>
                <a:cs typeface="Calibri"/>
              </a:rPr>
              <a:t> variations</a:t>
            </a:r>
            <a:endParaRPr lang="en-US" sz="20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cs typeface="Calibri"/>
              </a:rPr>
              <a:t>Demonstrates a level of dependence </a:t>
            </a:r>
          </a:p>
          <a:p>
            <a:pPr eaLnBrk="1" hangingPunct="1"/>
            <a:r>
              <a:rPr lang="en-US" sz="2000" dirty="0" smtClean="0">
                <a:latin typeface="Calibri"/>
                <a:cs typeface="Calibri"/>
              </a:rPr>
              <a:t>between model pairs</a:t>
            </a:r>
          </a:p>
          <a:p>
            <a:pPr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000" dirty="0" smtClean="0">
                <a:latin typeface="Calibri"/>
                <a:cs typeface="Calibri"/>
              </a:rPr>
              <a:t>Active area of research - how to use this information in producing multi-model projections?</a:t>
            </a:r>
          </a:p>
          <a:p>
            <a:pPr eaLnBrk="1" hangingPunct="1">
              <a:buFont typeface="Arial" charset="0"/>
              <a:buChar char="•"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85" r="43794"/>
          <a:stretch/>
        </p:blipFill>
        <p:spPr>
          <a:xfrm>
            <a:off x="360363" y="1171690"/>
            <a:ext cx="3913986" cy="4434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7754" y="4210750"/>
            <a:ext cx="524585" cy="358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37754" y="4569699"/>
            <a:ext cx="524585" cy="552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0183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763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4557" y="1179945"/>
            <a:ext cx="8585806" cy="3951510"/>
          </a:xfrm>
        </p:spPr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Limited opportunities to verify climate model simulations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Metrics used for many purposes; appropriate set is application dependent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Observations lacking for many processes believed important for climate change </a:t>
            </a:r>
          </a:p>
          <a:p>
            <a:pPr marL="1175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Identifying what is most important for ESM projections remains very much a research topic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 consensus on a short list of metrics or how/if such a list should be used (e.g., in model tuning, weighting, …)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 smtClean="0"/>
              <a:t>Scientific challenges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70183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07605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 txBox="1">
            <a:spLocks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686868"/>
                </a:solidFill>
                <a:ea typeface="MS PGothic" charset="0"/>
                <a:cs typeface="MS PGothic" charset="0"/>
              </a:rPr>
              <a:t>How to characterize the wide variety of models in CMIP6?</a:t>
            </a:r>
          </a:p>
          <a:p>
            <a:pPr algn="ctr"/>
            <a:r>
              <a:rPr lang="en-US" b="1">
                <a:solidFill>
                  <a:srgbClr val="686868"/>
                </a:solidFill>
                <a:ea typeface="MS PGothic" charset="0"/>
                <a:cs typeface="MS PGothic" charset="0"/>
              </a:rPr>
              <a:t>- Routine Benchmarking and Evaluation Central Part of CMIP6 -</a:t>
            </a:r>
          </a:p>
        </p:txBody>
      </p:sp>
      <p:pic>
        <p:nvPicPr>
          <p:cNvPr id="46083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0063"/>
            <a:ext cx="24844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90725"/>
            <a:ext cx="35290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feld 17"/>
          <p:cNvSpPr txBox="1">
            <a:spLocks noChangeArrowheads="1"/>
          </p:cNvSpPr>
          <p:nvPr/>
        </p:nvSpPr>
        <p:spPr bwMode="auto">
          <a:xfrm>
            <a:off x="254000" y="2187575"/>
            <a:ext cx="10477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de-DE" sz="1400" b="1">
                <a:solidFill>
                  <a:srgbClr val="FFFFFF"/>
                </a:solidFill>
              </a:rPr>
              <a:t>CMIP5 MMM</a:t>
            </a:r>
          </a:p>
        </p:txBody>
      </p:sp>
      <p:sp>
        <p:nvSpPr>
          <p:cNvPr id="46086" name="Textfeld 19"/>
          <p:cNvSpPr txBox="1">
            <a:spLocks noChangeArrowheads="1"/>
          </p:cNvSpPr>
          <p:nvPr/>
        </p:nvSpPr>
        <p:spPr bwMode="auto">
          <a:xfrm>
            <a:off x="2209800" y="3208338"/>
            <a:ext cx="15859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de-DE" sz="1400" b="1">
                <a:solidFill>
                  <a:srgbClr val="FFFFFF"/>
                </a:solidFill>
              </a:rPr>
              <a:t>CMIP5 MMM - OBS</a:t>
            </a:r>
          </a:p>
        </p:txBody>
      </p:sp>
      <p:sp>
        <p:nvSpPr>
          <p:cNvPr id="46087" name="Textfeld 21"/>
          <p:cNvSpPr txBox="1">
            <a:spLocks noChangeArrowheads="1"/>
          </p:cNvSpPr>
          <p:nvPr/>
        </p:nvSpPr>
        <p:spPr bwMode="auto">
          <a:xfrm>
            <a:off x="179388" y="1684338"/>
            <a:ext cx="2417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de-DE" sz="1400" i="1">
                <a:solidFill>
                  <a:srgbClr val="000000"/>
                </a:solidFill>
              </a:rPr>
              <a:t>Similar to </a:t>
            </a:r>
            <a:r>
              <a:rPr lang="de-DE" sz="1400" b="1" i="1">
                <a:solidFill>
                  <a:srgbClr val="000000"/>
                </a:solidFill>
              </a:rPr>
              <a:t>Figure 9.7 </a:t>
            </a:r>
            <a:r>
              <a:rPr lang="de-DE" sz="1400" i="1">
                <a:solidFill>
                  <a:srgbClr val="000000"/>
                </a:solidFill>
              </a:rPr>
              <a:t>of AR5</a:t>
            </a:r>
          </a:p>
        </p:txBody>
      </p:sp>
      <p:pic>
        <p:nvPicPr>
          <p:cNvPr id="46088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59125"/>
            <a:ext cx="3352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5"/>
          <a:stretch>
            <a:fillRect/>
          </a:stretch>
        </p:blipFill>
        <p:spPr bwMode="auto">
          <a:xfrm>
            <a:off x="6834527" y="4270176"/>
            <a:ext cx="2259012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hteck 7"/>
          <p:cNvSpPr>
            <a:spLocks noChangeArrowheads="1"/>
          </p:cNvSpPr>
          <p:nvPr/>
        </p:nvSpPr>
        <p:spPr bwMode="auto">
          <a:xfrm>
            <a:off x="3657600" y="3994513"/>
            <a:ext cx="2516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i="1" dirty="0" err="1">
                <a:solidFill>
                  <a:srgbClr val="000000"/>
                </a:solidFill>
                <a:ea typeface="ヒラギノ角ゴ Pro W3" charset="0"/>
              </a:rPr>
              <a:t>Similar</a:t>
            </a:r>
            <a:r>
              <a:rPr lang="de-DE" sz="1400" i="1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de-DE" sz="1400" i="1" dirty="0" err="1">
                <a:solidFill>
                  <a:srgbClr val="000000"/>
                </a:solidFill>
                <a:ea typeface="ヒラギノ角ゴ Pro W3" charset="0"/>
              </a:rPr>
              <a:t>to</a:t>
            </a:r>
            <a:r>
              <a:rPr lang="de-DE" sz="1400" i="1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de-DE" sz="1400" b="1" i="1" dirty="0" err="1">
                <a:solidFill>
                  <a:srgbClr val="000000"/>
                </a:solidFill>
                <a:ea typeface="ヒラギノ角ゴ Pro W3" charset="0"/>
              </a:rPr>
              <a:t>Figure</a:t>
            </a:r>
            <a:r>
              <a:rPr lang="de-DE" sz="1400" b="1" i="1" dirty="0">
                <a:solidFill>
                  <a:srgbClr val="000000"/>
                </a:solidFill>
                <a:ea typeface="ヒラギノ角ゴ Pro W3" charset="0"/>
              </a:rPr>
              <a:t> 9.24 </a:t>
            </a:r>
            <a:r>
              <a:rPr lang="de-DE" sz="1400" i="1" dirty="0" err="1">
                <a:solidFill>
                  <a:srgbClr val="000000"/>
                </a:solidFill>
                <a:ea typeface="ヒラギノ角ゴ Pro W3" charset="0"/>
              </a:rPr>
              <a:t>of</a:t>
            </a:r>
            <a:r>
              <a:rPr lang="de-DE" sz="1400" i="1" dirty="0">
                <a:solidFill>
                  <a:srgbClr val="000000"/>
                </a:solidFill>
                <a:ea typeface="ヒラギノ角ゴ Pro W3" charset="0"/>
              </a:rPr>
              <a:t> AR5</a:t>
            </a:r>
          </a:p>
        </p:txBody>
      </p:sp>
      <p:sp>
        <p:nvSpPr>
          <p:cNvPr id="46091" name="Rechteck 11"/>
          <p:cNvSpPr>
            <a:spLocks noChangeArrowheads="1"/>
          </p:cNvSpPr>
          <p:nvPr/>
        </p:nvSpPr>
        <p:spPr bwMode="auto">
          <a:xfrm>
            <a:off x="173038" y="3860800"/>
            <a:ext cx="2417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400" i="1">
                <a:solidFill>
                  <a:srgbClr val="000000"/>
                </a:solidFill>
                <a:ea typeface="ヒラギノ角ゴ Pro W3" charset="0"/>
              </a:rPr>
              <a:t>Similar to </a:t>
            </a:r>
            <a:r>
              <a:rPr lang="de-DE" sz="1400" b="1" i="1">
                <a:solidFill>
                  <a:srgbClr val="000000"/>
                </a:solidFill>
                <a:ea typeface="ヒラギノ角ゴ Pro W3" charset="0"/>
              </a:rPr>
              <a:t>Figure 9.5 </a:t>
            </a:r>
            <a:r>
              <a:rPr lang="de-DE" sz="1400" i="1">
                <a:solidFill>
                  <a:srgbClr val="000000"/>
                </a:solidFill>
                <a:ea typeface="ヒラギノ角ゴ Pro W3" charset="0"/>
              </a:rPr>
              <a:t>of AR5</a:t>
            </a:r>
          </a:p>
        </p:txBody>
      </p:sp>
      <p:sp>
        <p:nvSpPr>
          <p:cNvPr id="46092" name="Rechteck 13"/>
          <p:cNvSpPr>
            <a:spLocks noChangeArrowheads="1"/>
          </p:cNvSpPr>
          <p:nvPr/>
        </p:nvSpPr>
        <p:spPr bwMode="auto">
          <a:xfrm>
            <a:off x="6866711" y="4114732"/>
            <a:ext cx="22268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200" i="1" dirty="0" err="1">
                <a:solidFill>
                  <a:srgbClr val="000000"/>
                </a:solidFill>
                <a:ea typeface="ヒラギノ角ゴ Pro W3" charset="0"/>
              </a:rPr>
              <a:t>Similar</a:t>
            </a:r>
            <a:r>
              <a:rPr lang="de-DE" sz="1200" i="1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de-DE" sz="1200" i="1" dirty="0" err="1">
                <a:solidFill>
                  <a:srgbClr val="000000"/>
                </a:solidFill>
                <a:ea typeface="ヒラギノ角ゴ Pro W3" charset="0"/>
              </a:rPr>
              <a:t>to</a:t>
            </a:r>
            <a:r>
              <a:rPr lang="de-DE" sz="1200" i="1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de-DE" sz="1200" b="1" i="1" dirty="0" err="1">
                <a:solidFill>
                  <a:srgbClr val="000000"/>
                </a:solidFill>
                <a:ea typeface="ヒラギノ角ゴ Pro W3" charset="0"/>
              </a:rPr>
              <a:t>Figure</a:t>
            </a:r>
            <a:r>
              <a:rPr lang="de-DE" sz="1200" b="1" i="1" dirty="0">
                <a:solidFill>
                  <a:srgbClr val="000000"/>
                </a:solidFill>
                <a:ea typeface="ヒラギノ角ゴ Pro W3" charset="0"/>
              </a:rPr>
              <a:t> 9.24 </a:t>
            </a:r>
            <a:r>
              <a:rPr lang="de-DE" sz="1200" i="1" dirty="0" err="1">
                <a:solidFill>
                  <a:srgbClr val="000000"/>
                </a:solidFill>
                <a:ea typeface="ヒラギノ角ゴ Pro W3" charset="0"/>
              </a:rPr>
              <a:t>of</a:t>
            </a:r>
            <a:r>
              <a:rPr lang="de-DE" sz="1200" i="1" dirty="0">
                <a:solidFill>
                  <a:srgbClr val="000000"/>
                </a:solidFill>
                <a:ea typeface="ヒラギノ角ゴ Pro W3" charset="0"/>
              </a:rPr>
              <a:t> AR5</a:t>
            </a:r>
          </a:p>
        </p:txBody>
      </p:sp>
      <p:pic>
        <p:nvPicPr>
          <p:cNvPr id="46093" name="Grafik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0585" r="3448" b="10811"/>
          <a:stretch>
            <a:fillRect/>
          </a:stretch>
        </p:blipFill>
        <p:spPr bwMode="auto">
          <a:xfrm>
            <a:off x="2847031" y="4324112"/>
            <a:ext cx="37147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bgerundetes Rechteck 31"/>
          <p:cNvSpPr/>
          <p:nvPr/>
        </p:nvSpPr>
        <p:spPr>
          <a:xfrm>
            <a:off x="3689350" y="1447800"/>
            <a:ext cx="2197100" cy="1295400"/>
          </a:xfrm>
          <a:prstGeom prst="round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6095" name="Textfeld 32"/>
          <p:cNvSpPr txBox="1">
            <a:spLocks noChangeArrowheads="1"/>
          </p:cNvSpPr>
          <p:nvPr/>
        </p:nvSpPr>
        <p:spPr bwMode="auto">
          <a:xfrm>
            <a:off x="3657600" y="1530350"/>
            <a:ext cx="223202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pPr algn="ctr">
              <a:lnSpc>
                <a:spcPts val="1700"/>
              </a:lnSpc>
            </a:pPr>
            <a:r>
              <a:rPr lang="en-US" sz="1600" b="1">
                <a:solidFill>
                  <a:srgbClr val="FFFFFF"/>
                </a:solidFill>
                <a:latin typeface="Calibri" charset="0"/>
                <a:cs typeface="ヒラギノ角ゴ Pro W3" charset="0"/>
              </a:rPr>
              <a:t>Broad Characterization of Model Behavior</a:t>
            </a:r>
          </a:p>
          <a:p>
            <a:pPr algn="ctr">
              <a:lnSpc>
                <a:spcPts val="1700"/>
              </a:lnSpc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ヒラギノ角ゴ Pro W3" charset="0"/>
              </a:rPr>
              <a:t>(incl. IPCC AR5 Chap 9 &amp; 12 diagnostics in ESMValTool)</a:t>
            </a:r>
          </a:p>
        </p:txBody>
      </p:sp>
      <p:sp>
        <p:nvSpPr>
          <p:cNvPr id="46096" name="Rechteck 11"/>
          <p:cNvSpPr>
            <a:spLocks noChangeArrowheads="1"/>
          </p:cNvSpPr>
          <p:nvPr/>
        </p:nvSpPr>
        <p:spPr bwMode="auto">
          <a:xfrm>
            <a:off x="7938" y="4151313"/>
            <a:ext cx="3556000" cy="246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ea typeface="ヒラギノ角ゴ Pro W3" charset="0"/>
              </a:rPr>
              <a:t>Net </a:t>
            </a:r>
            <a:r>
              <a:rPr lang="de-DE" sz="1000" dirty="0" err="1">
                <a:solidFill>
                  <a:srgbClr val="000000"/>
                </a:solidFill>
                <a:ea typeface="ヒラギノ角ゴ Pro W3" charset="0"/>
              </a:rPr>
              <a:t>Cloud</a:t>
            </a:r>
            <a:r>
              <a:rPr lang="de-DE" sz="1000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ea typeface="ヒラギノ角ゴ Pro W3" charset="0"/>
              </a:rPr>
              <a:t>radiative</a:t>
            </a:r>
            <a:r>
              <a:rPr lang="de-DE" sz="1000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ea typeface="ヒラギノ角ゴ Pro W3" charset="0"/>
              </a:rPr>
              <a:t>effect</a:t>
            </a:r>
            <a:r>
              <a:rPr lang="de-DE" sz="1000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de-DE" sz="1000" dirty="0" err="1">
                <a:solidFill>
                  <a:srgbClr val="000000"/>
                </a:solidFill>
                <a:ea typeface="ヒラギノ角ゴ Pro W3" charset="0"/>
              </a:rPr>
              <a:t>against</a:t>
            </a:r>
            <a:r>
              <a:rPr lang="de-DE" sz="1000" dirty="0">
                <a:solidFill>
                  <a:srgbClr val="000000"/>
                </a:solidFill>
                <a:ea typeface="ヒラギノ角ゴ Pro W3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ea typeface="ヒラギノ角ゴ Pro W3" charset="0"/>
              </a:rPr>
              <a:t>CERES EBAF (2001–12) </a:t>
            </a:r>
            <a:endParaRPr lang="de-DE" sz="1000" i="1" dirty="0">
              <a:solidFill>
                <a:srgbClr val="000000"/>
              </a:solidFill>
              <a:ea typeface="ヒラギノ角ゴ Pro W3" charset="0"/>
            </a:endParaRPr>
          </a:p>
        </p:txBody>
      </p:sp>
      <p:sp>
        <p:nvSpPr>
          <p:cNvPr id="46098" name="Textfeld 5"/>
          <p:cNvSpPr txBox="1">
            <a:spLocks noChangeArrowheads="1"/>
          </p:cNvSpPr>
          <p:nvPr/>
        </p:nvSpPr>
        <p:spPr bwMode="auto">
          <a:xfrm>
            <a:off x="107950" y="765175"/>
            <a:ext cx="892810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</a:rPr>
              <a:t>Tools such as the community-wide </a:t>
            </a:r>
            <a:r>
              <a:rPr lang="en-US" sz="1500" b="1" dirty="0">
                <a:solidFill>
                  <a:srgbClr val="000000"/>
                </a:solidFill>
              </a:rPr>
              <a:t>Earth System Model Evaluation Tool (</a:t>
            </a:r>
            <a:r>
              <a:rPr lang="en-US" sz="1500" b="1" dirty="0" err="1">
                <a:solidFill>
                  <a:srgbClr val="000000"/>
                </a:solidFill>
              </a:rPr>
              <a:t>ESMValTool</a:t>
            </a:r>
            <a:r>
              <a:rPr lang="en-US" sz="1500" b="1" dirty="0">
                <a:solidFill>
                  <a:srgbClr val="000000"/>
                </a:solidFill>
              </a:rPr>
              <a:t>) </a:t>
            </a:r>
            <a:r>
              <a:rPr lang="en-US" sz="1500" dirty="0">
                <a:solidFill>
                  <a:srgbClr val="000000"/>
                </a:solidFill>
              </a:rPr>
              <a:t>and the </a:t>
            </a:r>
            <a:r>
              <a:rPr lang="en-US" sz="1500" b="1" dirty="0">
                <a:solidFill>
                  <a:srgbClr val="000000"/>
                </a:solidFill>
              </a:rPr>
              <a:t>PCMDI metrics package </a:t>
            </a:r>
            <a:r>
              <a:rPr lang="en-US" sz="1500" dirty="0">
                <a:solidFill>
                  <a:srgbClr val="000000"/>
                </a:solidFill>
              </a:rPr>
              <a:t>to produce well-established analyses as soon as CMIP model output is submitted.</a:t>
            </a:r>
            <a:endParaRPr lang="de-DE" sz="1500" dirty="0">
              <a:solidFill>
                <a:srgbClr val="000000"/>
              </a:solidFill>
            </a:endParaRPr>
          </a:p>
        </p:txBody>
      </p:sp>
      <p:sp>
        <p:nvSpPr>
          <p:cNvPr id="46099" name="Textfeld 20"/>
          <p:cNvSpPr txBox="1">
            <a:spLocks noChangeArrowheads="1"/>
          </p:cNvSpPr>
          <p:nvPr/>
        </p:nvSpPr>
        <p:spPr bwMode="auto">
          <a:xfrm>
            <a:off x="266700" y="2855913"/>
            <a:ext cx="24765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de-DE" sz="1200" b="1">
                <a:solidFill>
                  <a:srgbClr val="FFFFFF"/>
                </a:solidFill>
              </a:rPr>
              <a:t>Monsoon Precipitation Intensity </a:t>
            </a:r>
          </a:p>
        </p:txBody>
      </p:sp>
      <p:grpSp>
        <p:nvGrpSpPr>
          <p:cNvPr id="46100" name="Gruppieren 30"/>
          <p:cNvGrpSpPr>
            <a:grpSpLocks/>
          </p:cNvGrpSpPr>
          <p:nvPr/>
        </p:nvGrpSpPr>
        <p:grpSpPr bwMode="auto">
          <a:xfrm>
            <a:off x="6019800" y="1348498"/>
            <a:ext cx="3097213" cy="2633662"/>
            <a:chOff x="35496" y="1772816"/>
            <a:chExt cx="5967916" cy="4968552"/>
          </a:xfrm>
        </p:grpSpPr>
        <p:pic>
          <p:nvPicPr>
            <p:cNvPr id="46102" name="Immagin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2" t="54634" r="19864" b="1952"/>
            <a:stretch>
              <a:fillRect/>
            </a:stretch>
          </p:blipFill>
          <p:spPr bwMode="auto">
            <a:xfrm>
              <a:off x="35496" y="1772816"/>
              <a:ext cx="5967916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3" name="Rechteck 36"/>
            <p:cNvSpPr>
              <a:spLocks noChangeArrowheads="1"/>
            </p:cNvSpPr>
            <p:nvPr/>
          </p:nvSpPr>
          <p:spPr bwMode="auto">
            <a:xfrm>
              <a:off x="611560" y="6093296"/>
              <a:ext cx="1152128" cy="6480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ts val="2600"/>
                </a:lnSpc>
                <a:buFontTx/>
                <a:buChar char="-"/>
              </a:pPr>
              <a:endParaRPr lang="de-DE">
                <a:solidFill>
                  <a:srgbClr val="000000"/>
                </a:solidFill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46101" name="Textfeld 2"/>
          <p:cNvSpPr txBox="1">
            <a:spLocks noChangeArrowheads="1"/>
          </p:cNvSpPr>
          <p:nvPr/>
        </p:nvSpPr>
        <p:spPr bwMode="auto">
          <a:xfrm>
            <a:off x="6848475" y="3654784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Link to projections</a:t>
            </a:r>
          </a:p>
        </p:txBody>
      </p:sp>
      <p:sp>
        <p:nvSpPr>
          <p:cNvPr id="46097" name="Textfeld 2"/>
          <p:cNvSpPr txBox="1">
            <a:spLocks noChangeArrowheads="1"/>
          </p:cNvSpPr>
          <p:nvPr/>
        </p:nvSpPr>
        <p:spPr bwMode="auto">
          <a:xfrm>
            <a:off x="3641199" y="3049607"/>
            <a:ext cx="2446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Running alongside the ESGF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0183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3542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278" y="201857"/>
            <a:ext cx="8173411" cy="407744"/>
          </a:xfrm>
        </p:spPr>
        <p:txBody>
          <a:bodyPr/>
          <a:lstStyle/>
          <a:p>
            <a:r>
              <a:rPr lang="en-US" sz="2800" dirty="0" smtClean="0"/>
              <a:t>A variety of developing and lingering capabilities of potential value for CMIP benchmarking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ESMValTool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PCMDI Metrics Package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International Land Atmosphere Benchmarking (ILAMB)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CFMIP Diagnostic Repository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Recently funded process oriented metrics activities from NOAA’s Climate Program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NCAR’s Climate Variability Diagnostics Package (CVDP)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MJO task force  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ENSO CLIVAR Pacific Basin Panel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……..</a:t>
            </a:r>
            <a:endParaRPr lang="en-US" sz="1800" dirty="0"/>
          </a:p>
          <a:p>
            <a:endParaRPr lang="en-US" dirty="0"/>
          </a:p>
          <a:p>
            <a:r>
              <a:rPr lang="en-US" sz="1800" dirty="0" smtClean="0"/>
              <a:t>Additionally, new analysis tools are being used … many of them Python based, e.g., IRIS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70183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3551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sz="2800" dirty="0" smtClean="0"/>
              <a:t>WGNE has encouraged objective tests of climate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0547" y="741672"/>
            <a:ext cx="8012558" cy="35702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endParaRPr lang="en-US" sz="1600" dirty="0" smtClean="0">
              <a:latin typeface="Calibri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WGNE formed a panel to identify performance metrics for climate models (2011)</a:t>
            </a:r>
          </a:p>
          <a:p>
            <a:pPr eaLnBrk="1" hangingPunct="1"/>
            <a:endParaRPr lang="en-US" sz="1600" dirty="0">
              <a:latin typeface="Calibri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Panel expanded and identified as a joint effort with WGCM/WGNE effort  (2013)</a:t>
            </a:r>
          </a:p>
          <a:p>
            <a:pPr eaLnBrk="1" hangingPunct="1"/>
            <a:endParaRPr lang="en-US" sz="1600" dirty="0">
              <a:latin typeface="Calibri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600" dirty="0" smtClean="0">
                <a:latin typeface="Calibri"/>
                <a:cs typeface="Calibri"/>
              </a:rPr>
              <a:t>Additional scope recommended by WMAC to include “diagnostics” (2015)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1600" dirty="0">
              <a:latin typeface="Calibri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sz="1600" dirty="0" smtClean="0">
              <a:latin typeface="Calibri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sz="1600" dirty="0" smtClean="0">
              <a:latin typeface="Calibri"/>
              <a:cs typeface="Calibri"/>
            </a:endParaRPr>
          </a:p>
          <a:p>
            <a:pPr eaLnBrk="1" hangingPunct="1"/>
            <a:endParaRPr lang="en-US" sz="1600" dirty="0" smtClean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pPr eaLnBrk="1" hangingPunct="1"/>
            <a:endParaRPr lang="en-US" sz="1600" dirty="0" smtClean="0">
              <a:latin typeface="Calibri"/>
              <a:cs typeface="Calibri"/>
            </a:endParaRPr>
          </a:p>
          <a:p>
            <a:pPr>
              <a:buNone/>
            </a:pPr>
            <a:endParaRPr lang="en-US" sz="1400" dirty="0" smtClean="0">
              <a:latin typeface="Calibri"/>
              <a:cs typeface="Calibri"/>
            </a:endParaRPr>
          </a:p>
          <a:p>
            <a:pPr eaLnBrk="1" hangingPunct="1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666" y="2138572"/>
            <a:ext cx="91447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712788" lvl="2" indent="-342900" algn="l" eaLnBrk="1" hangingPunct="1">
              <a:spcBef>
                <a:spcPct val="0"/>
              </a:spcBef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endParaRPr lang="en-US" sz="1400" dirty="0" smtClean="0">
              <a:latin typeface="Arial"/>
              <a:ea typeface="ＭＳ Ｐゴシック" pitchFamily="-109" charset="-128"/>
              <a:cs typeface="Arial"/>
            </a:endParaRPr>
          </a:p>
          <a:p>
            <a:pPr marL="712788" lvl="2" indent="-342900" algn="l" eaLnBrk="1" hangingPunct="1">
              <a:spcBef>
                <a:spcPct val="0"/>
              </a:spcBef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endParaRPr lang="en-US" sz="1400" u="none" dirty="0" smtClean="0">
              <a:latin typeface="Arial"/>
              <a:ea typeface="ＭＳ Ｐゴシック" pitchFamily="-109" charset="-128"/>
              <a:cs typeface="Arial"/>
            </a:endParaRPr>
          </a:p>
          <a:p>
            <a:pPr marL="712788" lvl="2" indent="-342900" algn="l" eaLnBrk="1" hangingPunct="1">
              <a:spcBef>
                <a:spcPct val="0"/>
              </a:spcBef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400" u="none" dirty="0" smtClean="0">
                <a:latin typeface="Arial"/>
                <a:ea typeface="ＭＳ Ｐゴシック" pitchFamily="-109" charset="-128"/>
                <a:cs typeface="Arial"/>
              </a:rPr>
              <a:t>Members selected by relevant and diverse experience, and potential </a:t>
            </a:r>
            <a:r>
              <a:rPr lang="en-US" sz="1400" dirty="0" smtClean="0">
                <a:latin typeface="Arial"/>
                <a:ea typeface="ＭＳ Ｐゴシック" pitchFamily="-109" charset="-128"/>
                <a:cs typeface="Arial"/>
              </a:rPr>
              <a:t>for</a:t>
            </a:r>
            <a:r>
              <a:rPr lang="en-US" sz="1400" u="none" dirty="0" smtClean="0">
                <a:latin typeface="Arial"/>
                <a:ea typeface="ＭＳ Ｐゴシック" pitchFamily="-109" charset="-128"/>
                <a:cs typeface="Arial"/>
              </a:rPr>
              <a:t> liaison with key WCRP activities:</a:t>
            </a: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Beth Ebert (BMRC) – JWGV/WWRP</a:t>
            </a:r>
            <a:r>
              <a:rPr lang="en-US" sz="1500" dirty="0" smtClean="0">
                <a:latin typeface="Arial"/>
                <a:ea typeface="ＭＳ Ｐゴシック" pitchFamily="-109" charset="-128"/>
                <a:cs typeface="Arial"/>
              </a:rPr>
              <a:t>,  </a:t>
            </a:r>
            <a:r>
              <a:rPr lang="en-US" sz="1500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WMO forecast metrics</a:t>
            </a:r>
            <a:endParaRPr lang="en-US" sz="1500" u="none" dirty="0" smtClean="0">
              <a:solidFill>
                <a:srgbClr val="FF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u="none" dirty="0" err="1" smtClean="0">
                <a:latin typeface="Arial"/>
                <a:ea typeface="ＭＳ Ｐゴシック" pitchFamily="-109" charset="-128"/>
                <a:cs typeface="Arial"/>
              </a:rPr>
              <a:t>Veronika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 </a:t>
            </a:r>
            <a:r>
              <a:rPr lang="en-US" sz="1500" u="none" dirty="0" err="1" smtClean="0">
                <a:latin typeface="Arial"/>
                <a:ea typeface="ＭＳ Ｐゴシック" pitchFamily="-109" charset="-128"/>
                <a:cs typeface="Arial"/>
              </a:rPr>
              <a:t>Eyring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 (DLR Germany)   –   WGCM/SPARC/CMIP6, </a:t>
            </a:r>
            <a:r>
              <a:rPr lang="en-US" sz="1500" u="none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stratosphere, ESMs</a:t>
            </a: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Pierre </a:t>
            </a:r>
            <a:r>
              <a:rPr lang="en-US" sz="1500" u="none" dirty="0" err="1" smtClean="0">
                <a:latin typeface="Arial"/>
                <a:ea typeface="ＭＳ Ｐゴシック" pitchFamily="-109" charset="-128"/>
                <a:cs typeface="Arial"/>
              </a:rPr>
              <a:t>Friedlingstein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 (U. Exeter) – IGBP, </a:t>
            </a:r>
            <a:r>
              <a:rPr lang="en-US" sz="1500" u="none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carbon cycle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 </a:t>
            </a: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dirty="0" smtClean="0">
                <a:latin typeface="Arial"/>
                <a:ea typeface="ＭＳ Ｐゴシック" pitchFamily="-109" charset="-128"/>
                <a:cs typeface="Arial"/>
              </a:rPr>
              <a:t>Peter Gleckler (PCMDI), chair   – WGNE/WGCM,  </a:t>
            </a:r>
            <a:r>
              <a:rPr lang="en-US" sz="1500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atmosphere and ocean </a:t>
            </a: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Simon </a:t>
            </a:r>
            <a:r>
              <a:rPr lang="en-US" sz="1500" u="none" dirty="0" err="1" smtClean="0">
                <a:latin typeface="Arial"/>
                <a:ea typeface="ＭＳ Ｐゴシック" pitchFamily="-109" charset="-128"/>
                <a:cs typeface="Arial"/>
              </a:rPr>
              <a:t>Marsland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 (CSIRO) – </a:t>
            </a:r>
            <a:r>
              <a:rPr lang="en-US" sz="1500" dirty="0" smtClean="0"/>
              <a:t>CLIVAR OMDP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, WGCM,</a:t>
            </a:r>
            <a:r>
              <a:rPr lang="en-US" sz="1500" u="none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 ocean</a:t>
            </a: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Robert </a:t>
            </a:r>
            <a:r>
              <a:rPr lang="en-US" sz="1500" u="none" dirty="0" err="1" smtClean="0">
                <a:latin typeface="Arial"/>
                <a:ea typeface="ＭＳ Ｐゴシック" pitchFamily="-109" charset="-128"/>
                <a:cs typeface="Arial"/>
              </a:rPr>
              <a:t>Pincus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 (NOAA)   –   GEWEX/GCSS, </a:t>
            </a:r>
            <a:r>
              <a:rPr lang="en-US" sz="1500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clouds/radiation</a:t>
            </a:r>
            <a:endParaRPr lang="en-US" sz="1500" u="none" dirty="0" smtClean="0">
              <a:latin typeface="Arial"/>
              <a:ea typeface="ＭＳ Ｐゴシック" pitchFamily="-109" charset="-128"/>
              <a:cs typeface="Arial"/>
            </a:endParaRP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Karl Taylor (PCMDI)  –    WGCM,  </a:t>
            </a:r>
            <a:r>
              <a:rPr lang="en-US" sz="1500" u="none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atmosphere, CMIP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	</a:t>
            </a:r>
          </a:p>
          <a:p>
            <a:pPr marL="1169988" lvl="3" indent="-342900"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r>
              <a:rPr lang="en-US" sz="1500" dirty="0" smtClean="0">
                <a:latin typeface="Arial"/>
                <a:ea typeface="ＭＳ Ｐゴシック" pitchFamily="-105" charset="-128"/>
                <a:cs typeface="Arial"/>
              </a:rPr>
              <a:t>Keith Williams</a:t>
            </a:r>
            <a:r>
              <a:rPr lang="en-US" sz="1500" u="none" dirty="0" smtClean="0">
                <a:latin typeface="Arial"/>
                <a:ea typeface="ＭＳ Ｐゴシック" pitchFamily="-105" charset="-128"/>
                <a:cs typeface="Arial"/>
              </a:rPr>
              <a:t> </a:t>
            </a:r>
            <a:r>
              <a:rPr lang="en-US" sz="1500" u="none" dirty="0" smtClean="0">
                <a:latin typeface="Arial"/>
                <a:ea typeface="ＭＳ Ｐゴシック" pitchFamily="-109" charset="-128"/>
                <a:cs typeface="Arial"/>
              </a:rPr>
              <a:t>(U.K. Met Office) –  </a:t>
            </a:r>
            <a:r>
              <a:rPr lang="en-US" sz="1500" dirty="0" smtClean="0">
                <a:latin typeface="Arial"/>
                <a:ea typeface="ＭＳ Ｐゴシック" pitchFamily="-109" charset="-128"/>
                <a:cs typeface="Arial"/>
              </a:rPr>
              <a:t>WGNE, </a:t>
            </a:r>
            <a:r>
              <a:rPr lang="en-US" sz="1500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Transpose AMIP, clouds</a:t>
            </a:r>
            <a:r>
              <a:rPr lang="en-US" sz="1500" u="none" dirty="0" smtClean="0">
                <a:solidFill>
                  <a:srgbClr val="FF0000"/>
                </a:solidFill>
                <a:latin typeface="Arial"/>
                <a:ea typeface="ＭＳ Ｐゴシック" pitchFamily="-109" charset="-128"/>
                <a:cs typeface="Arial"/>
              </a:rPr>
              <a:t> </a:t>
            </a:r>
            <a:endParaRPr lang="en-US" sz="1400" u="none" dirty="0" smtClean="0">
              <a:solidFill>
                <a:srgbClr val="FF0000"/>
              </a:solidFill>
              <a:latin typeface="Arial"/>
              <a:ea typeface="ＭＳ Ｐゴシック" pitchFamily="-109" charset="-128"/>
              <a:cs typeface="Arial"/>
            </a:endParaRPr>
          </a:p>
          <a:p>
            <a:pPr marL="712788" lvl="2" indent="-342900" algn="l" eaLnBrk="1" hangingPunct="1">
              <a:spcBef>
                <a:spcPct val="0"/>
              </a:spcBef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endParaRPr lang="en-US" sz="2000" u="none" dirty="0" smtClean="0">
              <a:latin typeface="Verdana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ct val="55000"/>
              </a:spcAft>
              <a:buClr>
                <a:srgbClr val="DC0081"/>
              </a:buClr>
              <a:buSzPct val="130000"/>
              <a:defRPr/>
            </a:pPr>
            <a:endParaRPr lang="en-US" sz="2000" b="1" u="none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183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0917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dirty="0" smtClean="0"/>
              <a:t>Talk 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021" y="1665111"/>
            <a:ext cx="7394455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CMIP6 status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 smtClean="0">
                <a:latin typeface="Calibri"/>
                <a:cs typeface="Calibri"/>
              </a:rPr>
              <a:t>obs4MIPs – what and why </a:t>
            </a:r>
          </a:p>
          <a:p>
            <a:pPr marL="342900" indent="-342900" eaLnBrk="1" hangingPunct="1">
              <a:buFont typeface="Arial"/>
              <a:buChar char="•"/>
            </a:pPr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The WGNE/WGCM climate metrics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(and diagnostics) </a:t>
            </a:r>
            <a:r>
              <a:rPr lang="en-US" sz="2000" dirty="0">
                <a:latin typeface="Calibri"/>
                <a:cs typeface="Calibri"/>
              </a:rPr>
              <a:t>panel</a:t>
            </a:r>
          </a:p>
          <a:p>
            <a:pPr lvl="2"/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000" dirty="0">
              <a:latin typeface="Calibri"/>
              <a:cs typeface="Calibri"/>
            </a:endParaRPr>
          </a:p>
          <a:p>
            <a:pPr marL="285750" indent="-285750" eaLnBrk="1" hangingPunct="1">
              <a:buFont typeface="Arial"/>
              <a:buChar char="•"/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The Metrics Panel terms of reference </a:t>
            </a:r>
          </a:p>
          <a:p>
            <a:pPr algn="ctr"/>
            <a:r>
              <a:rPr lang="en-US" sz="2400" b="0" dirty="0" smtClean="0"/>
              <a:t>In support of advancing benchmarking of </a:t>
            </a:r>
          </a:p>
          <a:p>
            <a:pPr algn="ctr"/>
            <a:r>
              <a:rPr lang="en-US" sz="2400" b="0" dirty="0" smtClean="0"/>
              <a:t>the CMIP DECK and Historical 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374" y="1882485"/>
            <a:ext cx="8788830" cy="2896685"/>
          </a:xfrm>
        </p:spPr>
        <p:txBody>
          <a:bodyPr/>
          <a:lstStyle/>
          <a:p>
            <a:pPr marL="285750" lvl="0" indent="-285750">
              <a:buFont typeface="Arial"/>
              <a:buChar char="•"/>
            </a:pPr>
            <a:r>
              <a:rPr lang="en-US" sz="1800" dirty="0"/>
              <a:t>Foster an environment to advance community-based routine evaluation of climate models </a:t>
            </a:r>
          </a:p>
          <a:p>
            <a:pPr marL="285750" lvl="0" indent="-285750">
              <a:buFont typeface="Arial"/>
              <a:buChar char="•"/>
            </a:pPr>
            <a:r>
              <a:rPr lang="en-US" sz="1800" dirty="0"/>
              <a:t>Coordinate with other WCRP/CLIVAR activities that are actively developing </a:t>
            </a:r>
            <a:r>
              <a:rPr lang="en-US" sz="1800" dirty="0" smtClean="0"/>
              <a:t>diagnostics </a:t>
            </a:r>
            <a:r>
              <a:rPr lang="en-US" sz="1800" dirty="0"/>
              <a:t>and </a:t>
            </a:r>
            <a:r>
              <a:rPr lang="en-US" sz="1800" dirty="0" smtClean="0"/>
              <a:t>performance metrics </a:t>
            </a:r>
            <a:endParaRPr lang="en-US" sz="1800" dirty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Identify </a:t>
            </a:r>
            <a:r>
              <a:rPr lang="en-US" sz="1800" dirty="0"/>
              <a:t>analysis routines and packages that may be of potential use to modeling groups and researchers, and encourage </a:t>
            </a:r>
            <a:r>
              <a:rPr lang="en-US" sz="1800" dirty="0" smtClean="0"/>
              <a:t>functionality </a:t>
            </a:r>
            <a:r>
              <a:rPr lang="en-US" sz="1800" dirty="0"/>
              <a:t>with </a:t>
            </a:r>
            <a:r>
              <a:rPr lang="en-US" sz="1800" dirty="0" smtClean="0"/>
              <a:t>the CMIP </a:t>
            </a:r>
            <a:r>
              <a:rPr lang="en-US" sz="1800" dirty="0"/>
              <a:t>data conventions 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Ensure that well-established capabilities are applied to the CMIP DECK and Historical experiments, with results made readily accessible </a:t>
            </a:r>
            <a:endParaRPr lang="en-US" sz="1800" dirty="0" smtClean="0"/>
          </a:p>
          <a:p>
            <a:pPr marL="285750" lvl="0" indent="-285750">
              <a:buFont typeface="Arial"/>
              <a:buChar char="•"/>
            </a:pPr>
            <a:r>
              <a:rPr lang="en-US" sz="1800" dirty="0" smtClean="0"/>
              <a:t>Encourage </a:t>
            </a:r>
            <a:r>
              <a:rPr lang="en-US" sz="1800" dirty="0"/>
              <a:t>and facilitate performance metrics research by identifying key areas needing work and possibly organizing workshops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183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778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321" y="704032"/>
            <a:ext cx="8586114" cy="3951510"/>
          </a:xfrm>
        </p:spPr>
        <p:txBody>
          <a:bodyPr/>
          <a:lstStyle/>
          <a:p>
            <a:pPr marL="1175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Identify existing diagnostic/metrics capabilities, document their status and summarize their potential use for the DECK.  Make this information available via an online catalogue</a:t>
            </a:r>
            <a:endParaRPr lang="en-US" sz="1800" dirty="0"/>
          </a:p>
          <a:p>
            <a:pPr marL="1175" lvl="1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Identify synergies between efforts in attempt to strengthen collaborations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Evaluate what is needed to improve a community-based DECK evaluation capability (e.g., a team devoted to developing coding best practices applicable </a:t>
            </a:r>
            <a:r>
              <a:rPr lang="en-US" sz="1800" dirty="0"/>
              <a:t>to popular open-</a:t>
            </a:r>
            <a:r>
              <a:rPr lang="en-US" sz="1800" dirty="0" smtClean="0"/>
              <a:t>source tools currently in use by climate scientists)</a:t>
            </a:r>
          </a:p>
          <a:p>
            <a:pPr lvl="1"/>
            <a:endParaRPr lang="en-US" sz="1800" dirty="0" smtClean="0"/>
          </a:p>
          <a:p>
            <a:pPr marL="1175" lvl="1" indent="0">
              <a:buNone/>
            </a:pPr>
            <a:endParaRPr lang="en-US" sz="1800" dirty="0"/>
          </a:p>
          <a:p>
            <a:pPr marL="1175" lvl="1" indent="0">
              <a:buNone/>
            </a:pPr>
            <a:r>
              <a:rPr lang="en-US" sz="1800" dirty="0" smtClean="0"/>
              <a:t>Objective:  to ensure that community-based diagnostic and metrics capabilities are developed in a way to ensure repeat/routine use for the CMIP DECK</a:t>
            </a:r>
          </a:p>
          <a:p>
            <a:pPr marL="1175" lvl="1" indent="0">
              <a:buNone/>
            </a:pPr>
            <a:endParaRPr lang="en-US" b="1" dirty="0"/>
          </a:p>
          <a:p>
            <a:pPr marL="1175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The role of the panel in support of CMIP6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701839" y="5647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59846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7864"/>
            <a:ext cx="9144000" cy="800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89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7864"/>
            <a:ext cx="9144000" cy="800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1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37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 txBox="1">
            <a:spLocks/>
          </p:cNvSpPr>
          <p:nvPr/>
        </p:nvSpPr>
        <p:spPr bwMode="auto">
          <a:xfrm>
            <a:off x="-36513" y="0"/>
            <a:ext cx="929640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ts val="29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solidFill>
                  <a:srgbClr val="686868"/>
                </a:solidFill>
                <a:latin typeface="Arial" charset="0"/>
              </a:rPr>
              <a:t>CMIP6 Timeline</a:t>
            </a:r>
          </a:p>
        </p:txBody>
      </p:sp>
      <p:pic>
        <p:nvPicPr>
          <p:cNvPr id="4710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33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7" y="1524000"/>
            <a:ext cx="8084113" cy="291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feld 1"/>
          <p:cNvSpPr txBox="1">
            <a:spLocks noChangeArrowheads="1"/>
          </p:cNvSpPr>
          <p:nvPr/>
        </p:nvSpPr>
        <p:spPr bwMode="auto">
          <a:xfrm>
            <a:off x="73025" y="5688013"/>
            <a:ext cx="2289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i="1" dirty="0" err="1">
                <a:solidFill>
                  <a:srgbClr val="000000"/>
                </a:solidFill>
                <a:latin typeface="Arial" charset="0"/>
              </a:rPr>
              <a:t>Eyring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 et al., GMD,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56129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84" y="183863"/>
            <a:ext cx="856179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Data accessibility for </a:t>
            </a:r>
            <a:br>
              <a:rPr lang="en-US" dirty="0" smtClean="0"/>
            </a:br>
            <a:r>
              <a:rPr lang="en-US" dirty="0" smtClean="0"/>
              <a:t>WCRP</a:t>
            </a:r>
            <a:r>
              <a:rPr lang="en-US" dirty="0"/>
              <a:t> </a:t>
            </a:r>
            <a:r>
              <a:rPr lang="en-US" dirty="0" smtClean="0"/>
              <a:t>Climate Model </a:t>
            </a:r>
            <a:r>
              <a:rPr lang="en-US" dirty="0" err="1" smtClean="0"/>
              <a:t>Intercomparions</a:t>
            </a:r>
            <a:r>
              <a:rPr lang="en-US" dirty="0" smtClean="0"/>
              <a:t> (MIPs):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29" y="1376182"/>
            <a:ext cx="5233947" cy="42977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CMIP3 (circa IPCC AR4) and earlier, data from CMIP and several other MIPs were centralized </a:t>
            </a:r>
          </a:p>
          <a:p>
            <a:endParaRPr lang="en-US" sz="2400" dirty="0"/>
          </a:p>
          <a:p>
            <a:r>
              <a:rPr lang="en-US" sz="2400" dirty="0" smtClean="0"/>
              <a:t>Since CMIP5, data is now distributed via the Earth System Grid Federation (</a:t>
            </a:r>
            <a:r>
              <a:rPr lang="en-US" sz="2400" b="1" dirty="0" smtClean="0"/>
              <a:t>ESGF</a:t>
            </a:r>
            <a:r>
              <a:rPr lang="en-US" sz="2400" dirty="0" smtClean="0"/>
              <a:t>)… there have been challenges but the system </a:t>
            </a:r>
            <a:r>
              <a:rPr lang="en-US" dirty="0" smtClean="0"/>
              <a:t>is demonstrably improving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CMIP5 data ~5Pb</a:t>
            </a:r>
            <a:endParaRPr lang="en-US" sz="2400" dirty="0"/>
          </a:p>
        </p:txBody>
      </p:sp>
      <p:pic>
        <p:nvPicPr>
          <p:cNvPr id="5" name="Picture 4" descr="CMIP5_Arch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46" y="3656658"/>
            <a:ext cx="2970711" cy="2186288"/>
          </a:xfrm>
          <a:prstGeom prst="rect">
            <a:avLst/>
          </a:prstGeom>
        </p:spPr>
      </p:pic>
      <p:pic>
        <p:nvPicPr>
          <p:cNvPr id="7" name="Picture 6" descr="ESGF_Participa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38" y="1347622"/>
            <a:ext cx="2371678" cy="2177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99" y="5318418"/>
            <a:ext cx="570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conventions for </a:t>
            </a:r>
            <a:r>
              <a:rPr lang="en-US" b="1" dirty="0" smtClean="0">
                <a:solidFill>
                  <a:srgbClr val="FF0000"/>
                </a:solidFill>
              </a:rPr>
              <a:t>CF</a:t>
            </a:r>
            <a:r>
              <a:rPr lang="en-US" dirty="0" smtClean="0">
                <a:solidFill>
                  <a:srgbClr val="FF0000"/>
                </a:solidFill>
              </a:rPr>
              <a:t> (Climate and Forecast) metadata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are used in the organization of all CMIP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21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Inhaltsplatzhalter 2"/>
          <p:cNvSpPr>
            <a:spLocks noGrp="1"/>
          </p:cNvSpPr>
          <p:nvPr>
            <p:ph idx="4294967295"/>
          </p:nvPr>
        </p:nvSpPr>
        <p:spPr>
          <a:xfrm>
            <a:off x="179388" y="273417"/>
            <a:ext cx="8888412" cy="6403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CMIP6 Status</a:t>
            </a: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CMIP6 Experimental Design finalized</a:t>
            </a: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Forcing datasets for DECK and CMIP6 historical simulations finalized by </a:t>
            </a:r>
            <a:r>
              <a:rPr lang="en-GB" sz="1600" dirty="0" smtClean="0">
                <a:latin typeface="Arial" charset="0"/>
                <a:cs typeface="Arial" charset="0"/>
              </a:rPr>
              <a:t>en</a:t>
            </a:r>
            <a:endParaRPr lang="en-GB" sz="16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CMIP6 Simulation Period (2016-2020)</a:t>
            </a:r>
          </a:p>
          <a:p>
            <a:pPr marL="0" indent="0" eaLnBrk="1" hangingPunct="1">
              <a:spcBef>
                <a:spcPct val="0"/>
              </a:spcBef>
              <a:spcAft>
                <a:spcPts val="2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Infrastructure in preparation (including data request) by WGCM Infrastructure Panel (WIP)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CMIP6 Participating Model Groups: </a:t>
            </a:r>
            <a:r>
              <a:rPr lang="en-GB" sz="1600" dirty="0">
                <a:latin typeface="Arial" charset="0"/>
                <a:cs typeface="Arial" charset="0"/>
              </a:rPr>
              <a:t>&gt; 30 using a wide variety of different model versions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21 CMIP6-Endorsed MIPs </a:t>
            </a:r>
            <a:r>
              <a:rPr lang="en-GB" sz="1600" dirty="0">
                <a:latin typeface="Arial" charset="0"/>
                <a:cs typeface="Arial" charset="0"/>
              </a:rPr>
              <a:t>that build on the DECK and CMIP historical simulations to address a large range of specific questions with WCRP Grand Challenges as scientific backdrop.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CMIP6 Climate Projections part of a CMIP6-Endorsed MIP (</a:t>
            </a:r>
            <a:r>
              <a:rPr lang="en-GB" sz="1800" b="1" dirty="0" err="1">
                <a:latin typeface="Arial" charset="0"/>
                <a:cs typeface="Arial" charset="0"/>
              </a:rPr>
              <a:t>ScenarioMIP</a:t>
            </a:r>
            <a:r>
              <a:rPr lang="en-GB" sz="1800" b="1" dirty="0"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New scenarios span the same range as the RCPs, but fill critical gaps for intermediate forcing levels and questions for example on short-lived species and land-use.</a:t>
            </a:r>
          </a:p>
          <a:p>
            <a:pPr marL="0" indent="0" eaLnBrk="1" hangingPunct="1">
              <a:spcBef>
                <a:spcPct val="0"/>
              </a:spcBef>
              <a:spcAft>
                <a:spcPts val="2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 err="1">
                <a:latin typeface="Arial" charset="0"/>
                <a:cs typeface="Arial" charset="0"/>
              </a:rPr>
              <a:t>Forcings</a:t>
            </a:r>
            <a:r>
              <a:rPr lang="en-GB" sz="1600" dirty="0">
                <a:latin typeface="Arial" charset="0"/>
                <a:cs typeface="Arial" charset="0"/>
              </a:rPr>
              <a:t> for future scenarios available by end of 2016, </a:t>
            </a:r>
            <a:r>
              <a:rPr lang="en-US" sz="1600" dirty="0">
                <a:latin typeface="Arial" charset="0"/>
                <a:cs typeface="Arial" charset="0"/>
              </a:rPr>
              <a:t>climate model projections expected to be available within the 2018-2020 time frame.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A Central Goal of CMIP6 is Routine Evaluation of the Models with Observations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Efforts to develop community tools and to couple them to the ESGF are underway 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de-DE" sz="1800" b="1" dirty="0" err="1">
                <a:latin typeface="Arial" charset="0"/>
                <a:cs typeface="Arial" charset="0"/>
              </a:rPr>
              <a:t>Geosci</a:t>
            </a:r>
            <a:r>
              <a:rPr lang="de-DE" sz="1800" b="1" dirty="0">
                <a:latin typeface="Arial" charset="0"/>
                <a:cs typeface="Arial" charset="0"/>
              </a:rPr>
              <a:t>. Model </a:t>
            </a:r>
            <a:r>
              <a:rPr lang="de-DE" sz="1800" b="1" dirty="0" err="1">
                <a:latin typeface="Arial" charset="0"/>
                <a:cs typeface="Arial" charset="0"/>
              </a:rPr>
              <a:t>Dev</a:t>
            </a:r>
            <a:r>
              <a:rPr lang="de-DE" sz="1800" b="1" dirty="0">
                <a:latin typeface="Arial" charset="0"/>
                <a:cs typeface="Arial" charset="0"/>
              </a:rPr>
              <a:t>. S</a:t>
            </a:r>
            <a:r>
              <a:rPr lang="en-GB" sz="1800" b="1" dirty="0" err="1">
                <a:latin typeface="Arial" charset="0"/>
                <a:cs typeface="Arial" charset="0"/>
              </a:rPr>
              <a:t>pecial</a:t>
            </a:r>
            <a:r>
              <a:rPr lang="en-GB" sz="1800" b="1" dirty="0">
                <a:latin typeface="Arial" charset="0"/>
                <a:cs typeface="Arial" charset="0"/>
              </a:rPr>
              <a:t> Issue on CMIP6  </a:t>
            </a:r>
          </a:p>
          <a:p>
            <a:pPr marL="0" indent="0">
              <a:spcBef>
                <a:spcPct val="0"/>
              </a:spcBef>
              <a:spcAft>
                <a:spcPts val="100"/>
              </a:spcAft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Overview of the CMIP6 Experiment Design and Organization (</a:t>
            </a:r>
            <a:r>
              <a:rPr lang="en-GB" sz="1600" dirty="0" err="1">
                <a:latin typeface="Arial" charset="0"/>
                <a:cs typeface="Arial" charset="0"/>
              </a:rPr>
              <a:t>Eyring</a:t>
            </a:r>
            <a:r>
              <a:rPr lang="en-GB" sz="1600" dirty="0">
                <a:latin typeface="Arial" charset="0"/>
                <a:cs typeface="Arial" charset="0"/>
              </a:rPr>
              <a:t> et al., GMD, 2016)</a:t>
            </a:r>
          </a:p>
          <a:p>
            <a:pPr marL="0" indent="0">
              <a:spcBef>
                <a:spcPct val="0"/>
              </a:spcBef>
              <a:spcAft>
                <a:spcPts val="100"/>
              </a:spcAft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Experimental design from all CMIP6-Endorsed MIPs</a:t>
            </a:r>
          </a:p>
          <a:p>
            <a:pPr marL="0" indent="0">
              <a:spcBef>
                <a:spcPct val="0"/>
              </a:spcBef>
              <a:spcAft>
                <a:spcPts val="100"/>
              </a:spcAft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Description of the CMIP6 forcing data and infrastructure</a:t>
            </a:r>
          </a:p>
          <a:p>
            <a:pPr marL="0" indent="0" algn="ctr">
              <a:spcBef>
                <a:spcPts val="600"/>
              </a:spcBef>
              <a:spcAft>
                <a:spcPts val="200"/>
              </a:spcAft>
              <a:buFont typeface="Arial" charset="0"/>
              <a:buNone/>
            </a:pPr>
            <a:r>
              <a:rPr lang="en-GB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=&gt; We expect CMIP6 to continue CMIP’s tradition of major scientific advances</a:t>
            </a:r>
            <a:r>
              <a:rPr lang="en-GB" sz="1600" dirty="0">
                <a:latin typeface="Arial" charset="0"/>
                <a:cs typeface="Arial" charset="0"/>
              </a:rPr>
              <a:t/>
            </a:r>
            <a:br>
              <a:rPr lang="en-GB" sz="1600" dirty="0">
                <a:latin typeface="Arial" charset="0"/>
                <a:cs typeface="Arial" charset="0"/>
              </a:rPr>
            </a:br>
            <a:endParaRPr lang="en-GB" sz="16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GB" sz="16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GB" sz="1600" dirty="0">
              <a:latin typeface="Arial" charset="0"/>
              <a:cs typeface="Arial" charset="0"/>
            </a:endParaRPr>
          </a:p>
        </p:txBody>
      </p:sp>
      <p:sp>
        <p:nvSpPr>
          <p:cNvPr id="48131" name="Titolo 1"/>
          <p:cNvSpPr txBox="1">
            <a:spLocks/>
          </p:cNvSpPr>
          <p:nvPr/>
        </p:nvSpPr>
        <p:spPr bwMode="auto">
          <a:xfrm>
            <a:off x="228600" y="44450"/>
            <a:ext cx="8648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ts val="2900"/>
              </a:lnSpc>
            </a:pPr>
            <a:r>
              <a:rPr lang="en-GB" sz="2400" b="1">
                <a:solidFill>
                  <a:srgbClr val="686868"/>
                </a:solidFill>
                <a:latin typeface="Arial" charset="0"/>
                <a:ea typeface="MS PGothic" charset="0"/>
              </a:rPr>
              <a:t>Status and Outlook</a:t>
            </a:r>
            <a:endParaRPr lang="en-US" sz="2400" b="1">
              <a:solidFill>
                <a:srgbClr val="686868"/>
              </a:solidFill>
              <a:latin typeface="Arial" charset="0"/>
              <a:ea typeface="MS PGothic" charset="0"/>
            </a:endParaRPr>
          </a:p>
        </p:txBody>
      </p:sp>
      <p:pic>
        <p:nvPicPr>
          <p:cNvPr id="4813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450"/>
            <a:ext cx="1333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hteck 2"/>
          <p:cNvSpPr>
            <a:spLocks noChangeArrowheads="1"/>
          </p:cNvSpPr>
          <p:nvPr/>
        </p:nvSpPr>
        <p:spPr bwMode="auto">
          <a:xfrm>
            <a:off x="-115711" y="5774801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/>
              <a:t>http://www.wcrp-climate.org/index.php/wgcm-cmip/about-cmip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99147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Inhaltsplatzhalter 2"/>
          <p:cNvSpPr>
            <a:spLocks noGrp="1"/>
          </p:cNvSpPr>
          <p:nvPr>
            <p:ph idx="4294967295"/>
          </p:nvPr>
        </p:nvSpPr>
        <p:spPr>
          <a:xfrm>
            <a:off x="179388" y="273417"/>
            <a:ext cx="8888412" cy="64039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CMIP6 Status</a:t>
            </a: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CMIP6 Experimental Design finalized</a:t>
            </a: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Forcing datasets for DECK and CMIP6 historical simulations finalized by </a:t>
            </a:r>
            <a:r>
              <a:rPr lang="en-GB" sz="1600" dirty="0" smtClean="0">
                <a:latin typeface="Arial" charset="0"/>
                <a:cs typeface="Arial" charset="0"/>
              </a:rPr>
              <a:t>en</a:t>
            </a:r>
            <a:endParaRPr lang="en-GB" sz="16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CMIP6 Simulation Period (2016-2020)</a:t>
            </a:r>
          </a:p>
          <a:p>
            <a:pPr marL="0" indent="0" eaLnBrk="1" hangingPunct="1">
              <a:spcBef>
                <a:spcPct val="0"/>
              </a:spcBef>
              <a:spcAft>
                <a:spcPts val="2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Infrastructure in preparation (including data request) by WGCM Infrastructure Panel (WIP)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CMIP6 Participating Model Groups: </a:t>
            </a:r>
            <a:r>
              <a:rPr lang="en-GB" sz="1600" dirty="0">
                <a:latin typeface="Arial" charset="0"/>
                <a:cs typeface="Arial" charset="0"/>
              </a:rPr>
              <a:t>&gt; 30 using a wide variety of different model versions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21 CMIP6-Endorsed MIPs </a:t>
            </a:r>
            <a:r>
              <a:rPr lang="en-GB" sz="1600" dirty="0">
                <a:latin typeface="Arial" charset="0"/>
                <a:cs typeface="Arial" charset="0"/>
              </a:rPr>
              <a:t>that build on the DECK and CMIP historical simulations to address a large range of specific questions with WCRP Grand Challenges as scientific backdrop.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CMIP6 Climate Projections part of a CMIP6-Endorsed MIP (</a:t>
            </a:r>
            <a:r>
              <a:rPr lang="en-GB" sz="1800" b="1" dirty="0" err="1">
                <a:latin typeface="Arial" charset="0"/>
                <a:cs typeface="Arial" charset="0"/>
              </a:rPr>
              <a:t>ScenarioMIP</a:t>
            </a:r>
            <a:r>
              <a:rPr lang="en-GB" sz="1800" b="1" dirty="0"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New scenarios span the same range as the RCPs, but fill critical gaps for intermediate forcing levels and questions for example on short-lived species and land-use.</a:t>
            </a:r>
          </a:p>
          <a:p>
            <a:pPr marL="0" indent="0" eaLnBrk="1" hangingPunct="1">
              <a:spcBef>
                <a:spcPct val="0"/>
              </a:spcBef>
              <a:spcAft>
                <a:spcPts val="2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 err="1">
                <a:latin typeface="Arial" charset="0"/>
                <a:cs typeface="Arial" charset="0"/>
              </a:rPr>
              <a:t>Forcings</a:t>
            </a:r>
            <a:r>
              <a:rPr lang="en-GB" sz="1600" dirty="0">
                <a:latin typeface="Arial" charset="0"/>
                <a:cs typeface="Arial" charset="0"/>
              </a:rPr>
              <a:t> for future scenarios available by end of 2016, </a:t>
            </a:r>
            <a:r>
              <a:rPr lang="en-US" sz="1600" dirty="0">
                <a:latin typeface="Arial" charset="0"/>
                <a:cs typeface="Arial" charset="0"/>
              </a:rPr>
              <a:t>climate model projections expected to be available within the 2018-2020 time frame.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en-GB" sz="1800" b="1" dirty="0">
                <a:latin typeface="Arial" charset="0"/>
                <a:cs typeface="Arial" charset="0"/>
              </a:rPr>
              <a:t>A Central Goal of CMIP6 is Routine Evaluation of the Models with Observations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"/>
              </a:spcAft>
              <a:buClr>
                <a:schemeClr val="tx1"/>
              </a:buClr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Efforts to develop community tools and to couple them to the ESGF are underway </a:t>
            </a:r>
          </a:p>
          <a:p>
            <a:pPr marL="0" indent="0" eaLnBrk="1" hangingPunct="1">
              <a:spcBef>
                <a:spcPts val="800"/>
              </a:spcBef>
              <a:spcAft>
                <a:spcPts val="200"/>
              </a:spcAft>
              <a:buClr>
                <a:schemeClr val="tx1"/>
              </a:buClr>
              <a:buFont typeface="Arial" charset="0"/>
              <a:buNone/>
            </a:pPr>
            <a:r>
              <a:rPr lang="de-DE" sz="1800" b="1" dirty="0" err="1">
                <a:latin typeface="Arial" charset="0"/>
                <a:cs typeface="Arial" charset="0"/>
              </a:rPr>
              <a:t>Geosci</a:t>
            </a:r>
            <a:r>
              <a:rPr lang="de-DE" sz="1800" b="1" dirty="0">
                <a:latin typeface="Arial" charset="0"/>
                <a:cs typeface="Arial" charset="0"/>
              </a:rPr>
              <a:t>. Model </a:t>
            </a:r>
            <a:r>
              <a:rPr lang="de-DE" sz="1800" b="1" dirty="0" err="1">
                <a:latin typeface="Arial" charset="0"/>
                <a:cs typeface="Arial" charset="0"/>
              </a:rPr>
              <a:t>Dev</a:t>
            </a:r>
            <a:r>
              <a:rPr lang="de-DE" sz="1800" b="1" dirty="0">
                <a:latin typeface="Arial" charset="0"/>
                <a:cs typeface="Arial" charset="0"/>
              </a:rPr>
              <a:t>. S</a:t>
            </a:r>
            <a:r>
              <a:rPr lang="en-GB" sz="1800" b="1" dirty="0" err="1">
                <a:latin typeface="Arial" charset="0"/>
                <a:cs typeface="Arial" charset="0"/>
              </a:rPr>
              <a:t>pecial</a:t>
            </a:r>
            <a:r>
              <a:rPr lang="en-GB" sz="1800" b="1" dirty="0">
                <a:latin typeface="Arial" charset="0"/>
                <a:cs typeface="Arial" charset="0"/>
              </a:rPr>
              <a:t> Issue on CMIP6  </a:t>
            </a:r>
          </a:p>
          <a:p>
            <a:pPr marL="0" indent="0">
              <a:spcBef>
                <a:spcPct val="0"/>
              </a:spcBef>
              <a:spcAft>
                <a:spcPts val="100"/>
              </a:spcAft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Overview of the CMIP6 Experiment Design and Organization (</a:t>
            </a:r>
            <a:r>
              <a:rPr lang="en-GB" sz="1600" dirty="0" err="1">
                <a:latin typeface="Arial" charset="0"/>
                <a:cs typeface="Arial" charset="0"/>
              </a:rPr>
              <a:t>Eyring</a:t>
            </a:r>
            <a:r>
              <a:rPr lang="en-GB" sz="1600" dirty="0">
                <a:latin typeface="Arial" charset="0"/>
                <a:cs typeface="Arial" charset="0"/>
              </a:rPr>
              <a:t> et al., GMD, 2016)</a:t>
            </a:r>
          </a:p>
          <a:p>
            <a:pPr marL="0" indent="0">
              <a:spcBef>
                <a:spcPct val="0"/>
              </a:spcBef>
              <a:spcAft>
                <a:spcPts val="100"/>
              </a:spcAft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Experimental design from all CMIP6-Endorsed MIPs</a:t>
            </a:r>
          </a:p>
          <a:p>
            <a:pPr marL="0" indent="0">
              <a:spcBef>
                <a:spcPct val="0"/>
              </a:spcBef>
              <a:spcAft>
                <a:spcPts val="100"/>
              </a:spcAft>
              <a:buFont typeface="Symbol" charset="0"/>
              <a:buChar char="-"/>
            </a:pPr>
            <a:r>
              <a:rPr lang="en-GB" sz="1600" dirty="0">
                <a:latin typeface="Arial" charset="0"/>
                <a:cs typeface="Arial" charset="0"/>
              </a:rPr>
              <a:t>Description of the CMIP6 forcing data and infrastructure</a:t>
            </a:r>
          </a:p>
          <a:p>
            <a:pPr marL="0" indent="0" algn="ctr">
              <a:spcBef>
                <a:spcPts val="600"/>
              </a:spcBef>
              <a:spcAft>
                <a:spcPts val="200"/>
              </a:spcAft>
              <a:buFont typeface="Arial" charset="0"/>
              <a:buNone/>
            </a:pPr>
            <a:r>
              <a:rPr lang="en-GB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=&gt; We expect CMIP6 to continue CMIP’s tradition of major scientific advances</a:t>
            </a:r>
            <a:r>
              <a:rPr lang="en-GB" sz="1600" dirty="0">
                <a:latin typeface="Arial" charset="0"/>
                <a:cs typeface="Arial" charset="0"/>
              </a:rPr>
              <a:t/>
            </a:r>
            <a:br>
              <a:rPr lang="en-GB" sz="1600" dirty="0">
                <a:latin typeface="Arial" charset="0"/>
                <a:cs typeface="Arial" charset="0"/>
              </a:rPr>
            </a:br>
            <a:endParaRPr lang="en-GB" sz="16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GB" sz="1600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GB" sz="1600" dirty="0">
              <a:latin typeface="Arial" charset="0"/>
              <a:cs typeface="Arial" charset="0"/>
            </a:endParaRPr>
          </a:p>
        </p:txBody>
      </p:sp>
      <p:sp>
        <p:nvSpPr>
          <p:cNvPr id="48131" name="Titolo 1"/>
          <p:cNvSpPr txBox="1">
            <a:spLocks/>
          </p:cNvSpPr>
          <p:nvPr/>
        </p:nvSpPr>
        <p:spPr bwMode="auto">
          <a:xfrm>
            <a:off x="228600" y="44450"/>
            <a:ext cx="8648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ts val="2900"/>
              </a:lnSpc>
            </a:pPr>
            <a:r>
              <a:rPr lang="en-GB" sz="2400" b="1">
                <a:solidFill>
                  <a:srgbClr val="686868"/>
                </a:solidFill>
                <a:latin typeface="Arial" charset="0"/>
                <a:ea typeface="MS PGothic" charset="0"/>
              </a:rPr>
              <a:t>Status and Outlook</a:t>
            </a:r>
            <a:endParaRPr lang="en-US" sz="2400" b="1">
              <a:solidFill>
                <a:srgbClr val="686868"/>
              </a:solidFill>
              <a:latin typeface="Arial" charset="0"/>
              <a:ea typeface="MS PGothic" charset="0"/>
            </a:endParaRPr>
          </a:p>
        </p:txBody>
      </p:sp>
      <p:pic>
        <p:nvPicPr>
          <p:cNvPr id="4813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450"/>
            <a:ext cx="1333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hteck 2"/>
          <p:cNvSpPr>
            <a:spLocks noChangeArrowheads="1"/>
          </p:cNvSpPr>
          <p:nvPr/>
        </p:nvSpPr>
        <p:spPr bwMode="auto">
          <a:xfrm>
            <a:off x="-115711" y="5774801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/>
              <a:t>http://www.wcrp-climate.org/index.php/wgcm-cmip/about-cmip</a:t>
            </a:r>
          </a:p>
        </p:txBody>
      </p:sp>
      <p:sp>
        <p:nvSpPr>
          <p:cNvPr id="2" name="Rectangle 1"/>
          <p:cNvSpPr/>
          <p:nvPr/>
        </p:nvSpPr>
        <p:spPr>
          <a:xfrm>
            <a:off x="79022" y="3776133"/>
            <a:ext cx="8798278" cy="626534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1247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403" y="1465130"/>
            <a:ext cx="5174881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US" sz="2000" dirty="0"/>
              <a:t>A Project for identifying, documenting and disseminating observations for climate model evaluation.</a:t>
            </a:r>
          </a:p>
          <a:p>
            <a:pPr marL="342900" indent="-342900" defTabSz="914400">
              <a:buFont typeface="Arial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Data </a:t>
            </a:r>
            <a:r>
              <a:rPr lang="en-US" sz="2000" dirty="0">
                <a:solidFill>
                  <a:prstClr val="black"/>
                </a:solidFill>
              </a:rPr>
              <a:t>sets </a:t>
            </a:r>
            <a:r>
              <a:rPr lang="en-US" sz="2000" dirty="0" smtClean="0">
                <a:solidFill>
                  <a:prstClr val="black"/>
                </a:solidFill>
              </a:rPr>
              <a:t>accessible on the Earth System Grid Federation (ESGF) in parallel with CMIP model output, adhering to the same data conventions, greatly facilitating research</a:t>
            </a:r>
          </a:p>
          <a:p>
            <a:pPr defTabSz="914400"/>
            <a:endParaRPr lang="en-US" sz="2000" dirty="0">
              <a:solidFill>
                <a:prstClr val="black"/>
              </a:solidFill>
            </a:endParaRPr>
          </a:p>
          <a:p>
            <a:pPr marL="342900" indent="-342900" defTabSz="914400"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Guided by the World Climate Research Program (WCRP) Data Advisory Council obs4MIPS Task Team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378" y="266643"/>
            <a:ext cx="66750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/>
              <a:t>obs4MIPs</a:t>
            </a:r>
          </a:p>
          <a:p>
            <a:pPr defTabSz="914400"/>
            <a:r>
              <a:rPr lang="en-US" dirty="0"/>
              <a:t>https://www.earthsystemcog.org/projects/obs4mips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80" y="118969"/>
            <a:ext cx="1099596" cy="1099596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544" y="124005"/>
            <a:ext cx="1121511" cy="1121511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13" name="Left-Right Arrow 12"/>
          <p:cNvSpPr/>
          <p:nvPr/>
        </p:nvSpPr>
        <p:spPr bwMode="auto">
          <a:xfrm>
            <a:off x="6825376" y="235627"/>
            <a:ext cx="1079783" cy="251387"/>
          </a:xfrm>
          <a:prstGeom prst="leftRightArrow">
            <a:avLst/>
          </a:prstGeom>
          <a:solidFill>
            <a:srgbClr val="8EB4E3"/>
          </a:solidFill>
          <a:ln w="9525" cap="flat" cmpd="sng" algn="ctr">
            <a:solidFill>
              <a:srgbClr val="3535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90"/>
              </a:solidFill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2769" y="570868"/>
            <a:ext cx="124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</a:t>
            </a:r>
            <a:r>
              <a:rPr lang="en-US" sz="1600" dirty="0" smtClean="0"/>
              <a:t>bs4MIPs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83" y="6174810"/>
            <a:ext cx="662396" cy="6669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03776" y="6419978"/>
            <a:ext cx="22497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….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and growing!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323" y="6222369"/>
            <a:ext cx="1502475" cy="508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24" y="6131206"/>
            <a:ext cx="703492" cy="70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502" y="6228077"/>
            <a:ext cx="1003920" cy="563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033" y="6174809"/>
            <a:ext cx="738039" cy="666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847" y="6195754"/>
            <a:ext cx="833520" cy="6243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8284" y="3288876"/>
            <a:ext cx="3382352" cy="26475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21253" y="589781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22" name="Oval 21"/>
          <p:cNvSpPr/>
          <p:nvPr/>
        </p:nvSpPr>
        <p:spPr bwMode="auto">
          <a:xfrm>
            <a:off x="5559855" y="1593141"/>
            <a:ext cx="1689840" cy="1236175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27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 Output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66836" y="1905215"/>
            <a:ext cx="2342342" cy="1298459"/>
          </a:xfrm>
          <a:prstGeom prst="ellipse">
            <a:avLst/>
          </a:prstGeom>
          <a:solidFill>
            <a:srgbClr val="1F497D">
              <a:lumMod val="40000"/>
              <a:lumOff val="60000"/>
              <a:alpha val="63000"/>
            </a:srgbClr>
          </a:solidFill>
          <a:ln w="9525" cap="flat" cmpd="sng" algn="ctr">
            <a:solidFill>
              <a:schemeClr val="accent5">
                <a:lumMod val="50000"/>
                <a:alpha val="32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27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Gridded datasets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051710" y="1465130"/>
            <a:ext cx="1929175" cy="3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27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Target Quantities</a:t>
            </a:r>
          </a:p>
        </p:txBody>
      </p:sp>
      <p:cxnSp>
        <p:nvCxnSpPr>
          <p:cNvPr id="26" name="Curved Connector 25"/>
          <p:cNvCxnSpPr/>
          <p:nvPr/>
        </p:nvCxnSpPr>
        <p:spPr bwMode="auto">
          <a:xfrm rot="5400000">
            <a:off x="7041364" y="1816641"/>
            <a:ext cx="631524" cy="573087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00009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9" y="6176193"/>
            <a:ext cx="779064" cy="6438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20363" y="5647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1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eckler_ohc_jun09">
  <a:themeElements>
    <a:clrScheme name="CSIRO Blue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78BE20"/>
      </a:accent3>
      <a:accent4>
        <a:srgbClr val="4A7729"/>
      </a:accent4>
      <a:accent5>
        <a:srgbClr val="00A9CE"/>
      </a:accent5>
      <a:accent6>
        <a:srgbClr val="00313C"/>
      </a:accent6>
      <a:hlink>
        <a:srgbClr val="9FAEE5"/>
      </a:hlink>
      <a:folHlink>
        <a:srgbClr val="1E22AA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gleckler_ohc_jun09.potx</Template>
  <TotalTime>50904</TotalTime>
  <Words>2425</Words>
  <Application>Microsoft Office PowerPoint</Application>
  <PresentationFormat>On-screen Show (4:3)</PresentationFormat>
  <Paragraphs>467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gleckler_ohc_jun09</vt:lpstr>
      <vt:lpstr>An update on CMIP(6), obs4MIPs and the  WGCM/WGNE Diagnostics and Metrics Panel</vt:lpstr>
      <vt:lpstr>PowerPoint Presentation</vt:lpstr>
      <vt:lpstr>PowerPoint Presentation</vt:lpstr>
      <vt:lpstr>PowerPoint Presentation</vt:lpstr>
      <vt:lpstr>PowerPoint Presentation</vt:lpstr>
      <vt:lpstr>Data accessibility for  WCRP Climate Model Intercomparions (MIPs): </vt:lpstr>
      <vt:lpstr>PowerPoint Presentation</vt:lpstr>
      <vt:lpstr>PowerPoint Presentation</vt:lpstr>
      <vt:lpstr>PowerPoint Presentation</vt:lpstr>
      <vt:lpstr>PowerPoint Presentation</vt:lpstr>
      <vt:lpstr>Data access and project connectedness using   The CoG for CMIP6, obs4MIPs and many other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PCMDI, 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Durack</dc:creator>
  <cp:lastModifiedBy>Zama Sigasa</cp:lastModifiedBy>
  <cp:revision>379</cp:revision>
  <dcterms:created xsi:type="dcterms:W3CDTF">2012-02-01T13:00:54Z</dcterms:created>
  <dcterms:modified xsi:type="dcterms:W3CDTF">2016-04-28T07:19:43Z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