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2EA"/>
          </a:solidFill>
        </a:fill>
      </a:tcStyle>
    </a:wholeTbl>
    <a:band2H>
      <a:tcTxStyle b="def" i="def"/>
      <a:tcStyle>
        <a:tcBdr/>
        <a:fill>
          <a:solidFill>
            <a:srgbClr val="E8F1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CDCCE"/>
          </a:solidFill>
        </a:fill>
      </a:tcStyle>
    </a:firstCol>
    <a:lastRow>
      <a:tcTxStyle b="on"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254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DEEE8"/>
          </a:solidFill>
        </a:fill>
      </a:tcStyle>
    </a:lastRow>
    <a:firstRow>
      <a:tcTxStyle b="on"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DEEE8"/>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ph type="sldImg"/>
          </p:nvPr>
        </p:nvSpPr>
        <p:spPr>
          <a:xfrm>
            <a:off x="1143000" y="685800"/>
            <a:ext cx="4572000" cy="3429000"/>
          </a:xfrm>
          <a:prstGeom prst="rect">
            <a:avLst/>
          </a:prstGeom>
        </p:spPr>
        <p:txBody>
          <a:bodyPr/>
          <a:lstStyle/>
          <a:p>
            <a:pPr/>
          </a:p>
        </p:txBody>
      </p:sp>
      <p:sp>
        <p:nvSpPr>
          <p:cNvPr id="428" name="Shape 4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defRPr b="1"/>
            </a:pPr>
            <a:r>
              <a:t>Key </a:t>
            </a:r>
            <a:r>
              <a:t>Challenges</a:t>
            </a:r>
          </a:p>
          <a:p>
            <a:pPr/>
            <a:r>
              <a:t>Recent work has demonstrated the value of using diagnostic and spatial verification methods to evaluate precipitation forecasts. We need to develop appropriate verification methods for new kinds of temporal and spatial high impact weather forecasts (e.g., high resolution ensembles, extremes, nowcasts, warnings, downstream hazards, etc.) </a:t>
            </a:r>
          </a:p>
          <a:p>
            <a:pPr/>
            <a:r>
              <a:t>There are currently a very small number of scientists working in the area of user-focused evaluation. We need to pull in more people with expertise in the area of social, economic, and environmental sciences to assist with appropriate methods of evaluation, and from important impact sectors to help understand the decisions made in response to high impact weather and associated hazards. </a:t>
            </a:r>
          </a:p>
          <a:p>
            <a:pPr/>
            <a:r>
              <a:t>Analysis of information content typically shows that information is apparently lost at each stage of the information chain (e.g., forecasts, communication, interpretation, use, value). We need to develop and apply methods to evaluate the impact and effectiveness of information at each stage, including measuring improvements in resilience. </a:t>
            </a:r>
          </a:p>
          <a:p>
            <a:pPr/>
            <a:r>
              <a:t>Effective use of forecasts and warnings has been associated with trust in the product and its source. We need to build users’ trust by providing information about how good the forecasts were in the past and the reasons for incorrect forecasts, and developing and applying user-focused verification approaches. </a:t>
            </a:r>
          </a:p>
          <a:p>
            <a:pPr/>
            <a:r>
              <a:t>Evaluation of hazards, impacts and response are limited by access to data. We need to use social media and non-standard data for evaluation and to improve collection of this information to make it easier to use.</a:t>
            </a:r>
            <a:r>
              <a:rPr b="1"/>
              <a:t> </a:t>
            </a:r>
          </a:p>
          <a:p>
            <a:pPr/>
            <a:r>
              <a:t>Governments require assessments of the value of forecasting and warning services to national economies. Very few comprehensive studies have been undertaken. We need to develop and apply approaches to quantify the socio-economic benefits of high impact weather forecasts, including identifying avoided losses.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indent="39687">
              <a:spcBef>
                <a:spcPts val="1000"/>
              </a:spcBef>
              <a:defRPr>
                <a:latin typeface="Arial"/>
                <a:ea typeface="Arial"/>
                <a:cs typeface="Arial"/>
                <a:sym typeface="Arial"/>
              </a:defRPr>
            </a:pPr>
            <a:r>
              <a:t>Phase 1 (precipitation) completed</a:t>
            </a:r>
          </a:p>
          <a:p>
            <a:pPr indent="39687">
              <a:spcBef>
                <a:spcPts val="1000"/>
              </a:spcBef>
              <a:defRPr>
                <a:latin typeface="Arial"/>
                <a:ea typeface="Arial"/>
                <a:cs typeface="Arial"/>
                <a:sym typeface="Arial"/>
              </a:defRPr>
            </a:pPr>
            <a:r>
              <a:t>Methods applied by researchers to same datasets (precipitation; perturbed cases; idealized cases)</a:t>
            </a:r>
          </a:p>
          <a:p>
            <a:pPr indent="39687">
              <a:spcBef>
                <a:spcPts val="1000"/>
              </a:spcBef>
              <a:defRPr>
                <a:latin typeface="Arial"/>
                <a:ea typeface="Arial"/>
                <a:cs typeface="Arial"/>
                <a:sym typeface="Arial"/>
              </a:defRPr>
            </a:pPr>
            <a:r>
              <a:t>Subjective forecast evaluations</a:t>
            </a:r>
          </a:p>
          <a:p>
            <a:pPr indent="39687">
              <a:spcBef>
                <a:spcPts val="1000"/>
              </a:spcBef>
              <a:defRPr i="1">
                <a:latin typeface="Arial"/>
                <a:ea typeface="Arial"/>
                <a:cs typeface="Arial"/>
                <a:sym typeface="Arial"/>
              </a:defRPr>
            </a:pPr>
            <a:r>
              <a:t>Weather and Forecasting</a:t>
            </a:r>
            <a:r>
              <a:rPr i="0"/>
              <a:t> special collection 2009-2010</a:t>
            </a:r>
            <a:endParaRPr i="0"/>
          </a:p>
          <a:p>
            <a:pPr indent="39687">
              <a:spcBef>
                <a:spcPts val="1000"/>
              </a:spcBef>
              <a:defRPr>
                <a:latin typeface="Arial"/>
                <a:ea typeface="Arial"/>
                <a:cs typeface="Arial"/>
                <a:sym typeface="Arial"/>
              </a:defRPr>
            </a:pPr>
            <a:r>
              <a:t>I will show one or two examples of each type of method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5.jpeg"/></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Shape 11"/>
          <p:cNvSpPr/>
          <p:nvPr>
            <p:ph type="title"/>
          </p:nvPr>
        </p:nvSpPr>
        <p:spPr>
          <a:xfrm>
            <a:off x="685800" y="2130425"/>
            <a:ext cx="7772400" cy="1470025"/>
          </a:xfrm>
          <a:prstGeom prst="rect">
            <a:avLst/>
          </a:prstGeom>
        </p:spPr>
        <p:txBody>
          <a:bodyPr/>
          <a:lstStyle/>
          <a:p>
            <a:pPr/>
            <a:r>
              <a:t>Title Text</a:t>
            </a:r>
          </a:p>
        </p:txBody>
      </p:sp>
      <p:sp>
        <p:nvSpPr>
          <p:cNvPr id="12" name="Shape 12"/>
          <p:cNvSpPr/>
          <p:nvPr>
            <p:ph type="body" sz="quarter" idx="1"/>
          </p:nvPr>
        </p:nvSpPr>
        <p:spPr>
          <a:xfrm>
            <a:off x="1371600" y="3886200"/>
            <a:ext cx="6400800" cy="1752600"/>
          </a:xfrm>
          <a:prstGeom prst="rect">
            <a:avLst/>
          </a:prstGeom>
        </p:spPr>
        <p:txBody>
          <a:bodyPr/>
          <a:lstStyle>
            <a:lvl1pPr marL="0" indent="0" algn="ctr">
              <a:buSzTx/>
              <a:buFontTx/>
              <a:buNone/>
              <a:defRPr sz="3200">
                <a:solidFill>
                  <a:srgbClr val="888888"/>
                </a:solidFill>
              </a:defRPr>
            </a:lvl1pPr>
            <a:lvl2pPr marL="0" indent="457200" algn="ctr">
              <a:buSzTx/>
              <a:buFontTx/>
              <a:buNone/>
              <a:defRPr sz="3200">
                <a:solidFill>
                  <a:srgbClr val="888888"/>
                </a:solidFill>
              </a:defRPr>
            </a:lvl2pPr>
            <a:lvl3pPr marL="0" indent="914400" algn="ctr">
              <a:buSzTx/>
              <a:buFontTx/>
              <a:buNone/>
              <a:defRPr sz="3200">
                <a:solidFill>
                  <a:srgbClr val="888888"/>
                </a:solidFill>
              </a:defRPr>
            </a:lvl3pPr>
            <a:lvl4pPr marL="0" indent="1371600" algn="ctr">
              <a:buSzTx/>
              <a:buFontTx/>
              <a:buNone/>
              <a:defRPr sz="3200">
                <a:solidFill>
                  <a:srgbClr val="888888"/>
                </a:solidFill>
              </a:defRPr>
            </a:lvl4pPr>
            <a:lvl5pPr marL="0" indent="1828800" algn="ctr">
              <a:buSzTx/>
              <a:buFontTx/>
              <a:buNone/>
              <a:defRPr sz="32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a:r>
              <a:t>Title Text</a:t>
            </a:r>
          </a:p>
        </p:txBody>
      </p:sp>
      <p:sp>
        <p:nvSpPr>
          <p:cNvPr id="93" name="Shape 93"/>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1" name="Shape 101"/>
          <p:cNvSpPr/>
          <p:nvPr>
            <p:ph type="title"/>
          </p:nvPr>
        </p:nvSpPr>
        <p:spPr>
          <a:xfrm>
            <a:off x="6629400" y="274638"/>
            <a:ext cx="2057400" cy="5851526"/>
          </a:xfrm>
          <a:prstGeom prst="rect">
            <a:avLst/>
          </a:prstGeom>
        </p:spPr>
        <p:txBody>
          <a:bodyPr/>
          <a:lstStyle/>
          <a:p>
            <a:pPr/>
            <a:r>
              <a:t>Title Text</a:t>
            </a:r>
          </a:p>
        </p:txBody>
      </p:sp>
      <p:sp>
        <p:nvSpPr>
          <p:cNvPr id="102" name="Shape 102"/>
          <p:cNvSpPr/>
          <p:nvPr>
            <p:ph type="body" idx="1"/>
          </p:nvPr>
        </p:nvSpPr>
        <p:spPr>
          <a:xfrm>
            <a:off x="457200" y="274638"/>
            <a:ext cx="6019800" cy="58515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0" name="Shape 110"/>
          <p:cNvSpPr/>
          <p:nvPr/>
        </p:nvSpPr>
        <p:spPr>
          <a:xfrm>
            <a:off x="323849" y="6551613"/>
            <a:ext cx="289401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a:r>
              <a:t>© Crown copyright   Met Office</a:t>
            </a:r>
          </a:p>
        </p:txBody>
      </p:sp>
      <p:sp>
        <p:nvSpPr>
          <p:cNvPr id="111" name="Shape 111"/>
          <p:cNvSpPr/>
          <p:nvPr>
            <p:ph type="title"/>
          </p:nvPr>
        </p:nvSpPr>
        <p:spPr>
          <a:xfrm>
            <a:off x="1714500" y="349250"/>
            <a:ext cx="6972300" cy="1371600"/>
          </a:xfrm>
          <a:prstGeom prst="rect">
            <a:avLst/>
          </a:prstGeom>
        </p:spPr>
        <p:txBody>
          <a:bodyPr anchor="t"/>
          <a:lstStyle>
            <a:lvl1pPr algn="l">
              <a:defRPr sz="4000">
                <a:latin typeface="Arial"/>
                <a:ea typeface="Arial"/>
                <a:cs typeface="Arial"/>
                <a:sym typeface="Arial"/>
              </a:defRPr>
            </a:lvl1pPr>
          </a:lstStyle>
          <a:p>
            <a:pPr/>
            <a:r>
              <a:t>Title Text</a:t>
            </a:r>
          </a:p>
        </p:txBody>
      </p:sp>
      <p:sp>
        <p:nvSpPr>
          <p:cNvPr id="112" name="Shape 112"/>
          <p:cNvSpPr/>
          <p:nvPr>
            <p:ph type="body" idx="1"/>
          </p:nvPr>
        </p:nvSpPr>
        <p:spPr>
          <a:xfrm>
            <a:off x="1714500" y="1774825"/>
            <a:ext cx="6972300" cy="4525963"/>
          </a:xfrm>
          <a:prstGeom prst="rect">
            <a:avLst/>
          </a:prstGeom>
        </p:spPr>
        <p:txBody>
          <a:bodyPr/>
          <a:lstStyle>
            <a:lvl1pPr marL="342900" indent="-342900">
              <a:spcBef>
                <a:spcPts val="500"/>
              </a:spcBef>
              <a:defRPr sz="2400">
                <a:latin typeface="Arial"/>
                <a:ea typeface="Arial"/>
                <a:cs typeface="Arial"/>
                <a:sym typeface="Arial"/>
              </a:defRPr>
            </a:lvl1pPr>
            <a:lvl2pPr marL="800100" indent="-342900">
              <a:spcBef>
                <a:spcPts val="500"/>
              </a:spcBef>
              <a:buChar char="•"/>
              <a:defRPr sz="2400">
                <a:latin typeface="Arial"/>
                <a:ea typeface="Arial"/>
                <a:cs typeface="Arial"/>
                <a:sym typeface="Arial"/>
              </a:defRPr>
            </a:lvl2pPr>
            <a:lvl3pPr marL="1188719" indent="-274319">
              <a:spcBef>
                <a:spcPts val="500"/>
              </a:spcBef>
              <a:defRPr sz="2400">
                <a:latin typeface="Arial"/>
                <a:ea typeface="Arial"/>
                <a:cs typeface="Arial"/>
                <a:sym typeface="Arial"/>
              </a:defRPr>
            </a:lvl3pPr>
            <a:lvl4pPr marL="1645920" indent="-274320">
              <a:spcBef>
                <a:spcPts val="500"/>
              </a:spcBef>
              <a:buChar char="•"/>
              <a:defRPr sz="2400">
                <a:latin typeface="Arial"/>
                <a:ea typeface="Arial"/>
                <a:cs typeface="Arial"/>
                <a:sym typeface="Arial"/>
              </a:defRPr>
            </a:lvl4pPr>
            <a:lvl5pPr marL="2103120" indent="-274320">
              <a:spcBef>
                <a:spcPts val="500"/>
              </a:spcBef>
              <a:buChar char="•"/>
              <a:defRPr sz="2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3" name="Shape 113"/>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1_Main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Shape 120"/>
          <p:cNvSpPr/>
          <p:nvPr/>
        </p:nvSpPr>
        <p:spPr>
          <a:xfrm>
            <a:off x="323849" y="6551613"/>
            <a:ext cx="289401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a:r>
              <a:t>© Crown copyright   Met Office</a:t>
            </a:r>
          </a:p>
        </p:txBody>
      </p:sp>
      <p:sp>
        <p:nvSpPr>
          <p:cNvPr id="121" name="Shape 121"/>
          <p:cNvSpPr/>
          <p:nvPr>
            <p:ph type="title"/>
          </p:nvPr>
        </p:nvSpPr>
        <p:spPr>
          <a:xfrm>
            <a:off x="2123727" y="578749"/>
            <a:ext cx="6984777" cy="934658"/>
          </a:xfrm>
          <a:prstGeom prst="rect">
            <a:avLst/>
          </a:prstGeom>
        </p:spPr>
        <p:txBody>
          <a:bodyPr anchor="b"/>
          <a:lstStyle>
            <a:lvl1pPr algn="l">
              <a:defRPr sz="3600">
                <a:solidFill>
                  <a:srgbClr val="000099"/>
                </a:solidFill>
                <a:latin typeface="Arial"/>
                <a:ea typeface="Arial"/>
                <a:cs typeface="Arial"/>
                <a:sym typeface="Arial"/>
              </a:defRPr>
            </a:lvl1pPr>
          </a:lstStyle>
          <a:p>
            <a:pPr/>
            <a:r>
              <a:t>Title Text</a:t>
            </a:r>
          </a:p>
        </p:txBody>
      </p:sp>
      <p:sp>
        <p:nvSpPr>
          <p:cNvPr id="122" name="Shape 122"/>
          <p:cNvSpPr/>
          <p:nvPr>
            <p:ph type="body" sz="quarter" idx="1"/>
          </p:nvPr>
        </p:nvSpPr>
        <p:spPr>
          <a:xfrm>
            <a:off x="2123727" y="1541181"/>
            <a:ext cx="6984777" cy="504058"/>
          </a:xfrm>
          <a:prstGeom prst="rect">
            <a:avLst/>
          </a:prstGeom>
        </p:spPr>
        <p:txBody>
          <a:bodyPr/>
          <a:lstStyle>
            <a:lvl1pPr marL="0" indent="0">
              <a:spcBef>
                <a:spcPts val="400"/>
              </a:spcBef>
              <a:buSzTx/>
              <a:buFontTx/>
              <a:buNone/>
              <a:defRPr sz="2000">
                <a:solidFill>
                  <a:srgbClr val="000099"/>
                </a:solidFill>
                <a:latin typeface="Arial"/>
                <a:ea typeface="Arial"/>
                <a:cs typeface="Arial"/>
                <a:sym typeface="Arial"/>
              </a:defRPr>
            </a:lvl1pPr>
            <a:lvl2pPr>
              <a:spcBef>
                <a:spcPts val="400"/>
              </a:spcBef>
              <a:buFontTx/>
              <a:buChar char="•"/>
              <a:defRPr sz="2000">
                <a:solidFill>
                  <a:srgbClr val="000099"/>
                </a:solidFill>
                <a:latin typeface="Arial"/>
                <a:ea typeface="Arial"/>
                <a:cs typeface="Arial"/>
                <a:sym typeface="Arial"/>
              </a:defRPr>
            </a:lvl2pPr>
            <a:lvl3pPr marL="1143000" indent="-228600">
              <a:spcBef>
                <a:spcPts val="400"/>
              </a:spcBef>
              <a:buFontTx/>
              <a:defRPr sz="2000">
                <a:solidFill>
                  <a:srgbClr val="000099"/>
                </a:solidFill>
                <a:latin typeface="Arial"/>
                <a:ea typeface="Arial"/>
                <a:cs typeface="Arial"/>
                <a:sym typeface="Arial"/>
              </a:defRPr>
            </a:lvl3pPr>
            <a:lvl4pPr marL="1600200" indent="-228600">
              <a:spcBef>
                <a:spcPts val="400"/>
              </a:spcBef>
              <a:buFontTx/>
              <a:buChar char="•"/>
              <a:defRPr sz="2000">
                <a:solidFill>
                  <a:srgbClr val="000099"/>
                </a:solidFill>
                <a:latin typeface="Arial"/>
                <a:ea typeface="Arial"/>
                <a:cs typeface="Arial"/>
                <a:sym typeface="Arial"/>
              </a:defRPr>
            </a:lvl4pPr>
            <a:lvl5pPr marL="2057400" indent="-228600">
              <a:spcBef>
                <a:spcPts val="400"/>
              </a:spcBef>
              <a:buFontTx/>
              <a:buChar char="•"/>
              <a:defRPr sz="2000">
                <a:solidFill>
                  <a:srgbClr val="000099"/>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pic>
        <p:nvPicPr>
          <p:cNvPr id="123" name="image2.jpg" descr="MO_RGB_whitebackg.jpg"/>
          <p:cNvPicPr>
            <a:picLocks noChangeAspect="1"/>
          </p:cNvPicPr>
          <p:nvPr/>
        </p:nvPicPr>
        <p:blipFill>
          <a:blip r:embed="rId3">
            <a:extLst/>
          </a:blip>
          <a:stretch>
            <a:fillRect/>
          </a:stretch>
        </p:blipFill>
        <p:spPr>
          <a:xfrm>
            <a:off x="152111" y="133753"/>
            <a:ext cx="1595101" cy="1459520"/>
          </a:xfrm>
          <a:prstGeom prst="rect">
            <a:avLst/>
          </a:prstGeom>
          <a:ln w="12700">
            <a:miter lim="400000"/>
          </a:ln>
        </p:spPr>
      </p:pic>
      <p:sp>
        <p:nvSpPr>
          <p:cNvPr id="124" name="Shape 124"/>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Inhalt">
    <p:bg>
      <p:bgPr>
        <a:gradFill flip="none" rotWithShape="1">
          <a:gsLst>
            <a:gs pos="0">
              <a:srgbClr val="000066"/>
            </a:gs>
            <a:gs pos="100000">
              <a:srgbClr val="3366CC"/>
            </a:gs>
          </a:gsLst>
          <a:lin ang="5400000" scaled="0"/>
        </a:gradFill>
      </p:bgPr>
    </p:bg>
    <p:spTree>
      <p:nvGrpSpPr>
        <p:cNvPr id="1" name=""/>
        <p:cNvGrpSpPr/>
        <p:nvPr/>
      </p:nvGrpSpPr>
      <p:grpSpPr>
        <a:xfrm>
          <a:off x="0" y="0"/>
          <a:ext cx="0" cy="0"/>
          <a:chOff x="0" y="0"/>
          <a:chExt cx="0" cy="0"/>
        </a:xfrm>
      </p:grpSpPr>
      <p:pic>
        <p:nvPicPr>
          <p:cNvPr id="131" name="image3.jpg" descr="IMG_0727"/>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32" name="Shape 132"/>
          <p:cNvSpPr/>
          <p:nvPr/>
        </p:nvSpPr>
        <p:spPr>
          <a:xfrm>
            <a:off x="0" y="6237287"/>
            <a:ext cx="9144000" cy="620713"/>
          </a:xfrm>
          <a:prstGeom prst="rect">
            <a:avLst/>
          </a:prstGeom>
          <a:solidFill>
            <a:srgbClr val="000080">
              <a:alpha val="45882"/>
            </a:srgbClr>
          </a:solidFill>
          <a:ln w="12700">
            <a:miter lim="400000"/>
          </a:ln>
        </p:spPr>
        <p:txBody>
          <a:bodyPr lIns="45719" rIns="45719" anchor="ctr"/>
          <a:lstStyle/>
          <a:p>
            <a:pPr algn="ctr">
              <a:defRPr>
                <a:latin typeface="Arial"/>
                <a:ea typeface="Arial"/>
                <a:cs typeface="Arial"/>
                <a:sym typeface="Arial"/>
              </a:defRPr>
            </a:pPr>
          </a:p>
        </p:txBody>
      </p:sp>
      <p:pic>
        <p:nvPicPr>
          <p:cNvPr id="133" name="image4.png" descr="univielogotranp"/>
          <p:cNvPicPr>
            <a:picLocks noChangeAspect="1"/>
          </p:cNvPicPr>
          <p:nvPr/>
        </p:nvPicPr>
        <p:blipFill>
          <a:blip r:embed="rId3">
            <a:extLst/>
          </a:blip>
          <a:stretch>
            <a:fillRect/>
          </a:stretch>
        </p:blipFill>
        <p:spPr>
          <a:xfrm>
            <a:off x="8172450" y="6235700"/>
            <a:ext cx="576263" cy="557213"/>
          </a:xfrm>
          <a:prstGeom prst="rect">
            <a:avLst/>
          </a:prstGeom>
          <a:ln w="12700">
            <a:miter lim="400000"/>
          </a:ln>
        </p:spPr>
      </p:pic>
      <p:sp>
        <p:nvSpPr>
          <p:cNvPr id="134" name="Shape 134"/>
          <p:cNvSpPr/>
          <p:nvPr/>
        </p:nvSpPr>
        <p:spPr>
          <a:xfrm>
            <a:off x="0" y="6237287"/>
            <a:ext cx="9144000" cy="1"/>
          </a:xfrm>
          <a:prstGeom prst="line">
            <a:avLst/>
          </a:prstGeom>
          <a:ln w="12700">
            <a:solidFill>
              <a:srgbClr val="000000"/>
            </a:solidFill>
          </a:ln>
        </p:spPr>
        <p:txBody>
          <a:bodyPr lIns="45719" rIns="45719"/>
          <a:lstStyle/>
          <a:p>
            <a:pPr/>
          </a:p>
        </p:txBody>
      </p:sp>
      <p:sp>
        <p:nvSpPr>
          <p:cNvPr id="135" name="Shape 135"/>
          <p:cNvSpPr/>
          <p:nvPr>
            <p:ph type="body" idx="1"/>
          </p:nvPr>
        </p:nvSpPr>
        <p:spPr>
          <a:xfrm>
            <a:off x="457200" y="274638"/>
            <a:ext cx="8229600" cy="5602288"/>
          </a:xfrm>
          <a:prstGeom prst="rect">
            <a:avLst/>
          </a:prstGeom>
        </p:spPr>
        <p:txBody>
          <a:bodyPr/>
          <a:lstStyle>
            <a:lvl1pPr marL="342900" indent="-342900">
              <a:buFontTx/>
              <a:defRPr sz="3200">
                <a:latin typeface="Albany"/>
                <a:ea typeface="Albany"/>
                <a:cs typeface="Albany"/>
                <a:sym typeface="Albany"/>
              </a:defRPr>
            </a:lvl1pPr>
            <a:lvl2pPr marL="783771" indent="-326571">
              <a:buFontTx/>
              <a:defRPr sz="3200">
                <a:latin typeface="Albany"/>
                <a:ea typeface="Albany"/>
                <a:cs typeface="Albany"/>
                <a:sym typeface="Albany"/>
              </a:defRPr>
            </a:lvl2pPr>
            <a:lvl3pPr marL="1219200" indent="-304800">
              <a:buFontTx/>
              <a:defRPr sz="3200">
                <a:latin typeface="Albany"/>
                <a:ea typeface="Albany"/>
                <a:cs typeface="Albany"/>
                <a:sym typeface="Albany"/>
              </a:defRPr>
            </a:lvl3pPr>
            <a:lvl4pPr marL="1737360" indent="-365760">
              <a:buFontTx/>
              <a:defRPr sz="3200">
                <a:latin typeface="Albany"/>
                <a:ea typeface="Albany"/>
                <a:cs typeface="Albany"/>
                <a:sym typeface="Albany"/>
              </a:defRPr>
            </a:lvl4pPr>
            <a:lvl5pPr marL="2194560" indent="-365760">
              <a:buFontTx/>
              <a:defRPr sz="3200">
                <a:latin typeface="Albany"/>
                <a:ea typeface="Albany"/>
                <a:cs typeface="Albany"/>
                <a:sym typeface="Albany"/>
              </a:defRPr>
            </a:lvl5pPr>
          </a:lstStyle>
          <a:p>
            <a:pPr/>
            <a:r>
              <a:t>Body Level One</a:t>
            </a:r>
          </a:p>
          <a:p>
            <a:pPr lvl="1"/>
            <a:r>
              <a:t>Body Level Two</a:t>
            </a:r>
          </a:p>
          <a:p>
            <a:pPr lvl="2"/>
            <a:r>
              <a:t>Body Level Three</a:t>
            </a:r>
          </a:p>
          <a:p>
            <a:pPr lvl="3"/>
            <a:r>
              <a:t>Body Level Four</a:t>
            </a:r>
          </a:p>
          <a:p>
            <a:pPr lvl="4"/>
            <a:r>
              <a:t>Body Level Five</a:t>
            </a:r>
          </a:p>
        </p:txBody>
      </p:sp>
      <p:sp>
        <p:nvSpPr>
          <p:cNvPr id="136" name="Shape 136"/>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43" name="Shape 143"/>
          <p:cNvSpPr/>
          <p:nvPr/>
        </p:nvSpPr>
        <p:spPr>
          <a:xfrm>
            <a:off x="457200" y="6353175"/>
            <a:ext cx="8229600" cy="0"/>
          </a:xfrm>
          <a:prstGeom prst="line">
            <a:avLst/>
          </a:prstGeom>
          <a:ln>
            <a:solidFill>
              <a:srgbClr val="BED600"/>
            </a:solidFill>
            <a:prstDash val="dash"/>
          </a:ln>
        </p:spPr>
        <p:txBody>
          <a:bodyPr lIns="45719" rIns="45719"/>
          <a:lstStyle/>
          <a:p>
            <a:pPr/>
          </a:p>
        </p:txBody>
      </p:sp>
      <p:sp>
        <p:nvSpPr>
          <p:cNvPr id="144" name="Shape 144"/>
          <p:cNvSpPr/>
          <p:nvPr/>
        </p:nvSpPr>
        <p:spPr>
          <a:xfrm rot="5400000">
            <a:off x="419099" y="6467475"/>
            <a:ext cx="190850" cy="120315"/>
          </a:xfrm>
          <a:prstGeom prst="triangle">
            <a:avLst/>
          </a:prstGeom>
          <a:solidFill>
            <a:srgbClr val="BED600"/>
          </a:solidFill>
          <a:ln w="12700">
            <a:miter lim="400000"/>
          </a:ln>
        </p:spPr>
        <p:txBody>
          <a:bodyPr lIns="45719" rIns="45719" anchor="ctr"/>
          <a:lstStyle/>
          <a:p>
            <a:pPr algn="ctr">
              <a:defRPr>
                <a:solidFill>
                  <a:srgbClr val="FFFFFF"/>
                </a:solidFill>
                <a:latin typeface="Arial"/>
                <a:ea typeface="Arial"/>
                <a:cs typeface="Arial"/>
                <a:sym typeface="Arial"/>
              </a:defRPr>
            </a:pPr>
          </a:p>
        </p:txBody>
      </p:sp>
      <p:sp>
        <p:nvSpPr>
          <p:cNvPr id="145" name="Shape 145"/>
          <p:cNvSpPr/>
          <p:nvPr>
            <p:ph type="sldNum" sz="quarter" idx="2"/>
          </p:nvPr>
        </p:nvSpPr>
        <p:spPr>
          <a:xfrm>
            <a:off x="465137" y="6423025"/>
            <a:ext cx="217152" cy="202417"/>
          </a:xfrm>
          <a:prstGeom prst="rect">
            <a:avLst/>
          </a:prstGeom>
        </p:spPr>
        <p:txBody>
          <a:bodyPr anchor="t"/>
          <a:lstStyle>
            <a:lvl1pPr algn="l">
              <a:defRPr sz="800">
                <a:solidFill>
                  <a:srgbClr val="006F93"/>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Shape 152"/>
          <p:cNvSpPr/>
          <p:nvPr>
            <p:ph type="title"/>
          </p:nvPr>
        </p:nvSpPr>
        <p:spPr>
          <a:xfrm>
            <a:off x="457200" y="90488"/>
            <a:ext cx="8229600" cy="1509713"/>
          </a:xfrm>
          <a:prstGeom prst="rect">
            <a:avLst/>
          </a:prstGeom>
        </p:spPr>
        <p:txBody>
          <a:bodyPr lIns="50800" tIns="50800" rIns="50800" bIns="50800"/>
          <a:lstStyle>
            <a:lvl1pPr indent="39687">
              <a:defRPr>
                <a:latin typeface="Arial"/>
                <a:ea typeface="Arial"/>
                <a:cs typeface="Arial"/>
                <a:sym typeface="Arial"/>
              </a:defRPr>
            </a:lvl1pPr>
          </a:lstStyle>
          <a:p>
            <a:pPr/>
            <a:r>
              <a:t>Title Text</a:t>
            </a:r>
          </a:p>
        </p:txBody>
      </p:sp>
      <p:sp>
        <p:nvSpPr>
          <p:cNvPr id="153" name="Shape 153"/>
          <p:cNvSpPr/>
          <p:nvPr>
            <p:ph type="body" idx="1"/>
          </p:nvPr>
        </p:nvSpPr>
        <p:spPr>
          <a:xfrm>
            <a:off x="457200" y="1600200"/>
            <a:ext cx="8229600" cy="5257800"/>
          </a:xfrm>
          <a:prstGeom prst="rect">
            <a:avLst/>
          </a:prstGeom>
        </p:spPr>
        <p:txBody>
          <a:bodyPr lIns="50800" tIns="50800" rIns="50800" bIns="50800"/>
          <a:lstStyle>
            <a:lvl1pPr marL="382588" indent="-342900">
              <a:defRPr sz="3200">
                <a:latin typeface="Arial"/>
                <a:ea typeface="Arial"/>
                <a:cs typeface="Arial"/>
                <a:sym typeface="Arial"/>
              </a:defRPr>
            </a:lvl1pPr>
            <a:lvl2pPr marL="772659" indent="-326571">
              <a:defRPr sz="3200">
                <a:latin typeface="Arial"/>
                <a:ea typeface="Arial"/>
                <a:cs typeface="Arial"/>
                <a:sym typeface="Arial"/>
              </a:defRPr>
            </a:lvl2pPr>
            <a:lvl3pPr marL="1208087" indent="-304800">
              <a:defRPr sz="3200">
                <a:latin typeface="Arial"/>
                <a:ea typeface="Arial"/>
                <a:cs typeface="Arial"/>
                <a:sym typeface="Arial"/>
              </a:defRPr>
            </a:lvl3pPr>
            <a:lvl4pPr marL="1726247" indent="-365759">
              <a:defRPr sz="3200">
                <a:latin typeface="Arial"/>
                <a:ea typeface="Arial"/>
                <a:cs typeface="Arial"/>
                <a:sym typeface="Arial"/>
              </a:defRPr>
            </a:lvl4pPr>
            <a:lvl5pPr marL="2183448" indent="-365760">
              <a:defRPr sz="3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4" name="Shape 154"/>
          <p:cNvSpPr/>
          <p:nvPr>
            <p:ph type="sldNum" sz="quarter" idx="2"/>
          </p:nvPr>
        </p:nvSpPr>
        <p:spPr>
          <a:xfrm>
            <a:off x="7468253" y="6245225"/>
            <a:ext cx="301908" cy="288824"/>
          </a:xfrm>
          <a:prstGeom prst="rect">
            <a:avLst/>
          </a:prstGeom>
        </p:spPr>
        <p:txBody>
          <a:bodyPr anchor="t"/>
          <a:lstStyle>
            <a:lvl1pPr algn="ctr">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Shape 161"/>
          <p:cNvSpPr/>
          <p:nvPr>
            <p:ph type="title"/>
          </p:nvPr>
        </p:nvSpPr>
        <p:spPr>
          <a:xfrm>
            <a:off x="457200" y="90488"/>
            <a:ext cx="8229600" cy="1509713"/>
          </a:xfrm>
          <a:prstGeom prst="rect">
            <a:avLst/>
          </a:prstGeom>
        </p:spPr>
        <p:txBody>
          <a:bodyPr lIns="50800" tIns="50800" rIns="50800" bIns="50800"/>
          <a:lstStyle>
            <a:lvl1pPr indent="39687">
              <a:defRPr>
                <a:latin typeface="Arial"/>
                <a:ea typeface="Arial"/>
                <a:cs typeface="Arial"/>
                <a:sym typeface="Arial"/>
              </a:defRPr>
            </a:lvl1pPr>
          </a:lstStyle>
          <a:p>
            <a:pPr/>
            <a:r>
              <a:t>Title Text</a:t>
            </a:r>
          </a:p>
        </p:txBody>
      </p:sp>
      <p:sp>
        <p:nvSpPr>
          <p:cNvPr id="162" name="Shape 162"/>
          <p:cNvSpPr/>
          <p:nvPr>
            <p:ph type="body" idx="1"/>
          </p:nvPr>
        </p:nvSpPr>
        <p:spPr>
          <a:xfrm>
            <a:off x="457200" y="1600200"/>
            <a:ext cx="8229600" cy="5257800"/>
          </a:xfrm>
          <a:prstGeom prst="rect">
            <a:avLst/>
          </a:prstGeom>
        </p:spPr>
        <p:txBody>
          <a:bodyPr lIns="50800" tIns="50800" rIns="50800" bIns="50800"/>
          <a:lstStyle>
            <a:lvl1pPr marL="382588" indent="-342900">
              <a:defRPr sz="3200">
                <a:latin typeface="Arial"/>
                <a:ea typeface="Arial"/>
                <a:cs typeface="Arial"/>
                <a:sym typeface="Arial"/>
              </a:defRPr>
            </a:lvl1pPr>
            <a:lvl2pPr marL="772659" indent="-326571">
              <a:defRPr sz="3200">
                <a:latin typeface="Arial"/>
                <a:ea typeface="Arial"/>
                <a:cs typeface="Arial"/>
                <a:sym typeface="Arial"/>
              </a:defRPr>
            </a:lvl2pPr>
            <a:lvl3pPr marL="1208087" indent="-304800">
              <a:defRPr sz="3200">
                <a:latin typeface="Arial"/>
                <a:ea typeface="Arial"/>
                <a:cs typeface="Arial"/>
                <a:sym typeface="Arial"/>
              </a:defRPr>
            </a:lvl3pPr>
            <a:lvl4pPr marL="1726247" indent="-365759">
              <a:defRPr sz="3200">
                <a:latin typeface="Arial"/>
                <a:ea typeface="Arial"/>
                <a:cs typeface="Arial"/>
                <a:sym typeface="Arial"/>
              </a:defRPr>
            </a:lvl4pPr>
            <a:lvl5pPr marL="2183448" indent="-365760">
              <a:defRPr sz="3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3" name="Shape 163"/>
          <p:cNvSpPr/>
          <p:nvPr>
            <p:ph type="sldNum" sz="quarter" idx="2"/>
          </p:nvPr>
        </p:nvSpPr>
        <p:spPr>
          <a:xfrm>
            <a:off x="7468253" y="6245225"/>
            <a:ext cx="301908" cy="288824"/>
          </a:xfrm>
          <a:prstGeom prst="rect">
            <a:avLst/>
          </a:prstGeom>
        </p:spPr>
        <p:txBody>
          <a:bodyPr anchor="t"/>
          <a:lstStyle>
            <a:lvl1pPr algn="ctr">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Shape 170"/>
          <p:cNvSpPr/>
          <p:nvPr>
            <p:ph type="title"/>
          </p:nvPr>
        </p:nvSpPr>
        <p:spPr>
          <a:xfrm>
            <a:off x="457200" y="90488"/>
            <a:ext cx="8229600" cy="1509713"/>
          </a:xfrm>
          <a:prstGeom prst="rect">
            <a:avLst/>
          </a:prstGeom>
        </p:spPr>
        <p:txBody>
          <a:bodyPr lIns="50800" tIns="50800" rIns="50800" bIns="50800"/>
          <a:lstStyle>
            <a:lvl1pPr indent="39687">
              <a:defRPr>
                <a:latin typeface="Arial"/>
                <a:ea typeface="Arial"/>
                <a:cs typeface="Arial"/>
                <a:sym typeface="Arial"/>
              </a:defRPr>
            </a:lvl1pPr>
          </a:lstStyle>
          <a:p>
            <a:pPr/>
            <a:r>
              <a:t>Title Text</a:t>
            </a:r>
          </a:p>
        </p:txBody>
      </p:sp>
      <p:sp>
        <p:nvSpPr>
          <p:cNvPr id="171" name="Shape 171"/>
          <p:cNvSpPr/>
          <p:nvPr>
            <p:ph type="body" idx="1"/>
          </p:nvPr>
        </p:nvSpPr>
        <p:spPr>
          <a:xfrm>
            <a:off x="457200" y="1600200"/>
            <a:ext cx="8229600" cy="5257800"/>
          </a:xfrm>
          <a:prstGeom prst="rect">
            <a:avLst/>
          </a:prstGeom>
        </p:spPr>
        <p:txBody>
          <a:bodyPr lIns="50800" tIns="50800" rIns="50800" bIns="50800"/>
          <a:lstStyle>
            <a:lvl1pPr marL="382588" indent="-342900">
              <a:defRPr sz="3200">
                <a:latin typeface="Arial"/>
                <a:ea typeface="Arial"/>
                <a:cs typeface="Arial"/>
                <a:sym typeface="Arial"/>
              </a:defRPr>
            </a:lvl1pPr>
            <a:lvl2pPr marL="772659" indent="-326571">
              <a:defRPr sz="3200">
                <a:latin typeface="Arial"/>
                <a:ea typeface="Arial"/>
                <a:cs typeface="Arial"/>
                <a:sym typeface="Arial"/>
              </a:defRPr>
            </a:lvl2pPr>
            <a:lvl3pPr marL="1208087" indent="-304800">
              <a:defRPr sz="3200">
                <a:latin typeface="Arial"/>
                <a:ea typeface="Arial"/>
                <a:cs typeface="Arial"/>
                <a:sym typeface="Arial"/>
              </a:defRPr>
            </a:lvl3pPr>
            <a:lvl4pPr marL="1726247" indent="-365759">
              <a:defRPr sz="3200">
                <a:latin typeface="Arial"/>
                <a:ea typeface="Arial"/>
                <a:cs typeface="Arial"/>
                <a:sym typeface="Arial"/>
              </a:defRPr>
            </a:lvl4pPr>
            <a:lvl5pPr marL="2183448" indent="-365760">
              <a:defRPr sz="3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2" name="Shape 172"/>
          <p:cNvSpPr/>
          <p:nvPr>
            <p:ph type="sldNum" sz="quarter" idx="2"/>
          </p:nvPr>
        </p:nvSpPr>
        <p:spPr>
          <a:xfrm>
            <a:off x="7468253" y="6245225"/>
            <a:ext cx="301908" cy="288824"/>
          </a:xfrm>
          <a:prstGeom prst="rect">
            <a:avLst/>
          </a:prstGeom>
        </p:spPr>
        <p:txBody>
          <a:bodyPr anchor="t"/>
          <a:lstStyle>
            <a:lvl1pPr algn="ctr">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Shape 179"/>
          <p:cNvSpPr/>
          <p:nvPr>
            <p:ph type="title"/>
          </p:nvPr>
        </p:nvSpPr>
        <p:spPr>
          <a:xfrm>
            <a:off x="457200" y="90488"/>
            <a:ext cx="8229600" cy="1509713"/>
          </a:xfrm>
          <a:prstGeom prst="rect">
            <a:avLst/>
          </a:prstGeom>
        </p:spPr>
        <p:txBody>
          <a:bodyPr lIns="50800" tIns="50800" rIns="50800" bIns="50800"/>
          <a:lstStyle>
            <a:lvl1pPr indent="39687">
              <a:defRPr>
                <a:latin typeface="Arial"/>
                <a:ea typeface="Arial"/>
                <a:cs typeface="Arial"/>
                <a:sym typeface="Arial"/>
              </a:defRPr>
            </a:lvl1pPr>
          </a:lstStyle>
          <a:p>
            <a:pPr/>
            <a:r>
              <a:t>Title Text</a:t>
            </a:r>
          </a:p>
        </p:txBody>
      </p:sp>
      <p:sp>
        <p:nvSpPr>
          <p:cNvPr id="180" name="Shape 180"/>
          <p:cNvSpPr/>
          <p:nvPr>
            <p:ph type="body" idx="1"/>
          </p:nvPr>
        </p:nvSpPr>
        <p:spPr>
          <a:xfrm>
            <a:off x="457200" y="1600200"/>
            <a:ext cx="8229600" cy="5257800"/>
          </a:xfrm>
          <a:prstGeom prst="rect">
            <a:avLst/>
          </a:prstGeom>
        </p:spPr>
        <p:txBody>
          <a:bodyPr lIns="50800" tIns="50800" rIns="50800" bIns="50800"/>
          <a:lstStyle>
            <a:lvl1pPr marL="382588" indent="-342900">
              <a:defRPr sz="3200">
                <a:latin typeface="Arial"/>
                <a:ea typeface="Arial"/>
                <a:cs typeface="Arial"/>
                <a:sym typeface="Arial"/>
              </a:defRPr>
            </a:lvl1pPr>
            <a:lvl2pPr marL="772659" indent="-326571">
              <a:defRPr sz="3200">
                <a:latin typeface="Arial"/>
                <a:ea typeface="Arial"/>
                <a:cs typeface="Arial"/>
                <a:sym typeface="Arial"/>
              </a:defRPr>
            </a:lvl2pPr>
            <a:lvl3pPr marL="1208087" indent="-304800">
              <a:defRPr sz="3200">
                <a:latin typeface="Arial"/>
                <a:ea typeface="Arial"/>
                <a:cs typeface="Arial"/>
                <a:sym typeface="Arial"/>
              </a:defRPr>
            </a:lvl3pPr>
            <a:lvl4pPr marL="1726247" indent="-365759">
              <a:defRPr sz="3200">
                <a:latin typeface="Arial"/>
                <a:ea typeface="Arial"/>
                <a:cs typeface="Arial"/>
                <a:sym typeface="Arial"/>
              </a:defRPr>
            </a:lvl4pPr>
            <a:lvl5pPr marL="2183448" indent="-365760">
              <a:defRPr sz="3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1" name="Shape 181"/>
          <p:cNvSpPr/>
          <p:nvPr>
            <p:ph type="sldNum" sz="quarter" idx="2"/>
          </p:nvPr>
        </p:nvSpPr>
        <p:spPr>
          <a:xfrm>
            <a:off x="7468253" y="6245225"/>
            <a:ext cx="301908" cy="288824"/>
          </a:xfrm>
          <a:prstGeom prst="rect">
            <a:avLst/>
          </a:prstGeom>
        </p:spPr>
        <p:txBody>
          <a:bodyPr anchor="t"/>
          <a:lstStyle>
            <a:lvl1pPr algn="ctr">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Shape 188"/>
          <p:cNvSpPr/>
          <p:nvPr>
            <p:ph type="title"/>
          </p:nvPr>
        </p:nvSpPr>
        <p:spPr>
          <a:xfrm>
            <a:off x="457200" y="90488"/>
            <a:ext cx="8229600" cy="1509713"/>
          </a:xfrm>
          <a:prstGeom prst="rect">
            <a:avLst/>
          </a:prstGeom>
        </p:spPr>
        <p:txBody>
          <a:bodyPr lIns="50800" tIns="50800" rIns="50800" bIns="50800"/>
          <a:lstStyle>
            <a:lvl1pPr indent="39687">
              <a:defRPr>
                <a:latin typeface="Arial"/>
                <a:ea typeface="Arial"/>
                <a:cs typeface="Arial"/>
                <a:sym typeface="Arial"/>
              </a:defRPr>
            </a:lvl1pPr>
          </a:lstStyle>
          <a:p>
            <a:pPr/>
            <a:r>
              <a:t>Title Text</a:t>
            </a:r>
          </a:p>
        </p:txBody>
      </p:sp>
      <p:sp>
        <p:nvSpPr>
          <p:cNvPr id="189" name="Shape 189"/>
          <p:cNvSpPr/>
          <p:nvPr>
            <p:ph type="body" idx="1"/>
          </p:nvPr>
        </p:nvSpPr>
        <p:spPr>
          <a:xfrm>
            <a:off x="457200" y="1600200"/>
            <a:ext cx="8229600" cy="5257800"/>
          </a:xfrm>
          <a:prstGeom prst="rect">
            <a:avLst/>
          </a:prstGeom>
        </p:spPr>
        <p:txBody>
          <a:bodyPr lIns="50800" tIns="50800" rIns="50800" bIns="50800"/>
          <a:lstStyle>
            <a:lvl1pPr marL="382588" indent="-342900">
              <a:defRPr sz="3200">
                <a:latin typeface="Arial"/>
                <a:ea typeface="Arial"/>
                <a:cs typeface="Arial"/>
                <a:sym typeface="Arial"/>
              </a:defRPr>
            </a:lvl1pPr>
            <a:lvl2pPr marL="772659" indent="-326571">
              <a:defRPr sz="3200">
                <a:latin typeface="Arial"/>
                <a:ea typeface="Arial"/>
                <a:cs typeface="Arial"/>
                <a:sym typeface="Arial"/>
              </a:defRPr>
            </a:lvl2pPr>
            <a:lvl3pPr marL="1208087" indent="-304800">
              <a:defRPr sz="3200">
                <a:latin typeface="Arial"/>
                <a:ea typeface="Arial"/>
                <a:cs typeface="Arial"/>
                <a:sym typeface="Arial"/>
              </a:defRPr>
            </a:lvl3pPr>
            <a:lvl4pPr marL="1726247" indent="-365759">
              <a:defRPr sz="3200">
                <a:latin typeface="Arial"/>
                <a:ea typeface="Arial"/>
                <a:cs typeface="Arial"/>
                <a:sym typeface="Arial"/>
              </a:defRPr>
            </a:lvl4pPr>
            <a:lvl5pPr marL="2183448" indent="-365760">
              <a:defRPr sz="3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90" name="Shape 190"/>
          <p:cNvSpPr/>
          <p:nvPr>
            <p:ph type="sldNum" sz="quarter" idx="2"/>
          </p:nvPr>
        </p:nvSpPr>
        <p:spPr>
          <a:xfrm>
            <a:off x="7468253" y="6245225"/>
            <a:ext cx="301908" cy="288824"/>
          </a:xfrm>
          <a:prstGeom prst="rect">
            <a:avLst/>
          </a:prstGeom>
        </p:spPr>
        <p:txBody>
          <a:bodyPr anchor="t"/>
          <a:lstStyle>
            <a:lvl1pPr algn="ctr">
              <a:defRPr sz="1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1_Main content">
    <p:spTree>
      <p:nvGrpSpPr>
        <p:cNvPr id="1" name=""/>
        <p:cNvGrpSpPr/>
        <p:nvPr/>
      </p:nvGrpSpPr>
      <p:grpSpPr>
        <a:xfrm>
          <a:off x="0" y="0"/>
          <a:ext cx="0" cy="0"/>
          <a:chOff x="0" y="0"/>
          <a:chExt cx="0" cy="0"/>
        </a:xfrm>
      </p:grpSpPr>
      <p:sp>
        <p:nvSpPr>
          <p:cNvPr id="197" name="Shape 197"/>
          <p:cNvSpPr/>
          <p:nvPr/>
        </p:nvSpPr>
        <p:spPr>
          <a:xfrm>
            <a:off x="0" y="0"/>
            <a:ext cx="9144000" cy="6858000"/>
          </a:xfrm>
          <a:prstGeom prst="rect">
            <a:avLst/>
          </a:prstGeom>
          <a:ln w="28575">
            <a:solidFill>
              <a:srgbClr val="595959"/>
            </a:solidFill>
          </a:ln>
        </p:spPr>
        <p:txBody>
          <a:bodyPr lIns="45719" rIns="45719"/>
          <a:lstStyle/>
          <a:p>
            <a:pPr>
              <a:defRPr>
                <a:ln w="101599">
                  <a:solidFill>
                    <a:srgbClr val="FFFFFF"/>
                  </a:solidFill>
                </a:ln>
                <a:solidFill>
                  <a:srgbClr val="FFFFFF"/>
                </a:solidFill>
                <a:latin typeface="Arial"/>
                <a:ea typeface="Arial"/>
                <a:cs typeface="Arial"/>
                <a:sym typeface="Arial"/>
              </a:defRPr>
            </a:pPr>
          </a:p>
        </p:txBody>
      </p:sp>
      <p:pic>
        <p:nvPicPr>
          <p:cNvPr id="198" name="image8.png" descr="MO_RGB_transpbackg.png"/>
          <p:cNvPicPr>
            <a:picLocks noChangeAspect="1"/>
          </p:cNvPicPr>
          <p:nvPr/>
        </p:nvPicPr>
        <p:blipFill>
          <a:blip r:embed="rId2">
            <a:extLst/>
          </a:blip>
          <a:stretch>
            <a:fillRect/>
          </a:stretch>
        </p:blipFill>
        <p:spPr>
          <a:xfrm>
            <a:off x="163512" y="138112"/>
            <a:ext cx="1574801" cy="1441451"/>
          </a:xfrm>
          <a:prstGeom prst="rect">
            <a:avLst/>
          </a:prstGeom>
          <a:ln w="12700">
            <a:miter lim="400000"/>
          </a:ln>
        </p:spPr>
      </p:pic>
      <p:sp>
        <p:nvSpPr>
          <p:cNvPr id="199" name="Shape 199"/>
          <p:cNvSpPr/>
          <p:nvPr>
            <p:ph type="title"/>
          </p:nvPr>
        </p:nvSpPr>
        <p:spPr>
          <a:xfrm>
            <a:off x="2123727" y="578749"/>
            <a:ext cx="6984777" cy="934658"/>
          </a:xfrm>
          <a:prstGeom prst="rect">
            <a:avLst/>
          </a:prstGeom>
        </p:spPr>
        <p:txBody>
          <a:bodyPr anchor="b"/>
          <a:lstStyle>
            <a:lvl1pPr algn="l">
              <a:lnSpc>
                <a:spcPct val="85000"/>
              </a:lnSpc>
              <a:defRPr sz="3600">
                <a:latin typeface="Arial"/>
                <a:ea typeface="Arial"/>
                <a:cs typeface="Arial"/>
                <a:sym typeface="Arial"/>
              </a:defRPr>
            </a:lvl1pPr>
          </a:lstStyle>
          <a:p>
            <a:pPr/>
            <a:r>
              <a:t>Title Text</a:t>
            </a:r>
          </a:p>
        </p:txBody>
      </p:sp>
      <p:sp>
        <p:nvSpPr>
          <p:cNvPr id="200" name="Shape 200"/>
          <p:cNvSpPr/>
          <p:nvPr>
            <p:ph type="body" sz="quarter" idx="1"/>
          </p:nvPr>
        </p:nvSpPr>
        <p:spPr>
          <a:xfrm>
            <a:off x="2123727" y="1541181"/>
            <a:ext cx="6984777" cy="504058"/>
          </a:xfrm>
          <a:prstGeom prst="rect">
            <a:avLst/>
          </a:prstGeom>
        </p:spPr>
        <p:txBody>
          <a:bodyPr/>
          <a:lstStyle>
            <a:lvl1pPr marL="0" indent="0">
              <a:lnSpc>
                <a:spcPct val="90000"/>
              </a:lnSpc>
              <a:spcBef>
                <a:spcPts val="800"/>
              </a:spcBef>
              <a:buSzTx/>
              <a:buFontTx/>
              <a:buNone/>
              <a:defRPr sz="2000">
                <a:latin typeface="Arial"/>
                <a:ea typeface="Arial"/>
                <a:cs typeface="Arial"/>
                <a:sym typeface="Arial"/>
              </a:defRPr>
            </a:lvl1pPr>
            <a:lvl2pPr marL="623887" indent="-182562">
              <a:lnSpc>
                <a:spcPct val="90000"/>
              </a:lnSpc>
              <a:spcBef>
                <a:spcPts val="800"/>
              </a:spcBef>
              <a:buFontTx/>
              <a:buChar char="•"/>
              <a:defRPr sz="2000">
                <a:latin typeface="Arial"/>
                <a:ea typeface="Arial"/>
                <a:cs typeface="Arial"/>
                <a:sym typeface="Arial"/>
              </a:defRPr>
            </a:lvl2pPr>
            <a:lvl3pPr marL="987425" indent="-184150">
              <a:lnSpc>
                <a:spcPct val="90000"/>
              </a:lnSpc>
              <a:spcBef>
                <a:spcPts val="800"/>
              </a:spcBef>
              <a:buFontTx/>
              <a:defRPr sz="2000">
                <a:latin typeface="Arial"/>
                <a:ea typeface="Arial"/>
                <a:cs typeface="Arial"/>
                <a:sym typeface="Arial"/>
              </a:defRPr>
            </a:lvl3pPr>
            <a:lvl4pPr marL="1349375" indent="-182562">
              <a:lnSpc>
                <a:spcPct val="90000"/>
              </a:lnSpc>
              <a:spcBef>
                <a:spcPts val="800"/>
              </a:spcBef>
              <a:buFontTx/>
              <a:buChar char="•"/>
              <a:defRPr sz="2000">
                <a:latin typeface="Arial"/>
                <a:ea typeface="Arial"/>
                <a:cs typeface="Arial"/>
                <a:sym typeface="Arial"/>
              </a:defRPr>
            </a:lvl4pPr>
            <a:lvl5pPr marL="1698625" indent="-169862">
              <a:lnSpc>
                <a:spcPct val="90000"/>
              </a:lnSpc>
              <a:spcBef>
                <a:spcPts val="800"/>
              </a:spcBef>
              <a:buFontTx/>
              <a:buChar char="•"/>
              <a:defRPr sz="20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pic>
        <p:nvPicPr>
          <p:cNvPr id="201" name="image2.jpg" descr="MO_RGB_whitebackg.jpg"/>
          <p:cNvPicPr>
            <a:picLocks noChangeAspect="1"/>
          </p:cNvPicPr>
          <p:nvPr/>
        </p:nvPicPr>
        <p:blipFill>
          <a:blip r:embed="rId3">
            <a:extLst/>
          </a:blip>
          <a:stretch>
            <a:fillRect/>
          </a:stretch>
        </p:blipFill>
        <p:spPr>
          <a:xfrm>
            <a:off x="152111" y="133753"/>
            <a:ext cx="1595101" cy="1459520"/>
          </a:xfrm>
          <a:prstGeom prst="rect">
            <a:avLst/>
          </a:prstGeom>
          <a:ln w="12700">
            <a:miter lim="400000"/>
          </a:ln>
        </p:spPr>
      </p:pic>
      <p:pic>
        <p:nvPicPr>
          <p:cNvPr id="202" name="image2.jpg" descr="MO_RGB_whitebackg.jpg"/>
          <p:cNvPicPr>
            <a:picLocks noChangeAspect="1"/>
          </p:cNvPicPr>
          <p:nvPr/>
        </p:nvPicPr>
        <p:blipFill>
          <a:blip r:embed="rId3">
            <a:extLst/>
          </a:blip>
          <a:stretch>
            <a:fillRect/>
          </a:stretch>
        </p:blipFill>
        <p:spPr>
          <a:xfrm>
            <a:off x="152111" y="133753"/>
            <a:ext cx="1595101" cy="1459520"/>
          </a:xfrm>
          <a:prstGeom prst="rect">
            <a:avLst/>
          </a:prstGeom>
          <a:ln w="12700">
            <a:miter lim="400000"/>
          </a:ln>
        </p:spPr>
      </p:pic>
      <p:sp>
        <p:nvSpPr>
          <p:cNvPr id="203" name="Shape 203"/>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0" name="Shape 210"/>
          <p:cNvSpPr/>
          <p:nvPr/>
        </p:nvSpPr>
        <p:spPr>
          <a:xfrm>
            <a:off x="0" y="0"/>
            <a:ext cx="9144000" cy="6858000"/>
          </a:xfrm>
          <a:prstGeom prst="rect">
            <a:avLst/>
          </a:prstGeom>
          <a:ln w="28575">
            <a:solidFill>
              <a:srgbClr val="595959"/>
            </a:solidFill>
          </a:ln>
        </p:spPr>
        <p:txBody>
          <a:bodyPr lIns="45719" rIns="45719"/>
          <a:lstStyle/>
          <a:p>
            <a:pPr>
              <a:defRPr>
                <a:ln w="101599">
                  <a:solidFill>
                    <a:srgbClr val="FFFFFF"/>
                  </a:solidFill>
                </a:ln>
                <a:solidFill>
                  <a:srgbClr val="FFFFFF"/>
                </a:solidFill>
                <a:latin typeface="Arial"/>
                <a:ea typeface="Arial"/>
                <a:cs typeface="Arial"/>
                <a:sym typeface="Arial"/>
              </a:defRPr>
            </a:pPr>
          </a:p>
        </p:txBody>
      </p:sp>
      <p:pic>
        <p:nvPicPr>
          <p:cNvPr id="211" name="image8.png" descr="MO_RGB_transpbackg.png"/>
          <p:cNvPicPr>
            <a:picLocks noChangeAspect="1"/>
          </p:cNvPicPr>
          <p:nvPr/>
        </p:nvPicPr>
        <p:blipFill>
          <a:blip r:embed="rId3">
            <a:extLst/>
          </a:blip>
          <a:stretch>
            <a:fillRect/>
          </a:stretch>
        </p:blipFill>
        <p:spPr>
          <a:xfrm>
            <a:off x="163512" y="138112"/>
            <a:ext cx="1574801" cy="1441451"/>
          </a:xfrm>
          <a:prstGeom prst="rect">
            <a:avLst/>
          </a:prstGeom>
          <a:ln w="12700">
            <a:miter lim="400000"/>
          </a:ln>
        </p:spPr>
      </p:pic>
      <p:sp>
        <p:nvSpPr>
          <p:cNvPr id="212" name="Shape 212"/>
          <p:cNvSpPr/>
          <p:nvPr>
            <p:ph type="title"/>
          </p:nvPr>
        </p:nvSpPr>
        <p:spPr>
          <a:xfrm>
            <a:off x="457200" y="277813"/>
            <a:ext cx="8229600" cy="1139826"/>
          </a:xfrm>
          <a:prstGeom prst="rect">
            <a:avLst/>
          </a:prstGeom>
        </p:spPr>
        <p:txBody>
          <a:bodyPr anchor="t"/>
          <a:lstStyle>
            <a:lvl1pPr algn="l">
              <a:lnSpc>
                <a:spcPct val="85000"/>
              </a:lnSpc>
              <a:defRPr sz="4000">
                <a:latin typeface="Arial"/>
                <a:ea typeface="Arial"/>
                <a:cs typeface="Arial"/>
                <a:sym typeface="Arial"/>
              </a:defRPr>
            </a:lvl1pPr>
          </a:lstStyle>
          <a:p>
            <a:pPr/>
            <a:r>
              <a:t>Title Text</a:t>
            </a:r>
          </a:p>
        </p:txBody>
      </p:sp>
      <p:sp>
        <p:nvSpPr>
          <p:cNvPr id="213" name="Shape 213"/>
          <p:cNvSpPr/>
          <p:nvPr>
            <p:ph type="sldNum" sz="quarter" idx="2"/>
          </p:nvPr>
        </p:nvSpPr>
        <p:spPr>
          <a:xfrm>
            <a:off x="6553200" y="6243637"/>
            <a:ext cx="358413" cy="350663"/>
          </a:xfrm>
          <a:prstGeom prst="rect">
            <a:avLst/>
          </a:prstGeom>
        </p:spPr>
        <p:txBody>
          <a:bodyPr anchor="t"/>
          <a:lstStyle>
            <a:lvl1pPr algn="l">
              <a:defRPr sz="18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gradFill flip="none" rotWithShape="1">
          <a:gsLst>
            <a:gs pos="0">
              <a:srgbClr val="0066CC"/>
            </a:gs>
            <a:gs pos="100000">
              <a:srgbClr val="002850"/>
            </a:gs>
          </a:gsLst>
          <a:lin ang="5400000" scaled="0"/>
        </a:gradFill>
      </p:bgPr>
    </p:bg>
    <p:spTree>
      <p:nvGrpSpPr>
        <p:cNvPr id="1" name=""/>
        <p:cNvGrpSpPr/>
        <p:nvPr/>
      </p:nvGrpSpPr>
      <p:grpSpPr>
        <a:xfrm>
          <a:off x="0" y="0"/>
          <a:ext cx="0" cy="0"/>
          <a:chOff x="0" y="0"/>
          <a:chExt cx="0" cy="0"/>
        </a:xfrm>
      </p:grpSpPr>
      <p:grpSp>
        <p:nvGrpSpPr>
          <p:cNvPr id="256" name="Group 256"/>
          <p:cNvGrpSpPr/>
          <p:nvPr/>
        </p:nvGrpSpPr>
        <p:grpSpPr>
          <a:xfrm>
            <a:off x="1587" y="0"/>
            <a:ext cx="9148763" cy="6851650"/>
            <a:chOff x="0" y="0"/>
            <a:chExt cx="9148761" cy="6851650"/>
          </a:xfrm>
        </p:grpSpPr>
        <p:sp>
          <p:nvSpPr>
            <p:cNvPr id="220" name="Shape 220"/>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1" name="Shape 221"/>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2" name="Shape 222"/>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grpSp>
          <p:nvGrpSpPr>
            <p:cNvPr id="236" name="Group 236"/>
            <p:cNvGrpSpPr/>
            <p:nvPr/>
          </p:nvGrpSpPr>
          <p:grpSpPr>
            <a:xfrm>
              <a:off x="455612" y="0"/>
              <a:ext cx="8093075" cy="6851650"/>
              <a:chOff x="0" y="0"/>
              <a:chExt cx="8093073" cy="6851650"/>
            </a:xfrm>
          </p:grpSpPr>
          <p:sp>
            <p:nvSpPr>
              <p:cNvPr id="223" name="Shape 223"/>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4" name="Shape 224"/>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5" name="Shape 225"/>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6" name="Shape 226"/>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7" name="Shape 227"/>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8" name="Shape 228"/>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29" name="Shape 229"/>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0" name="Shape 230"/>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1" name="Shape 231"/>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2" name="Shape 232"/>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3" name="Shape 233"/>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4" name="Shape 234"/>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5" name="Shape 235"/>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grpSp>
        <p:sp>
          <p:nvSpPr>
            <p:cNvPr id="237" name="Shape 237"/>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8" name="Shape 238"/>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39" name="Shape 239"/>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40" name="Shape 240"/>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41" name="Shape 241"/>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42" name="Shape 242"/>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43" name="Shape 243"/>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44" name="Shape 244"/>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45" name="Shape 245"/>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46" name="Shape 246"/>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47" name="Shape 247"/>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t">
              <a:noAutofit/>
            </a:bodyPr>
            <a:lstStyle/>
            <a:p>
              <a:pPr/>
            </a:p>
          </p:txBody>
        </p:sp>
        <p:grpSp>
          <p:nvGrpSpPr>
            <p:cNvPr id="253" name="Group 253"/>
            <p:cNvGrpSpPr/>
            <p:nvPr/>
          </p:nvGrpSpPr>
          <p:grpSpPr>
            <a:xfrm>
              <a:off x="-1" y="622300"/>
              <a:ext cx="9140826" cy="2493963"/>
              <a:chOff x="0" y="0"/>
              <a:chExt cx="9140824" cy="2493962"/>
            </a:xfrm>
          </p:grpSpPr>
          <p:sp>
            <p:nvSpPr>
              <p:cNvPr id="248" name="Shape 248"/>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49" name="Shape 249"/>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50" name="Shape 250"/>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51" name="Shape 251"/>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52" name="Shape 252"/>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grpSp>
        <p:sp>
          <p:nvSpPr>
            <p:cNvPr id="254" name="Shape 254"/>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t">
              <a:noAutofit/>
            </a:bodyPr>
            <a:lstStyle/>
            <a:p>
              <a:pPr/>
            </a:p>
          </p:txBody>
        </p:sp>
        <p:sp>
          <p:nvSpPr>
            <p:cNvPr id="255" name="Shape 255"/>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t">
              <a:noAutofit/>
            </a:bodyPr>
            <a:lstStyle/>
            <a:p>
              <a:pPr/>
            </a:p>
          </p:txBody>
        </p:sp>
      </p:grpSp>
      <p:sp>
        <p:nvSpPr>
          <p:cNvPr id="257" name="Shape 257"/>
          <p:cNvSpPr/>
          <p:nvPr>
            <p:ph type="title"/>
          </p:nvPr>
        </p:nvSpPr>
        <p:spPr>
          <a:xfrm>
            <a:off x="457200" y="277813"/>
            <a:ext cx="8229600" cy="1139826"/>
          </a:xfrm>
          <a:prstGeom prst="rect">
            <a:avLst/>
          </a:prstGeom>
        </p:spPr>
        <p:txBody>
          <a:bodyPr/>
          <a:lstStyle>
            <a:lvl1pPr>
              <a:defRPr>
                <a:solidFill>
                  <a:srgbClr val="CCECFF"/>
                </a:solidFill>
                <a:effectLst>
                  <a:outerShdw sx="100000" sy="100000" kx="0" ky="0" algn="b" rotWithShape="0" blurRad="38100" dist="38100" dir="2700000">
                    <a:srgbClr val="000000"/>
                  </a:outerShdw>
                </a:effectLst>
                <a:latin typeface="Arial"/>
                <a:ea typeface="Arial"/>
                <a:cs typeface="Arial"/>
                <a:sym typeface="Arial"/>
              </a:defRPr>
            </a:lvl1pPr>
          </a:lstStyle>
          <a:p>
            <a:pPr/>
            <a:r>
              <a:t>Title Text</a:t>
            </a:r>
          </a:p>
        </p:txBody>
      </p:sp>
      <p:sp>
        <p:nvSpPr>
          <p:cNvPr id="258" name="Shape 258"/>
          <p:cNvSpPr/>
          <p:nvPr>
            <p:ph type="sldNum" sz="quarter" idx="2"/>
          </p:nvPr>
        </p:nvSpPr>
        <p:spPr>
          <a:xfrm>
            <a:off x="8421181" y="6243637"/>
            <a:ext cx="265619" cy="243841"/>
          </a:xfrm>
          <a:prstGeom prst="rect">
            <a:avLst/>
          </a:prstGeom>
        </p:spPr>
        <p:txBody>
          <a:bodyPr anchor="t"/>
          <a:lstStyle>
            <a:lvl1pPr>
              <a:defRPr sz="1000">
                <a:solidFill>
                  <a:srgbClr val="FFFFFF"/>
                </a:solidFill>
                <a:effectLst>
                  <a:outerShdw sx="100000" sy="100000" kx="0" ky="0" algn="b" rotWithShape="0" blurRad="38100" dist="38100" dir="2700000">
                    <a:srgbClr val="000000"/>
                  </a:outerShdw>
                </a:effectLst>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gradFill flip="none" rotWithShape="1">
          <a:gsLst>
            <a:gs pos="0">
              <a:srgbClr val="0066CC"/>
            </a:gs>
            <a:gs pos="100000">
              <a:srgbClr val="002850"/>
            </a:gs>
          </a:gsLst>
          <a:lin ang="5400000" scaled="0"/>
        </a:gradFill>
      </p:bgPr>
    </p:bg>
    <p:spTree>
      <p:nvGrpSpPr>
        <p:cNvPr id="1" name=""/>
        <p:cNvGrpSpPr/>
        <p:nvPr/>
      </p:nvGrpSpPr>
      <p:grpSpPr>
        <a:xfrm>
          <a:off x="0" y="0"/>
          <a:ext cx="0" cy="0"/>
          <a:chOff x="0" y="0"/>
          <a:chExt cx="0" cy="0"/>
        </a:xfrm>
      </p:grpSpPr>
      <p:grpSp>
        <p:nvGrpSpPr>
          <p:cNvPr id="301" name="Group 301"/>
          <p:cNvGrpSpPr/>
          <p:nvPr/>
        </p:nvGrpSpPr>
        <p:grpSpPr>
          <a:xfrm>
            <a:off x="1587" y="0"/>
            <a:ext cx="9148763" cy="6851650"/>
            <a:chOff x="0" y="0"/>
            <a:chExt cx="9148761" cy="6851650"/>
          </a:xfrm>
        </p:grpSpPr>
        <p:sp>
          <p:nvSpPr>
            <p:cNvPr id="265" name="Shape 265"/>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66" name="Shape 266"/>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67" name="Shape 267"/>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grpSp>
          <p:nvGrpSpPr>
            <p:cNvPr id="281" name="Group 281"/>
            <p:cNvGrpSpPr/>
            <p:nvPr/>
          </p:nvGrpSpPr>
          <p:grpSpPr>
            <a:xfrm>
              <a:off x="455612" y="0"/>
              <a:ext cx="8093075" cy="6851650"/>
              <a:chOff x="0" y="0"/>
              <a:chExt cx="8093073" cy="6851650"/>
            </a:xfrm>
          </p:grpSpPr>
          <p:sp>
            <p:nvSpPr>
              <p:cNvPr id="268" name="Shape 268"/>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69" name="Shape 269"/>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0" name="Shape 270"/>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1" name="Shape 271"/>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2" name="Shape 272"/>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3" name="Shape 273"/>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4" name="Shape 274"/>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5" name="Shape 275"/>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6" name="Shape 276"/>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7" name="Shape 277"/>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8" name="Shape 278"/>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79" name="Shape 279"/>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0" name="Shape 280"/>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grpSp>
        <p:sp>
          <p:nvSpPr>
            <p:cNvPr id="282" name="Shape 282"/>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3" name="Shape 283"/>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4" name="Shape 284"/>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5" name="Shape 285"/>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6" name="Shape 286"/>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7" name="Shape 287"/>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8" name="Shape 288"/>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89" name="Shape 289"/>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p>
          </p:txBody>
        </p:sp>
        <p:sp>
          <p:nvSpPr>
            <p:cNvPr id="290" name="Shape 290"/>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91" name="Shape 291"/>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92" name="Shape 292"/>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t">
              <a:noAutofit/>
            </a:bodyPr>
            <a:lstStyle/>
            <a:p>
              <a:pPr/>
            </a:p>
          </p:txBody>
        </p:sp>
        <p:grpSp>
          <p:nvGrpSpPr>
            <p:cNvPr id="298" name="Group 298"/>
            <p:cNvGrpSpPr/>
            <p:nvPr/>
          </p:nvGrpSpPr>
          <p:grpSpPr>
            <a:xfrm>
              <a:off x="-1" y="622300"/>
              <a:ext cx="9140826" cy="2493963"/>
              <a:chOff x="0" y="0"/>
              <a:chExt cx="9140824" cy="2493962"/>
            </a:xfrm>
          </p:grpSpPr>
          <p:sp>
            <p:nvSpPr>
              <p:cNvPr id="293" name="Shape 293"/>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94" name="Shape 294"/>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95" name="Shape 295"/>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96" name="Shape 296"/>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sp>
            <p:nvSpPr>
              <p:cNvPr id="297" name="Shape 297"/>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t">
                <a:noAutofit/>
              </a:bodyPr>
              <a:lstStyle/>
              <a:p>
                <a:pPr/>
              </a:p>
            </p:txBody>
          </p:sp>
        </p:grpSp>
        <p:sp>
          <p:nvSpPr>
            <p:cNvPr id="299" name="Shape 299"/>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t">
              <a:noAutofit/>
            </a:bodyPr>
            <a:lstStyle/>
            <a:p>
              <a:pPr/>
            </a:p>
          </p:txBody>
        </p:sp>
        <p:sp>
          <p:nvSpPr>
            <p:cNvPr id="300" name="Shape 300"/>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t">
              <a:noAutofit/>
            </a:bodyPr>
            <a:lstStyle/>
            <a:p>
              <a:pPr/>
            </a:p>
          </p:txBody>
        </p:sp>
      </p:grpSp>
      <p:sp>
        <p:nvSpPr>
          <p:cNvPr id="302" name="Shape 302"/>
          <p:cNvSpPr/>
          <p:nvPr>
            <p:ph type="title"/>
          </p:nvPr>
        </p:nvSpPr>
        <p:spPr>
          <a:xfrm>
            <a:off x="457200" y="277813"/>
            <a:ext cx="8229600" cy="1139826"/>
          </a:xfrm>
          <a:prstGeom prst="rect">
            <a:avLst/>
          </a:prstGeom>
        </p:spPr>
        <p:txBody>
          <a:bodyPr/>
          <a:lstStyle>
            <a:lvl1pPr>
              <a:defRPr>
                <a:solidFill>
                  <a:srgbClr val="CCECFF"/>
                </a:solidFill>
                <a:effectLst>
                  <a:outerShdw sx="100000" sy="100000" kx="0" ky="0" algn="b" rotWithShape="0" blurRad="38100" dist="38100" dir="2700000">
                    <a:srgbClr val="000000"/>
                  </a:outerShdw>
                </a:effectLst>
                <a:latin typeface="Arial"/>
                <a:ea typeface="Arial"/>
                <a:cs typeface="Arial"/>
                <a:sym typeface="Arial"/>
              </a:defRPr>
            </a:lvl1pPr>
          </a:lstStyle>
          <a:p>
            <a:pPr/>
            <a:r>
              <a:t>Title Text</a:t>
            </a:r>
          </a:p>
        </p:txBody>
      </p:sp>
      <p:sp>
        <p:nvSpPr>
          <p:cNvPr id="303" name="Shape 303"/>
          <p:cNvSpPr/>
          <p:nvPr>
            <p:ph type="body" idx="1"/>
          </p:nvPr>
        </p:nvSpPr>
        <p:spPr>
          <a:xfrm>
            <a:off x="457200" y="1600200"/>
            <a:ext cx="8229600" cy="4530725"/>
          </a:xfrm>
          <a:prstGeom prst="rect">
            <a:avLst/>
          </a:prstGeom>
        </p:spPr>
        <p:txBody>
          <a:bodyPr/>
          <a:lstStyle>
            <a:lvl1pPr marL="342900" indent="-342900">
              <a:buClr>
                <a:srgbClr val="FFFFCC"/>
              </a:buClr>
              <a:buSzPct val="60000"/>
              <a:buFont typeface="Wingdings"/>
              <a:buChar char="■"/>
              <a:defRPr sz="3200">
                <a:solidFill>
                  <a:srgbClr val="FFFFFF"/>
                </a:solidFill>
                <a:effectLst>
                  <a:outerShdw sx="100000" sy="100000" kx="0" ky="0" algn="b" rotWithShape="0" blurRad="38100" dist="38100" dir="2700000">
                    <a:srgbClr val="000000"/>
                  </a:outerShdw>
                </a:effectLst>
                <a:latin typeface="Verdana"/>
                <a:ea typeface="Verdana"/>
                <a:cs typeface="Verdana"/>
                <a:sym typeface="Verdana"/>
              </a:defRPr>
            </a:lvl1pPr>
            <a:lvl2pPr marL="783771" indent="-326571">
              <a:buClr>
                <a:srgbClr val="FFFFCC"/>
              </a:buClr>
              <a:buFont typeface="Wingdings"/>
              <a:buChar char="•"/>
              <a:defRPr sz="3200">
                <a:solidFill>
                  <a:srgbClr val="FFFFFF"/>
                </a:solidFill>
                <a:effectLst>
                  <a:outerShdw sx="100000" sy="100000" kx="0" ky="0" algn="b" rotWithShape="0" blurRad="38100" dist="38100" dir="2700000">
                    <a:srgbClr val="000000"/>
                  </a:outerShdw>
                </a:effectLst>
                <a:latin typeface="Verdana"/>
                <a:ea typeface="Verdana"/>
                <a:cs typeface="Verdana"/>
                <a:sym typeface="Verdana"/>
              </a:defRPr>
            </a:lvl2pPr>
            <a:lvl3pPr marL="1219200" indent="-304800">
              <a:buClr>
                <a:srgbClr val="FFFFCC"/>
              </a:buClr>
              <a:buSzPct val="60000"/>
              <a:buFont typeface="Wingdings"/>
              <a:buChar char="■"/>
              <a:defRPr sz="3200">
                <a:solidFill>
                  <a:srgbClr val="FFFFFF"/>
                </a:solidFill>
                <a:effectLst>
                  <a:outerShdw sx="100000" sy="100000" kx="0" ky="0" algn="b" rotWithShape="0" blurRad="38100" dist="38100" dir="2700000">
                    <a:srgbClr val="000000"/>
                  </a:outerShdw>
                </a:effectLst>
                <a:latin typeface="Verdana"/>
                <a:ea typeface="Verdana"/>
                <a:cs typeface="Verdana"/>
                <a:sym typeface="Verdana"/>
              </a:defRPr>
            </a:lvl3pPr>
            <a:lvl4pPr marL="1737360" indent="-365760">
              <a:buClr>
                <a:srgbClr val="FFFFCC"/>
              </a:buClr>
              <a:buFont typeface="Wingdings"/>
              <a:buChar char="•"/>
              <a:defRPr sz="3200">
                <a:solidFill>
                  <a:srgbClr val="FFFFFF"/>
                </a:solidFill>
                <a:effectLst>
                  <a:outerShdw sx="100000" sy="100000" kx="0" ky="0" algn="b" rotWithShape="0" blurRad="38100" dist="38100" dir="2700000">
                    <a:srgbClr val="000000"/>
                  </a:outerShdw>
                </a:effectLst>
                <a:latin typeface="Verdana"/>
                <a:ea typeface="Verdana"/>
                <a:cs typeface="Verdana"/>
                <a:sym typeface="Verdana"/>
              </a:defRPr>
            </a:lvl4pPr>
            <a:lvl5pPr marL="2194560" indent="-365760">
              <a:buClr>
                <a:srgbClr val="FFFFCC"/>
              </a:buClr>
              <a:buSzPct val="60000"/>
              <a:buFont typeface="Wingdings"/>
              <a:buChar char="■"/>
              <a:defRPr sz="3200">
                <a:solidFill>
                  <a:srgbClr val="FFFFFF"/>
                </a:solidFill>
                <a:effectLst>
                  <a:outerShdw sx="100000" sy="100000" kx="0" ky="0" algn="b" rotWithShape="0" blurRad="38100" dist="38100" dir="2700000">
                    <a:srgbClr val="000000"/>
                  </a:outerShdw>
                </a:effectLst>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304" name="Shape 304"/>
          <p:cNvSpPr/>
          <p:nvPr>
            <p:ph type="sldNum" sz="quarter" idx="2"/>
          </p:nvPr>
        </p:nvSpPr>
        <p:spPr>
          <a:xfrm>
            <a:off x="8421181" y="6243637"/>
            <a:ext cx="265619" cy="243841"/>
          </a:xfrm>
          <a:prstGeom prst="rect">
            <a:avLst/>
          </a:prstGeom>
        </p:spPr>
        <p:txBody>
          <a:bodyPr anchor="t"/>
          <a:lstStyle>
            <a:lvl1pPr>
              <a:defRPr sz="1000">
                <a:solidFill>
                  <a:srgbClr val="FFFFFF"/>
                </a:solidFill>
                <a:effectLst>
                  <a:outerShdw sx="100000" sy="100000" kx="0" ky="0" algn="b" rotWithShape="0" blurRad="38100" dist="38100" dir="2700000">
                    <a:srgbClr val="000000"/>
                  </a:outerShdw>
                </a:effectLst>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311" name="Shape 311"/>
          <p:cNvSpPr/>
          <p:nvPr/>
        </p:nvSpPr>
        <p:spPr>
          <a:xfrm>
            <a:off x="533400" y="1066800"/>
            <a:ext cx="7543800" cy="0"/>
          </a:xfrm>
          <a:prstGeom prst="line">
            <a:avLst/>
          </a:prstGeom>
          <a:ln w="38100">
            <a:solidFill>
              <a:srgbClr val="330066"/>
            </a:solidFill>
          </a:ln>
        </p:spPr>
        <p:txBody>
          <a:bodyPr lIns="45719" rIns="45719"/>
          <a:lstStyle/>
          <a:p>
            <a:pPr/>
          </a:p>
        </p:txBody>
      </p:sp>
      <p:sp>
        <p:nvSpPr>
          <p:cNvPr id="312" name="Shape 312"/>
          <p:cNvSpPr/>
          <p:nvPr>
            <p:ph type="title"/>
          </p:nvPr>
        </p:nvSpPr>
        <p:spPr>
          <a:xfrm>
            <a:off x="457200" y="122237"/>
            <a:ext cx="8229600" cy="715964"/>
          </a:xfrm>
          <a:prstGeom prst="rect">
            <a:avLst/>
          </a:prstGeom>
        </p:spPr>
        <p:txBody>
          <a:bodyPr anchor="b"/>
          <a:lstStyle>
            <a:lvl1pPr algn="l">
              <a:defRPr b="1" sz="3900">
                <a:solidFill>
                  <a:srgbClr val="330066"/>
                </a:solidFill>
                <a:latin typeface="Arial"/>
                <a:ea typeface="Arial"/>
                <a:cs typeface="Arial"/>
                <a:sym typeface="Arial"/>
              </a:defRPr>
            </a:lvl1pPr>
          </a:lstStyle>
          <a:p>
            <a:pPr/>
            <a:r>
              <a:t>Title Text</a:t>
            </a:r>
          </a:p>
        </p:txBody>
      </p:sp>
      <p:sp>
        <p:nvSpPr>
          <p:cNvPr id="313" name="Shape 313"/>
          <p:cNvSpPr/>
          <p:nvPr>
            <p:ph type="body" idx="1"/>
          </p:nvPr>
        </p:nvSpPr>
        <p:spPr>
          <a:xfrm>
            <a:off x="457200" y="1371600"/>
            <a:ext cx="8229600" cy="4759325"/>
          </a:xfrm>
          <a:prstGeom prst="rect">
            <a:avLst/>
          </a:prstGeom>
        </p:spPr>
        <p:txBody>
          <a:bodyPr/>
          <a:lstStyle>
            <a:lvl1pPr marL="342900" indent="-342900">
              <a:buClr>
                <a:srgbClr val="330066"/>
              </a:buClr>
              <a:buSzPct val="70000"/>
              <a:buFont typeface="Wingdings"/>
              <a:buChar char="●"/>
              <a:defRPr sz="3000">
                <a:latin typeface="Arial"/>
                <a:ea typeface="Arial"/>
                <a:cs typeface="Arial"/>
                <a:sym typeface="Arial"/>
              </a:defRPr>
            </a:lvl1pPr>
            <a:lvl2pPr marL="745636" indent="-401149">
              <a:buClr>
                <a:srgbClr val="330066"/>
              </a:buClr>
              <a:buSzPct val="70000"/>
              <a:buFont typeface="Wingdings"/>
              <a:buChar char="●"/>
              <a:defRPr sz="3000">
                <a:latin typeface="Arial"/>
                <a:ea typeface="Arial"/>
                <a:cs typeface="Arial"/>
                <a:sym typeface="Arial"/>
              </a:defRPr>
            </a:lvl2pPr>
            <a:lvl3pPr marL="1076808" indent="-383071">
              <a:buClr>
                <a:srgbClr val="330066"/>
              </a:buClr>
              <a:buSzPct val="70000"/>
              <a:buFont typeface="Wingdings"/>
              <a:buChar char="●"/>
              <a:defRPr sz="3000">
                <a:latin typeface="Arial"/>
                <a:ea typeface="Arial"/>
                <a:cs typeface="Arial"/>
                <a:sym typeface="Arial"/>
              </a:defRPr>
            </a:lvl3pPr>
            <a:lvl4pPr marL="1427162" indent="-438150">
              <a:buClr>
                <a:srgbClr val="330066"/>
              </a:buClr>
              <a:buSzPct val="75000"/>
              <a:buFont typeface="Wingdings"/>
              <a:buChar char="▪"/>
              <a:defRPr sz="3000">
                <a:latin typeface="Arial"/>
                <a:ea typeface="Arial"/>
                <a:cs typeface="Arial"/>
                <a:sym typeface="Arial"/>
              </a:defRPr>
            </a:lvl4pPr>
            <a:lvl5pPr marL="1756569" indent="-473869">
              <a:buClr>
                <a:srgbClr val="330066"/>
              </a:buClr>
              <a:buSzPct val="80000"/>
              <a:buFont typeface="Wingdings"/>
              <a:buChar char="▪"/>
              <a:defRPr sz="30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14" name="Shape 314"/>
          <p:cNvSpPr/>
          <p:nvPr>
            <p:ph type="sldNum" sz="quarter" idx="2"/>
          </p:nvPr>
        </p:nvSpPr>
        <p:spPr>
          <a:xfrm>
            <a:off x="8448606" y="6477000"/>
            <a:ext cx="358413" cy="350662"/>
          </a:xfrm>
          <a:prstGeom prst="rect">
            <a:avLst/>
          </a:prstGeom>
        </p:spPr>
        <p:txBody>
          <a:bodyPr anchor="t"/>
          <a:lstStyle>
            <a:lvl1pPr algn="l">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321" name="Shape 321"/>
          <p:cNvSpPr/>
          <p:nvPr/>
        </p:nvSpPr>
        <p:spPr>
          <a:xfrm>
            <a:off x="533400" y="1066800"/>
            <a:ext cx="7543800" cy="0"/>
          </a:xfrm>
          <a:prstGeom prst="line">
            <a:avLst/>
          </a:prstGeom>
          <a:ln w="38100">
            <a:solidFill>
              <a:srgbClr val="330066"/>
            </a:solidFill>
          </a:ln>
        </p:spPr>
        <p:txBody>
          <a:bodyPr lIns="45719" rIns="45719"/>
          <a:lstStyle/>
          <a:p>
            <a:pPr/>
          </a:p>
        </p:txBody>
      </p:sp>
      <p:sp>
        <p:nvSpPr>
          <p:cNvPr id="322" name="Shape 322"/>
          <p:cNvSpPr/>
          <p:nvPr>
            <p:ph type="title"/>
          </p:nvPr>
        </p:nvSpPr>
        <p:spPr>
          <a:xfrm>
            <a:off x="457200" y="122237"/>
            <a:ext cx="8229600" cy="715964"/>
          </a:xfrm>
          <a:prstGeom prst="rect">
            <a:avLst/>
          </a:prstGeom>
        </p:spPr>
        <p:txBody>
          <a:bodyPr anchor="b"/>
          <a:lstStyle>
            <a:lvl1pPr algn="l">
              <a:defRPr b="1" sz="3900">
                <a:solidFill>
                  <a:srgbClr val="330066"/>
                </a:solidFill>
                <a:latin typeface="Arial"/>
                <a:ea typeface="Arial"/>
                <a:cs typeface="Arial"/>
                <a:sym typeface="Arial"/>
              </a:defRPr>
            </a:lvl1pPr>
          </a:lstStyle>
          <a:p>
            <a:pPr/>
            <a:r>
              <a:t>Title Text</a:t>
            </a:r>
          </a:p>
        </p:txBody>
      </p:sp>
      <p:sp>
        <p:nvSpPr>
          <p:cNvPr id="323" name="Shape 323"/>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330" name="Shape 330"/>
          <p:cNvSpPr/>
          <p:nvPr/>
        </p:nvSpPr>
        <p:spPr>
          <a:xfrm>
            <a:off x="533400" y="1066800"/>
            <a:ext cx="7543800" cy="0"/>
          </a:xfrm>
          <a:prstGeom prst="line">
            <a:avLst/>
          </a:prstGeom>
          <a:ln w="38100">
            <a:solidFill>
              <a:srgbClr val="330066"/>
            </a:solidFill>
          </a:ln>
        </p:spPr>
        <p:txBody>
          <a:bodyPr lIns="45719" rIns="45719"/>
          <a:lstStyle/>
          <a:p>
            <a:pPr/>
          </a:p>
        </p:txBody>
      </p:sp>
      <p:sp>
        <p:nvSpPr>
          <p:cNvPr id="331" name="Shape 331"/>
          <p:cNvSpPr/>
          <p:nvPr>
            <p:ph type="title"/>
          </p:nvPr>
        </p:nvSpPr>
        <p:spPr>
          <a:xfrm>
            <a:off x="685800" y="2130425"/>
            <a:ext cx="7772400" cy="1470025"/>
          </a:xfrm>
          <a:prstGeom prst="rect">
            <a:avLst/>
          </a:prstGeom>
        </p:spPr>
        <p:txBody>
          <a:bodyPr anchor="b"/>
          <a:lstStyle>
            <a:lvl1pPr algn="l">
              <a:defRPr b="1" sz="3900">
                <a:solidFill>
                  <a:srgbClr val="330066"/>
                </a:solidFill>
                <a:latin typeface="Arial"/>
                <a:ea typeface="Arial"/>
                <a:cs typeface="Arial"/>
                <a:sym typeface="Arial"/>
              </a:defRPr>
            </a:lvl1pPr>
          </a:lstStyle>
          <a:p>
            <a:pPr/>
            <a:r>
              <a:t>Title Text</a:t>
            </a:r>
          </a:p>
        </p:txBody>
      </p:sp>
      <p:sp>
        <p:nvSpPr>
          <p:cNvPr id="332" name="Shape 332"/>
          <p:cNvSpPr/>
          <p:nvPr>
            <p:ph type="body" sz="quarter" idx="1"/>
          </p:nvPr>
        </p:nvSpPr>
        <p:spPr>
          <a:xfrm>
            <a:off x="1371600" y="3886200"/>
            <a:ext cx="6400800" cy="1752600"/>
          </a:xfrm>
          <a:prstGeom prst="rect">
            <a:avLst/>
          </a:prstGeom>
        </p:spPr>
        <p:txBody>
          <a:bodyPr/>
          <a:lstStyle>
            <a:lvl1pPr marL="0" indent="0" algn="ctr">
              <a:buSzTx/>
              <a:buFontTx/>
              <a:buNone/>
              <a:defRPr sz="3000">
                <a:solidFill>
                  <a:srgbClr val="888888"/>
                </a:solidFill>
                <a:latin typeface="Arial"/>
                <a:ea typeface="Arial"/>
                <a:cs typeface="Arial"/>
                <a:sym typeface="Arial"/>
              </a:defRPr>
            </a:lvl1pPr>
            <a:lvl2pPr marL="0" indent="457200" algn="ctr">
              <a:buSzTx/>
              <a:buFontTx/>
              <a:buNone/>
              <a:defRPr sz="3000">
                <a:solidFill>
                  <a:srgbClr val="888888"/>
                </a:solidFill>
                <a:latin typeface="Arial"/>
                <a:ea typeface="Arial"/>
                <a:cs typeface="Arial"/>
                <a:sym typeface="Arial"/>
              </a:defRPr>
            </a:lvl2pPr>
            <a:lvl3pPr marL="0" indent="914400" algn="ctr">
              <a:buSzTx/>
              <a:buFontTx/>
              <a:buNone/>
              <a:defRPr sz="3000">
                <a:solidFill>
                  <a:srgbClr val="888888"/>
                </a:solidFill>
                <a:latin typeface="Arial"/>
                <a:ea typeface="Arial"/>
                <a:cs typeface="Arial"/>
                <a:sym typeface="Arial"/>
              </a:defRPr>
            </a:lvl3pPr>
            <a:lvl4pPr marL="0" indent="1371600" algn="ctr">
              <a:buSzTx/>
              <a:buFontTx/>
              <a:buNone/>
              <a:defRPr sz="3000">
                <a:solidFill>
                  <a:srgbClr val="888888"/>
                </a:solidFill>
                <a:latin typeface="Arial"/>
                <a:ea typeface="Arial"/>
                <a:cs typeface="Arial"/>
                <a:sym typeface="Arial"/>
              </a:defRPr>
            </a:lvl4pPr>
            <a:lvl5pPr marL="0" indent="1828800" algn="ctr">
              <a:buSzTx/>
              <a:buFontTx/>
              <a:buNone/>
              <a:defRPr sz="3000">
                <a:solidFill>
                  <a:srgbClr val="888888"/>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33" name="Shape 333"/>
          <p:cNvSpPr/>
          <p:nvPr>
            <p:ph type="sldNum" sz="quarter" idx="2"/>
          </p:nvPr>
        </p:nvSpPr>
        <p:spPr>
          <a:xfrm>
            <a:off x="6553200" y="6356350"/>
            <a:ext cx="358413" cy="350662"/>
          </a:xfrm>
          <a:prstGeom prst="rect">
            <a:avLst/>
          </a:prstGeom>
        </p:spPr>
        <p:txBody>
          <a:bodyPr anchor="t"/>
          <a:lstStyle>
            <a:lvl1pPr algn="l">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340" name="Shape 340"/>
          <p:cNvSpPr/>
          <p:nvPr>
            <p:ph type="title"/>
          </p:nvPr>
        </p:nvSpPr>
        <p:spPr>
          <a:xfrm>
            <a:off x="685800" y="2130425"/>
            <a:ext cx="7772400" cy="1470025"/>
          </a:xfrm>
          <a:prstGeom prst="rect">
            <a:avLst/>
          </a:prstGeom>
        </p:spPr>
        <p:txBody>
          <a:bodyPr/>
          <a:lstStyle/>
          <a:p>
            <a:pPr/>
            <a:r>
              <a:t>Title Text</a:t>
            </a:r>
          </a:p>
        </p:txBody>
      </p:sp>
      <p:sp>
        <p:nvSpPr>
          <p:cNvPr id="341" name="Shape 341"/>
          <p:cNvSpPr/>
          <p:nvPr>
            <p:ph type="body" sz="quarter" idx="1"/>
          </p:nvPr>
        </p:nvSpPr>
        <p:spPr>
          <a:xfrm>
            <a:off x="1371600" y="3886200"/>
            <a:ext cx="6400800" cy="1752600"/>
          </a:xfrm>
          <a:prstGeom prst="rect">
            <a:avLst/>
          </a:prstGeom>
        </p:spPr>
        <p:txBody>
          <a:bodyPr/>
          <a:lstStyle>
            <a:lvl1pPr marL="0" indent="0" algn="ctr">
              <a:buSzTx/>
              <a:buFontTx/>
              <a:buNone/>
              <a:defRPr sz="3200">
                <a:solidFill>
                  <a:srgbClr val="888888"/>
                </a:solidFill>
              </a:defRPr>
            </a:lvl1pPr>
            <a:lvl2pPr marL="0" indent="457200" algn="ctr">
              <a:buSzTx/>
              <a:buFontTx/>
              <a:buNone/>
              <a:defRPr sz="3200">
                <a:solidFill>
                  <a:srgbClr val="888888"/>
                </a:solidFill>
              </a:defRPr>
            </a:lvl2pPr>
            <a:lvl3pPr marL="0" indent="914400" algn="ctr">
              <a:buSzTx/>
              <a:buFontTx/>
              <a:buNone/>
              <a:defRPr sz="3200">
                <a:solidFill>
                  <a:srgbClr val="888888"/>
                </a:solidFill>
              </a:defRPr>
            </a:lvl3pPr>
            <a:lvl4pPr marL="0" indent="1371600" algn="ctr">
              <a:buSzTx/>
              <a:buFontTx/>
              <a:buNone/>
              <a:defRPr sz="3200">
                <a:solidFill>
                  <a:srgbClr val="888888"/>
                </a:solidFill>
              </a:defRPr>
            </a:lvl4pPr>
            <a:lvl5pPr marL="0" indent="1828800" algn="ctr">
              <a:buSzTx/>
              <a:buFontTx/>
              <a:buNone/>
              <a:defRPr sz="32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42" name="Shape 34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349" name="Shape 349"/>
          <p:cNvSpPr/>
          <p:nvPr>
            <p:ph type="title"/>
          </p:nvPr>
        </p:nvSpPr>
        <p:spPr>
          <a:xfrm>
            <a:off x="685800" y="2130425"/>
            <a:ext cx="7772400" cy="1470025"/>
          </a:xfrm>
          <a:prstGeom prst="rect">
            <a:avLst/>
          </a:prstGeom>
        </p:spPr>
        <p:txBody>
          <a:bodyPr/>
          <a:lstStyle/>
          <a:p>
            <a:pPr/>
            <a:r>
              <a:t>Title Text</a:t>
            </a:r>
          </a:p>
        </p:txBody>
      </p:sp>
      <p:sp>
        <p:nvSpPr>
          <p:cNvPr id="350" name="Shape 350"/>
          <p:cNvSpPr/>
          <p:nvPr>
            <p:ph type="body" sz="quarter" idx="1"/>
          </p:nvPr>
        </p:nvSpPr>
        <p:spPr>
          <a:xfrm>
            <a:off x="1371600" y="3886200"/>
            <a:ext cx="6400800" cy="1752600"/>
          </a:xfrm>
          <a:prstGeom prst="rect">
            <a:avLst/>
          </a:prstGeom>
        </p:spPr>
        <p:txBody>
          <a:bodyPr/>
          <a:lstStyle>
            <a:lvl1pPr marL="0" indent="0" algn="ctr">
              <a:buSzTx/>
              <a:buFontTx/>
              <a:buNone/>
              <a:defRPr sz="3200">
                <a:solidFill>
                  <a:srgbClr val="888888"/>
                </a:solidFill>
              </a:defRPr>
            </a:lvl1pPr>
            <a:lvl2pPr marL="0" indent="457200" algn="ctr">
              <a:buSzTx/>
              <a:buFontTx/>
              <a:buNone/>
              <a:defRPr sz="3200">
                <a:solidFill>
                  <a:srgbClr val="888888"/>
                </a:solidFill>
              </a:defRPr>
            </a:lvl2pPr>
            <a:lvl3pPr marL="0" indent="914400" algn="ctr">
              <a:buSzTx/>
              <a:buFontTx/>
              <a:buNone/>
              <a:defRPr sz="3200">
                <a:solidFill>
                  <a:srgbClr val="888888"/>
                </a:solidFill>
              </a:defRPr>
            </a:lvl3pPr>
            <a:lvl4pPr marL="0" indent="1371600" algn="ctr">
              <a:buSzTx/>
              <a:buFontTx/>
              <a:buNone/>
              <a:defRPr sz="3200">
                <a:solidFill>
                  <a:srgbClr val="888888"/>
                </a:solidFill>
              </a:defRPr>
            </a:lvl4pPr>
            <a:lvl5pPr marL="0" indent="1828800" algn="ctr">
              <a:buSzTx/>
              <a:buFontTx/>
              <a:buNone/>
              <a:defRPr sz="32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51" name="Shape 35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29" name="Shape 29"/>
          <p:cNvSpPr/>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Shape 30"/>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358" name="Shape 358"/>
          <p:cNvSpPr/>
          <p:nvPr>
            <p:ph type="title"/>
          </p:nvPr>
        </p:nvSpPr>
        <p:spPr>
          <a:prstGeom prst="rect">
            <a:avLst/>
          </a:prstGeom>
        </p:spPr>
        <p:txBody>
          <a:bodyPr/>
          <a:lstStyle/>
          <a:p>
            <a:pPr/>
            <a:r>
              <a:t>Title Text</a:t>
            </a:r>
          </a:p>
        </p:txBody>
      </p:sp>
      <p:sp>
        <p:nvSpPr>
          <p:cNvPr id="359" name="Shape 35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60" name="Shape 36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and Tab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7" name="Shape 367"/>
          <p:cNvSpPr/>
          <p:nvPr/>
        </p:nvSpPr>
        <p:spPr>
          <a:xfrm>
            <a:off x="323849" y="6551613"/>
            <a:ext cx="289401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a:r>
              <a:t>© Crown copyright   Met Office</a:t>
            </a:r>
          </a:p>
        </p:txBody>
      </p:sp>
      <p:sp>
        <p:nvSpPr>
          <p:cNvPr id="368" name="Shape 368"/>
          <p:cNvSpPr/>
          <p:nvPr>
            <p:ph type="title"/>
          </p:nvPr>
        </p:nvSpPr>
        <p:spPr>
          <a:xfrm>
            <a:off x="1714500" y="349250"/>
            <a:ext cx="6972300" cy="1371600"/>
          </a:xfrm>
          <a:prstGeom prst="rect">
            <a:avLst/>
          </a:prstGeom>
        </p:spPr>
        <p:txBody>
          <a:bodyPr anchor="t"/>
          <a:lstStyle>
            <a:lvl1pPr algn="l">
              <a:defRPr sz="4000">
                <a:latin typeface="Arial"/>
                <a:ea typeface="Arial"/>
                <a:cs typeface="Arial"/>
                <a:sym typeface="Arial"/>
              </a:defRPr>
            </a:lvl1pPr>
          </a:lstStyle>
          <a:p>
            <a:pPr/>
            <a:r>
              <a:t>Title Text</a:t>
            </a:r>
          </a:p>
        </p:txBody>
      </p:sp>
      <p:sp>
        <p:nvSpPr>
          <p:cNvPr id="369" name="Shape 369"/>
          <p:cNvSpPr/>
          <p:nvPr>
            <p:ph type="sldNum" sz="quarter" idx="2"/>
          </p:nvPr>
        </p:nvSpPr>
        <p:spPr>
          <a:xfrm>
            <a:off x="4419600" y="6172200"/>
            <a:ext cx="2133600" cy="368301"/>
          </a:xfrm>
          <a:prstGeom prst="rect">
            <a:avLst/>
          </a:prstGeom>
        </p:spPr>
        <p:txBody>
          <a:bodyPr/>
          <a:lstStyle>
            <a:lvl1pPr>
              <a:lnSpc>
                <a:spcPct val="85000"/>
              </a:lnSpc>
              <a:defRPr>
                <a:solidFill>
                  <a:srgbClr val="00ADD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6" name="Shape 376"/>
          <p:cNvSpPr/>
          <p:nvPr/>
        </p:nvSpPr>
        <p:spPr>
          <a:xfrm>
            <a:off x="323849" y="6551613"/>
            <a:ext cx="2894015"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a:r>
              <a:t>© Crown copyright   Met Office</a:t>
            </a:r>
          </a:p>
        </p:txBody>
      </p:sp>
      <p:sp>
        <p:nvSpPr>
          <p:cNvPr id="377" name="Shape 377"/>
          <p:cNvSpPr/>
          <p:nvPr>
            <p:ph type="title"/>
          </p:nvPr>
        </p:nvSpPr>
        <p:spPr>
          <a:xfrm>
            <a:off x="1714500" y="349250"/>
            <a:ext cx="6972300" cy="1371600"/>
          </a:xfrm>
          <a:prstGeom prst="rect">
            <a:avLst/>
          </a:prstGeom>
        </p:spPr>
        <p:txBody>
          <a:bodyPr anchor="t"/>
          <a:lstStyle>
            <a:lvl1pPr algn="l">
              <a:defRPr sz="4000">
                <a:latin typeface="Arial"/>
                <a:ea typeface="Arial"/>
                <a:cs typeface="Arial"/>
                <a:sym typeface="Arial"/>
              </a:defRPr>
            </a:lvl1pPr>
          </a:lstStyle>
          <a:p>
            <a:pPr/>
            <a:r>
              <a:t>Title Text</a:t>
            </a:r>
          </a:p>
        </p:txBody>
      </p:sp>
      <p:sp>
        <p:nvSpPr>
          <p:cNvPr id="378" name="Shape 378"/>
          <p:cNvSpPr/>
          <p:nvPr>
            <p:ph type="body" idx="1"/>
          </p:nvPr>
        </p:nvSpPr>
        <p:spPr>
          <a:xfrm>
            <a:off x="1714500" y="1774825"/>
            <a:ext cx="6972300" cy="4525963"/>
          </a:xfrm>
          <a:prstGeom prst="rect">
            <a:avLst/>
          </a:prstGeom>
        </p:spPr>
        <p:txBody>
          <a:bodyPr/>
          <a:lstStyle>
            <a:lvl1pPr marL="342900" indent="-342900">
              <a:spcBef>
                <a:spcPts val="500"/>
              </a:spcBef>
              <a:defRPr sz="2400">
                <a:latin typeface="Arial"/>
                <a:ea typeface="Arial"/>
                <a:cs typeface="Arial"/>
                <a:sym typeface="Arial"/>
              </a:defRPr>
            </a:lvl1pPr>
            <a:lvl2pPr marL="800100" indent="-342900">
              <a:spcBef>
                <a:spcPts val="500"/>
              </a:spcBef>
              <a:buChar char="•"/>
              <a:defRPr sz="2400">
                <a:latin typeface="Arial"/>
                <a:ea typeface="Arial"/>
                <a:cs typeface="Arial"/>
                <a:sym typeface="Arial"/>
              </a:defRPr>
            </a:lvl2pPr>
            <a:lvl3pPr marL="1188719" indent="-274319">
              <a:spcBef>
                <a:spcPts val="500"/>
              </a:spcBef>
              <a:defRPr sz="2400">
                <a:latin typeface="Arial"/>
                <a:ea typeface="Arial"/>
                <a:cs typeface="Arial"/>
                <a:sym typeface="Arial"/>
              </a:defRPr>
            </a:lvl3pPr>
            <a:lvl4pPr marL="1645920" indent="-274320">
              <a:spcBef>
                <a:spcPts val="500"/>
              </a:spcBef>
              <a:buChar char="•"/>
              <a:defRPr sz="2400">
                <a:latin typeface="Arial"/>
                <a:ea typeface="Arial"/>
                <a:cs typeface="Arial"/>
                <a:sym typeface="Arial"/>
              </a:defRPr>
            </a:lvl4pPr>
            <a:lvl5pPr marL="2103120" indent="-274320">
              <a:spcBef>
                <a:spcPts val="500"/>
              </a:spcBef>
              <a:buChar char="•"/>
              <a:defRPr sz="2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79" name="Shape 379"/>
          <p:cNvSpPr/>
          <p:nvPr>
            <p:ph type="sldNum" sz="quarter" idx="2"/>
          </p:nvPr>
        </p:nvSpPr>
        <p:spPr>
          <a:xfrm>
            <a:off x="4419600" y="6172200"/>
            <a:ext cx="2133600" cy="368301"/>
          </a:xfrm>
          <a:prstGeom prst="rect">
            <a:avLst/>
          </a:prstGeom>
        </p:spPr>
        <p:txBody>
          <a:bodyPr/>
          <a:lstStyle>
            <a:lvl1pPr>
              <a:lnSpc>
                <a:spcPct val="85000"/>
              </a:lnSpc>
              <a:defRPr>
                <a:solidFill>
                  <a:srgbClr val="00ADD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386" name="Shape 386"/>
          <p:cNvSpPr/>
          <p:nvPr>
            <p:ph type="title"/>
          </p:nvPr>
        </p:nvSpPr>
        <p:spPr>
          <a:prstGeom prst="rect">
            <a:avLst/>
          </a:prstGeom>
        </p:spPr>
        <p:txBody>
          <a:bodyPr/>
          <a:lstStyle/>
          <a:p>
            <a:pPr/>
            <a:r>
              <a:t>Title Text</a:t>
            </a:r>
          </a:p>
        </p:txBody>
      </p:sp>
      <p:sp>
        <p:nvSpPr>
          <p:cNvPr id="387" name="Shape 387"/>
          <p:cNvSpPr/>
          <p:nvPr>
            <p:ph type="body" idx="1"/>
          </p:nvPr>
        </p:nvSpPr>
        <p:spPr>
          <a:prstGeom prst="rect">
            <a:avLst/>
          </a:prstGeom>
        </p:spPr>
        <p:txBody>
          <a:bodyPr/>
          <a:lstStyle>
            <a:lvl1pPr marL="342900" indent="-342900">
              <a:defRPr sz="3200"/>
            </a:lvl1pPr>
            <a:lvl2pPr marL="783771" indent="-326571">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388" name="Shape 38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5" name="Shape 395"/>
          <p:cNvSpPr/>
          <p:nvPr>
            <p:ph type="title"/>
          </p:nvPr>
        </p:nvSpPr>
        <p:spPr>
          <a:xfrm>
            <a:off x="457199" y="92075"/>
            <a:ext cx="8229602" cy="1508126"/>
          </a:xfrm>
          <a:prstGeom prst="rect">
            <a:avLst/>
          </a:prstGeom>
        </p:spPr>
        <p:txBody>
          <a:bodyPr/>
          <a:lstStyle>
            <a:lvl1pPr defTabSz="321468">
              <a:defRPr sz="4200">
                <a:solidFill>
                  <a:srgbClr val="FFFFFF"/>
                </a:solidFill>
              </a:defRPr>
            </a:lvl1pPr>
          </a:lstStyle>
          <a:p>
            <a:pPr/>
            <a:r>
              <a:t>Title Text</a:t>
            </a:r>
          </a:p>
        </p:txBody>
      </p:sp>
      <p:sp>
        <p:nvSpPr>
          <p:cNvPr id="396" name="Shape 396"/>
          <p:cNvSpPr/>
          <p:nvPr>
            <p:ph type="body" idx="1"/>
          </p:nvPr>
        </p:nvSpPr>
        <p:spPr>
          <a:xfrm>
            <a:off x="457199" y="1600199"/>
            <a:ext cx="8229602" cy="5257802"/>
          </a:xfrm>
          <a:prstGeom prst="rect">
            <a:avLst/>
          </a:prstGeom>
        </p:spPr>
        <p:txBody>
          <a:bodyPr/>
          <a:lstStyle>
            <a:lvl1pPr marL="321468" indent="-321468" defTabSz="321468">
              <a:spcBef>
                <a:spcPts val="400"/>
              </a:spcBef>
              <a:defRPr sz="3000">
                <a:solidFill>
                  <a:srgbClr val="FFFFFF"/>
                </a:solidFill>
              </a:defRPr>
            </a:lvl1pPr>
            <a:lvl2pPr marL="763360" indent="-306160" defTabSz="321468">
              <a:spcBef>
                <a:spcPts val="400"/>
              </a:spcBef>
              <a:defRPr sz="3000">
                <a:solidFill>
                  <a:srgbClr val="FFFFFF"/>
                </a:solidFill>
              </a:defRPr>
            </a:lvl2pPr>
            <a:lvl3pPr marL="1200150" indent="-285750" defTabSz="321468">
              <a:spcBef>
                <a:spcPts val="400"/>
              </a:spcBef>
              <a:defRPr sz="3000">
                <a:solidFill>
                  <a:srgbClr val="FFFFFF"/>
                </a:solidFill>
              </a:defRPr>
            </a:lvl3pPr>
            <a:lvl4pPr marL="1714500" indent="-342899" defTabSz="321468">
              <a:spcBef>
                <a:spcPts val="400"/>
              </a:spcBef>
              <a:defRPr sz="3000">
                <a:solidFill>
                  <a:srgbClr val="FFFFFF"/>
                </a:solidFill>
              </a:defRPr>
            </a:lvl4pPr>
            <a:lvl5pPr marL="2171700" indent="-342900" defTabSz="321468">
              <a:spcBef>
                <a:spcPts val="400"/>
              </a:spcBef>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97" name="Shape 397"/>
          <p:cNvSpPr/>
          <p:nvPr>
            <p:ph type="sldNum" sz="quarter" idx="2"/>
          </p:nvPr>
        </p:nvSpPr>
        <p:spPr>
          <a:xfrm>
            <a:off x="8436139" y="6416992"/>
            <a:ext cx="250662" cy="243841"/>
          </a:xfrm>
          <a:prstGeom prst="rect">
            <a:avLst/>
          </a:prstGeom>
        </p:spPr>
        <p:txBody>
          <a:bodyPr/>
          <a:lstStyle>
            <a:lvl1pPr defTabSz="321468">
              <a:defRPr sz="11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1_Main content">
    <p:spTree>
      <p:nvGrpSpPr>
        <p:cNvPr id="1" name=""/>
        <p:cNvGrpSpPr/>
        <p:nvPr/>
      </p:nvGrpSpPr>
      <p:grpSpPr>
        <a:xfrm>
          <a:off x="0" y="0"/>
          <a:ext cx="0" cy="0"/>
          <a:chOff x="0" y="0"/>
          <a:chExt cx="0" cy="0"/>
        </a:xfrm>
      </p:grpSpPr>
      <p:sp>
        <p:nvSpPr>
          <p:cNvPr id="404" name="Shape 404"/>
          <p:cNvSpPr/>
          <p:nvPr/>
        </p:nvSpPr>
        <p:spPr>
          <a:xfrm>
            <a:off x="0" y="0"/>
            <a:ext cx="9144000" cy="6858000"/>
          </a:xfrm>
          <a:prstGeom prst="rect">
            <a:avLst/>
          </a:prstGeom>
          <a:ln w="28575">
            <a:solidFill>
              <a:srgbClr val="595959"/>
            </a:solidFill>
          </a:ln>
        </p:spPr>
        <p:txBody>
          <a:bodyPr lIns="45719" rIns="45719"/>
          <a:lstStyle/>
          <a:p>
            <a:pPr>
              <a:lnSpc>
                <a:spcPct val="85000"/>
              </a:lnSpc>
              <a:defRPr sz="4400">
                <a:ln w="101600">
                  <a:solidFill>
                    <a:srgbClr val="FFFFFF"/>
                  </a:solidFill>
                </a:ln>
                <a:solidFill>
                  <a:srgbClr val="00ADD0"/>
                </a:solidFill>
                <a:latin typeface="Arial"/>
                <a:ea typeface="Arial"/>
                <a:cs typeface="Arial"/>
                <a:sym typeface="Arial"/>
              </a:defRPr>
            </a:pPr>
          </a:p>
        </p:txBody>
      </p:sp>
      <p:pic>
        <p:nvPicPr>
          <p:cNvPr id="405" name="image2.png" descr="MO_RGB_transpbackg.png"/>
          <p:cNvPicPr>
            <a:picLocks noChangeAspect="1"/>
          </p:cNvPicPr>
          <p:nvPr/>
        </p:nvPicPr>
        <p:blipFill>
          <a:blip r:embed="rId2">
            <a:extLst/>
          </a:blip>
          <a:stretch>
            <a:fillRect/>
          </a:stretch>
        </p:blipFill>
        <p:spPr>
          <a:xfrm>
            <a:off x="163512" y="138112"/>
            <a:ext cx="1574801" cy="1441451"/>
          </a:xfrm>
          <a:prstGeom prst="rect">
            <a:avLst/>
          </a:prstGeom>
          <a:ln w="12700">
            <a:miter lim="400000"/>
          </a:ln>
        </p:spPr>
      </p:pic>
      <p:sp>
        <p:nvSpPr>
          <p:cNvPr id="406" name="Shape 406"/>
          <p:cNvSpPr/>
          <p:nvPr>
            <p:ph type="title"/>
          </p:nvPr>
        </p:nvSpPr>
        <p:spPr>
          <a:xfrm>
            <a:off x="2123727" y="578749"/>
            <a:ext cx="6984777" cy="934658"/>
          </a:xfrm>
          <a:prstGeom prst="rect">
            <a:avLst/>
          </a:prstGeom>
        </p:spPr>
        <p:txBody>
          <a:bodyPr anchor="b"/>
          <a:lstStyle>
            <a:lvl1pPr algn="l">
              <a:lnSpc>
                <a:spcPct val="85000"/>
              </a:lnSpc>
              <a:defRPr sz="3600">
                <a:latin typeface="Arial"/>
                <a:ea typeface="Arial"/>
                <a:cs typeface="Arial"/>
                <a:sym typeface="Arial"/>
              </a:defRPr>
            </a:lvl1pPr>
          </a:lstStyle>
          <a:p>
            <a:pPr/>
            <a:r>
              <a:t>Title Text</a:t>
            </a:r>
          </a:p>
        </p:txBody>
      </p:sp>
      <p:sp>
        <p:nvSpPr>
          <p:cNvPr id="407" name="Shape 407"/>
          <p:cNvSpPr/>
          <p:nvPr>
            <p:ph type="body" sz="quarter" idx="1"/>
          </p:nvPr>
        </p:nvSpPr>
        <p:spPr>
          <a:xfrm>
            <a:off x="2123727" y="1541181"/>
            <a:ext cx="6984777" cy="504058"/>
          </a:xfrm>
          <a:prstGeom prst="rect">
            <a:avLst/>
          </a:prstGeom>
        </p:spPr>
        <p:txBody>
          <a:bodyPr/>
          <a:lstStyle>
            <a:lvl1pPr marL="0" indent="0">
              <a:lnSpc>
                <a:spcPct val="90000"/>
              </a:lnSpc>
              <a:spcBef>
                <a:spcPts val="800"/>
              </a:spcBef>
              <a:buSzTx/>
              <a:buFontTx/>
              <a:buNone/>
              <a:defRPr sz="2000">
                <a:latin typeface="Arial"/>
                <a:ea typeface="Arial"/>
                <a:cs typeface="Arial"/>
                <a:sym typeface="Arial"/>
              </a:defRPr>
            </a:lvl1pPr>
            <a:lvl2pPr marL="623887" indent="-182562">
              <a:lnSpc>
                <a:spcPct val="90000"/>
              </a:lnSpc>
              <a:spcBef>
                <a:spcPts val="800"/>
              </a:spcBef>
              <a:buFontTx/>
              <a:buChar char="•"/>
              <a:defRPr sz="2000">
                <a:latin typeface="Arial"/>
                <a:ea typeface="Arial"/>
                <a:cs typeface="Arial"/>
                <a:sym typeface="Arial"/>
              </a:defRPr>
            </a:lvl2pPr>
            <a:lvl3pPr marL="987425" indent="-184150">
              <a:lnSpc>
                <a:spcPct val="90000"/>
              </a:lnSpc>
              <a:spcBef>
                <a:spcPts val="800"/>
              </a:spcBef>
              <a:buFontTx/>
              <a:defRPr sz="2000">
                <a:latin typeface="Arial"/>
                <a:ea typeface="Arial"/>
                <a:cs typeface="Arial"/>
                <a:sym typeface="Arial"/>
              </a:defRPr>
            </a:lvl3pPr>
            <a:lvl4pPr marL="1349375" indent="-182562">
              <a:lnSpc>
                <a:spcPct val="90000"/>
              </a:lnSpc>
              <a:spcBef>
                <a:spcPts val="800"/>
              </a:spcBef>
              <a:buFontTx/>
              <a:buChar char="•"/>
              <a:defRPr sz="2000">
                <a:latin typeface="Arial"/>
                <a:ea typeface="Arial"/>
                <a:cs typeface="Arial"/>
                <a:sym typeface="Arial"/>
              </a:defRPr>
            </a:lvl4pPr>
            <a:lvl5pPr marL="1698625" indent="-169862">
              <a:lnSpc>
                <a:spcPct val="90000"/>
              </a:lnSpc>
              <a:spcBef>
                <a:spcPts val="800"/>
              </a:spcBef>
              <a:buFontTx/>
              <a:buChar char="•"/>
              <a:defRPr sz="20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pic>
        <p:nvPicPr>
          <p:cNvPr id="408" name="image6.jpg" descr="MO_RGB_whitebackg.jpg"/>
          <p:cNvPicPr>
            <a:picLocks noChangeAspect="1"/>
          </p:cNvPicPr>
          <p:nvPr/>
        </p:nvPicPr>
        <p:blipFill>
          <a:blip r:embed="rId3">
            <a:extLst/>
          </a:blip>
          <a:stretch>
            <a:fillRect/>
          </a:stretch>
        </p:blipFill>
        <p:spPr>
          <a:xfrm>
            <a:off x="152111" y="133753"/>
            <a:ext cx="1595101" cy="1459520"/>
          </a:xfrm>
          <a:prstGeom prst="rect">
            <a:avLst/>
          </a:prstGeom>
          <a:ln w="12700">
            <a:miter lim="400000"/>
          </a:ln>
        </p:spPr>
      </p:pic>
      <p:sp>
        <p:nvSpPr>
          <p:cNvPr id="409" name="Shape 409"/>
          <p:cNvSpPr/>
          <p:nvPr>
            <p:ph type="sldNum" sz="quarter" idx="2"/>
          </p:nvPr>
        </p:nvSpPr>
        <p:spPr>
          <a:xfrm>
            <a:off x="4419600" y="6172200"/>
            <a:ext cx="2133600" cy="368301"/>
          </a:xfrm>
          <a:prstGeom prst="rect">
            <a:avLst/>
          </a:prstGeom>
        </p:spPr>
        <p:txBody>
          <a:bodyPr/>
          <a:lstStyle>
            <a:lvl1pPr>
              <a:lnSpc>
                <a:spcPct val="85000"/>
              </a:lnSpc>
              <a:defRPr>
                <a:solidFill>
                  <a:srgbClr val="00ADD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1_Main content">
    <p:spTree>
      <p:nvGrpSpPr>
        <p:cNvPr id="1" name=""/>
        <p:cNvGrpSpPr/>
        <p:nvPr/>
      </p:nvGrpSpPr>
      <p:grpSpPr>
        <a:xfrm>
          <a:off x="0" y="0"/>
          <a:ext cx="0" cy="0"/>
          <a:chOff x="0" y="0"/>
          <a:chExt cx="0" cy="0"/>
        </a:xfrm>
      </p:grpSpPr>
      <p:sp>
        <p:nvSpPr>
          <p:cNvPr id="416" name="Shape 416"/>
          <p:cNvSpPr/>
          <p:nvPr/>
        </p:nvSpPr>
        <p:spPr>
          <a:xfrm>
            <a:off x="0" y="0"/>
            <a:ext cx="9144000" cy="6858000"/>
          </a:xfrm>
          <a:prstGeom prst="rect">
            <a:avLst/>
          </a:prstGeom>
          <a:ln w="28575">
            <a:solidFill>
              <a:srgbClr val="595959"/>
            </a:solidFill>
          </a:ln>
        </p:spPr>
        <p:txBody>
          <a:bodyPr lIns="45719" rIns="45719"/>
          <a:lstStyle/>
          <a:p>
            <a:pPr>
              <a:lnSpc>
                <a:spcPct val="85000"/>
              </a:lnSpc>
              <a:defRPr sz="4400">
                <a:ln w="101600">
                  <a:solidFill>
                    <a:srgbClr val="FFFFFF"/>
                  </a:solidFill>
                </a:ln>
                <a:solidFill>
                  <a:srgbClr val="00ADD0"/>
                </a:solidFill>
                <a:latin typeface="Arial"/>
                <a:ea typeface="Arial"/>
                <a:cs typeface="Arial"/>
                <a:sym typeface="Arial"/>
              </a:defRPr>
            </a:pPr>
          </a:p>
        </p:txBody>
      </p:sp>
      <p:pic>
        <p:nvPicPr>
          <p:cNvPr id="417" name="image8.png" descr="MO_RGB_transpbackg.png"/>
          <p:cNvPicPr>
            <a:picLocks noChangeAspect="1"/>
          </p:cNvPicPr>
          <p:nvPr/>
        </p:nvPicPr>
        <p:blipFill>
          <a:blip r:embed="rId2">
            <a:extLst/>
          </a:blip>
          <a:stretch>
            <a:fillRect/>
          </a:stretch>
        </p:blipFill>
        <p:spPr>
          <a:xfrm>
            <a:off x="163512" y="138112"/>
            <a:ext cx="1574801" cy="1441451"/>
          </a:xfrm>
          <a:prstGeom prst="rect">
            <a:avLst/>
          </a:prstGeom>
          <a:ln w="12700">
            <a:miter lim="400000"/>
          </a:ln>
        </p:spPr>
      </p:pic>
      <p:sp>
        <p:nvSpPr>
          <p:cNvPr id="418" name="Shape 418"/>
          <p:cNvSpPr/>
          <p:nvPr>
            <p:ph type="title"/>
          </p:nvPr>
        </p:nvSpPr>
        <p:spPr>
          <a:xfrm>
            <a:off x="2123727" y="578749"/>
            <a:ext cx="6984777" cy="934658"/>
          </a:xfrm>
          <a:prstGeom prst="rect">
            <a:avLst/>
          </a:prstGeom>
        </p:spPr>
        <p:txBody>
          <a:bodyPr anchor="b"/>
          <a:lstStyle>
            <a:lvl1pPr algn="l">
              <a:lnSpc>
                <a:spcPct val="85000"/>
              </a:lnSpc>
              <a:defRPr sz="3600">
                <a:latin typeface="Arial"/>
                <a:ea typeface="Arial"/>
                <a:cs typeface="Arial"/>
                <a:sym typeface="Arial"/>
              </a:defRPr>
            </a:lvl1pPr>
          </a:lstStyle>
          <a:p>
            <a:pPr/>
            <a:r>
              <a:t>Title Text</a:t>
            </a:r>
          </a:p>
        </p:txBody>
      </p:sp>
      <p:sp>
        <p:nvSpPr>
          <p:cNvPr id="419" name="Shape 419"/>
          <p:cNvSpPr/>
          <p:nvPr>
            <p:ph type="body" sz="quarter" idx="1"/>
          </p:nvPr>
        </p:nvSpPr>
        <p:spPr>
          <a:xfrm>
            <a:off x="2123727" y="1541181"/>
            <a:ext cx="6984777" cy="504058"/>
          </a:xfrm>
          <a:prstGeom prst="rect">
            <a:avLst/>
          </a:prstGeom>
        </p:spPr>
        <p:txBody>
          <a:bodyPr/>
          <a:lstStyle>
            <a:lvl1pPr marL="0" indent="0">
              <a:lnSpc>
                <a:spcPct val="90000"/>
              </a:lnSpc>
              <a:spcBef>
                <a:spcPts val="800"/>
              </a:spcBef>
              <a:buSzTx/>
              <a:buFontTx/>
              <a:buNone/>
              <a:defRPr sz="2000">
                <a:latin typeface="Arial"/>
                <a:ea typeface="Arial"/>
                <a:cs typeface="Arial"/>
                <a:sym typeface="Arial"/>
              </a:defRPr>
            </a:lvl1pPr>
            <a:lvl2pPr marL="623887" indent="-182562">
              <a:lnSpc>
                <a:spcPct val="90000"/>
              </a:lnSpc>
              <a:spcBef>
                <a:spcPts val="800"/>
              </a:spcBef>
              <a:buFontTx/>
              <a:buChar char="•"/>
              <a:defRPr sz="2000">
                <a:latin typeface="Arial"/>
                <a:ea typeface="Arial"/>
                <a:cs typeface="Arial"/>
                <a:sym typeface="Arial"/>
              </a:defRPr>
            </a:lvl2pPr>
            <a:lvl3pPr marL="987425" indent="-184150">
              <a:lnSpc>
                <a:spcPct val="90000"/>
              </a:lnSpc>
              <a:spcBef>
                <a:spcPts val="800"/>
              </a:spcBef>
              <a:buFontTx/>
              <a:defRPr sz="2000">
                <a:latin typeface="Arial"/>
                <a:ea typeface="Arial"/>
                <a:cs typeface="Arial"/>
                <a:sym typeface="Arial"/>
              </a:defRPr>
            </a:lvl3pPr>
            <a:lvl4pPr marL="1349375" indent="-182562">
              <a:lnSpc>
                <a:spcPct val="90000"/>
              </a:lnSpc>
              <a:spcBef>
                <a:spcPts val="800"/>
              </a:spcBef>
              <a:buFontTx/>
              <a:buChar char="•"/>
              <a:defRPr sz="2000">
                <a:latin typeface="Arial"/>
                <a:ea typeface="Arial"/>
                <a:cs typeface="Arial"/>
                <a:sym typeface="Arial"/>
              </a:defRPr>
            </a:lvl4pPr>
            <a:lvl5pPr marL="1698625" indent="-169862">
              <a:lnSpc>
                <a:spcPct val="90000"/>
              </a:lnSpc>
              <a:spcBef>
                <a:spcPts val="800"/>
              </a:spcBef>
              <a:buFontTx/>
              <a:buChar char="•"/>
              <a:defRPr sz="20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pic>
        <p:nvPicPr>
          <p:cNvPr id="420" name="image2.jpg" descr="MO_RGB_whitebackg.jpg"/>
          <p:cNvPicPr>
            <a:picLocks noChangeAspect="1"/>
          </p:cNvPicPr>
          <p:nvPr/>
        </p:nvPicPr>
        <p:blipFill>
          <a:blip r:embed="rId3">
            <a:extLst/>
          </a:blip>
          <a:stretch>
            <a:fillRect/>
          </a:stretch>
        </p:blipFill>
        <p:spPr>
          <a:xfrm>
            <a:off x="152111" y="133753"/>
            <a:ext cx="1595101" cy="1459520"/>
          </a:xfrm>
          <a:prstGeom prst="rect">
            <a:avLst/>
          </a:prstGeom>
          <a:ln w="12700">
            <a:miter lim="400000"/>
          </a:ln>
        </p:spPr>
      </p:pic>
      <p:sp>
        <p:nvSpPr>
          <p:cNvPr id="421" name="Shape 421"/>
          <p:cNvSpPr/>
          <p:nvPr>
            <p:ph type="sldNum" sz="quarter" idx="2"/>
          </p:nvPr>
        </p:nvSpPr>
        <p:spPr>
          <a:xfrm>
            <a:off x="4419600" y="6172200"/>
            <a:ext cx="2133600" cy="368301"/>
          </a:xfrm>
          <a:prstGeom prst="rect">
            <a:avLst/>
          </a:prstGeom>
        </p:spPr>
        <p:txBody>
          <a:bodyPr/>
          <a:lstStyle>
            <a:lvl1pPr>
              <a:lnSpc>
                <a:spcPct val="85000"/>
              </a:lnSpc>
              <a:defRPr>
                <a:solidFill>
                  <a:srgbClr val="00ADD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p>
            <a:pPr/>
            <a:r>
              <a:t>Title Text</a:t>
            </a:r>
          </a:p>
        </p:txBody>
      </p:sp>
      <p:sp>
        <p:nvSpPr>
          <p:cNvPr id="39" name="Shape 39"/>
          <p:cNvSpPr/>
          <p:nvPr>
            <p:ph type="body" sz="half" idx="1"/>
          </p:nvPr>
        </p:nvSpPr>
        <p:spPr>
          <a:xfrm>
            <a:off x="457200" y="1600200"/>
            <a:ext cx="4038600" cy="4525963"/>
          </a:xfrm>
          <a:prstGeom prst="rect">
            <a:avLst/>
          </a:prstGeom>
        </p:spPr>
        <p:txBody>
          <a:bodyPr/>
          <a:lstStyle>
            <a:lvl1pPr marL="342900" indent="-342900">
              <a:spcBef>
                <a:spcPts val="600"/>
              </a:spcBef>
            </a:lvl1pPr>
            <a:lvl2pPr marL="790575" indent="-333375">
              <a:spcBef>
                <a:spcPts val="600"/>
              </a:spcBef>
            </a:lvl2pPr>
            <a:lvl3pPr marL="1234439" indent="-320039">
              <a:spcBef>
                <a:spcPts val="600"/>
              </a:spcBef>
            </a:lvl3pPr>
            <a:lvl4pPr marL="1727200" indent="-355600">
              <a:spcBef>
                <a:spcPts val="600"/>
              </a:spcBef>
            </a:lvl4pPr>
            <a:lvl5pPr marL="2184400" indent="-355600">
              <a:spcBef>
                <a:spcPts val="600"/>
              </a:spcBef>
            </a:lvl5pPr>
          </a:lstStyle>
          <a:p>
            <a:pPr/>
            <a:r>
              <a:t>Body Level One</a:t>
            </a:r>
          </a:p>
          <a:p>
            <a:pPr lvl="1"/>
            <a:r>
              <a:t>Body Level Two</a:t>
            </a:r>
          </a:p>
          <a:p>
            <a:pPr lvl="2"/>
            <a:r>
              <a:t>Body Level Three</a:t>
            </a:r>
          </a:p>
          <a:p>
            <a:pPr lvl="3"/>
            <a:r>
              <a:t>Body Level Four</a:t>
            </a:r>
          </a:p>
          <a:p>
            <a:pPr lvl="4"/>
            <a:r>
              <a:t>Body Level Five</a:t>
            </a: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a:r>
              <a:t>Title Text</a:t>
            </a:r>
          </a:p>
        </p:txBody>
      </p:sp>
      <p:sp>
        <p:nvSpPr>
          <p:cNvPr id="48" name="Shape 48"/>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hape 49"/>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p>
            <a:pPr/>
            <a:r>
              <a:t>Title Text</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2" name="Shape 72"/>
          <p:cNvSpPr/>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Shape 73"/>
          <p:cNvSpPr/>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Shape 74"/>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2" name="Shape 82"/>
          <p:cNvSpPr/>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Shape 83"/>
          <p:cNvSpPr/>
          <p:nvPr>
            <p:ph type="pic" sz="half" idx="13"/>
          </p:nvPr>
        </p:nvSpPr>
        <p:spPr>
          <a:xfrm>
            <a:off x="1792288" y="612775"/>
            <a:ext cx="5486401" cy="4114800"/>
          </a:xfrm>
          <a:prstGeom prst="rect">
            <a:avLst/>
          </a:prstGeom>
        </p:spPr>
        <p:txBody>
          <a:bodyPr lIns="91439" rIns="91439">
            <a:noAutofit/>
          </a:bodyPr>
          <a:lstStyle/>
          <a:p>
            <a:pPr/>
          </a:p>
        </p:txBody>
      </p:sp>
      <p:sp>
        <p:nvSpPr>
          <p:cNvPr id="84" name="Shape 84"/>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hape 8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Shape 3"/>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300037" marR="0" indent="-300037"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1pPr>
      <a:lvl2pPr marL="742950" marR="0" indent="-285750"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2pPr>
      <a:lvl3pPr marL="1181100" marR="0" indent="-266700"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3pPr>
      <a:lvl4pPr marL="1691639" marR="0" indent="-320039"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4pPr>
      <a:lvl5pPr marL="2148839" marR="0" indent="-320039"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5pPr>
      <a:lvl6pPr marL="2606039" marR="0" indent="-320039"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6pPr>
      <a:lvl7pPr marL="3063239" marR="0" indent="-320039"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7pPr>
      <a:lvl8pPr marL="3520440" marR="0" indent="-320040"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8pPr>
      <a:lvl9pPr marL="3977640" marR="0" indent="-320040" algn="l" defTabSz="914400" rtl="0" latinLnBrk="0">
        <a:lnSpc>
          <a:spcPct val="100000"/>
        </a:lnSpc>
        <a:spcBef>
          <a:spcPts val="7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s2sprediction.net/xwiki/bin/view/Main/Verification" TargetMode="External"/><Relationship Id="rId3" Type="http://schemas.openxmlformats.org/officeDocument/2006/relationships/hyperlink" Target="http://www.s2sprediction.net/resources/documents/sub-projects/Verification.pdf" TargetMode="External"/><Relationship Id="rId4" Type="http://schemas.openxmlformats.org/officeDocument/2006/relationships/hyperlink" Target="https://www.wmo.int/pages/prog/arep/wwrp/new/FcstVerChallenge.html" TargetMode="Externa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g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8.png"/><Relationship Id="rId3" Type="http://schemas.openxmlformats.org/officeDocument/2006/relationships/image" Target="../media/image4.gif"/><Relationship Id="rId4" Type="http://schemas.openxmlformats.org/officeDocument/2006/relationships/image" Target="../media/image5.g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mo.int/pages/prog/www/DPFS/Meetings/TT-SV_Geneva2014/DocPlan_TT-SV.html" TargetMode="External"/><Relationship Id="rId3" Type="http://schemas.openxmlformats.org/officeDocument/2006/relationships/image" Target="../media/image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png"/><Relationship Id="rId3" Type="http://schemas.openxmlformats.org/officeDocument/2006/relationships/image" Target="../media/image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 Id="rId3" Type="http://schemas.openxmlformats.org/officeDocument/2006/relationships/image" Target="../media/image6.png"/><Relationship Id="rId4" Type="http://schemas.openxmlformats.org/officeDocument/2006/relationships/image" Target="../media/image1.g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ctrTitle"/>
          </p:nvPr>
        </p:nvSpPr>
        <p:spPr>
          <a:prstGeom prst="rect">
            <a:avLst/>
          </a:prstGeom>
        </p:spPr>
        <p:txBody>
          <a:bodyPr/>
          <a:lstStyle/>
          <a:p>
            <a:pPr/>
            <a:r>
              <a:t>JWGFVR highlights</a:t>
            </a:r>
          </a:p>
        </p:txBody>
      </p:sp>
      <p:sp>
        <p:nvSpPr>
          <p:cNvPr id="431" name="Shape 431"/>
          <p:cNvSpPr/>
          <p:nvPr>
            <p:ph type="subTitle" sz="quarter" idx="1"/>
          </p:nvPr>
        </p:nvSpPr>
        <p:spPr>
          <a:prstGeom prst="rect">
            <a:avLst/>
          </a:prstGeom>
        </p:spPr>
        <p:txBody>
          <a:bodyPr/>
          <a:lstStyle/>
          <a:p>
            <a:pPr/>
            <a:r>
              <a:t>Marion Mittermaier</a:t>
            </a:r>
          </a:p>
          <a:p>
            <a:pPr/>
            <a:r>
              <a:t>Laurie Wilson</a:t>
            </a:r>
          </a:p>
        </p:txBody>
      </p:sp>
      <p:pic>
        <p:nvPicPr>
          <p:cNvPr id="432" name="image32.png" descr="JWGFVR-logo-250"/>
          <p:cNvPicPr>
            <a:picLocks noChangeAspect="1"/>
          </p:cNvPicPr>
          <p:nvPr/>
        </p:nvPicPr>
        <p:blipFill>
          <a:blip r:embed="rId2">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95" name="Shape 495"/>
          <p:cNvSpPr/>
          <p:nvPr>
            <p:ph type="ctrTitle"/>
          </p:nvPr>
        </p:nvSpPr>
        <p:spPr>
          <a:xfrm>
            <a:off x="323850" y="115887"/>
            <a:ext cx="8458200" cy="1009651"/>
          </a:xfrm>
          <a:prstGeom prst="rect">
            <a:avLst/>
          </a:prstGeom>
          <a:solidFill>
            <a:srgbClr val="FFC000"/>
          </a:solidFill>
        </p:spPr>
        <p:txBody>
          <a:bodyPr/>
          <a:lstStyle>
            <a:lvl1pPr>
              <a:defRPr b="1" sz="4000"/>
            </a:lvl1pPr>
          </a:lstStyle>
          <a:p>
            <a:pPr/>
            <a:r>
              <a:t>Contributions of JWGFVR to S2S</a:t>
            </a:r>
          </a:p>
        </p:txBody>
      </p:sp>
      <p:grpSp>
        <p:nvGrpSpPr>
          <p:cNvPr id="498" name="Group 498"/>
          <p:cNvGrpSpPr/>
          <p:nvPr/>
        </p:nvGrpSpPr>
        <p:grpSpPr>
          <a:xfrm>
            <a:off x="250824" y="1341437"/>
            <a:ext cx="8713790" cy="5256214"/>
            <a:chOff x="0" y="0"/>
            <a:chExt cx="8713788" cy="5256212"/>
          </a:xfrm>
        </p:grpSpPr>
        <p:sp>
          <p:nvSpPr>
            <p:cNvPr id="496" name="Shape 496"/>
            <p:cNvSpPr/>
            <p:nvPr/>
          </p:nvSpPr>
          <p:spPr>
            <a:xfrm>
              <a:off x="-1" y="-1"/>
              <a:ext cx="8713790" cy="5256214"/>
            </a:xfrm>
            <a:prstGeom prst="rect">
              <a:avLst/>
            </a:prstGeom>
            <a:solidFill>
              <a:srgbClr val="FFFF99"/>
            </a:solidFill>
            <a:ln w="12700" cap="flat">
              <a:noFill/>
              <a:miter lim="400000"/>
            </a:ln>
            <a:effectLst/>
          </p:spPr>
          <p:txBody>
            <a:bodyPr wrap="square" lIns="45719" tIns="45719" rIns="45719" bIns="45719" numCol="1" anchor="t">
              <a:noAutofit/>
            </a:bodyPr>
            <a:lstStyle/>
            <a:p>
              <a:pPr>
                <a:defRPr sz="2200"/>
              </a:pPr>
            </a:p>
          </p:txBody>
        </p:sp>
        <p:sp>
          <p:nvSpPr>
            <p:cNvPr id="497" name="Shape 497"/>
            <p:cNvSpPr/>
            <p:nvPr/>
          </p:nvSpPr>
          <p:spPr>
            <a:xfrm>
              <a:off x="-1" y="-1"/>
              <a:ext cx="8713790" cy="51404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500"/>
                </a:spcBef>
                <a:buSzPct val="100000"/>
                <a:buFont typeface="Arial"/>
                <a:buChar char="•"/>
                <a:defRPr sz="2200"/>
              </a:pPr>
              <a:r>
                <a:t> Subseasonal to seasonal prediction </a:t>
              </a:r>
              <a:r>
                <a:rPr b="1"/>
                <a:t>research implementation plan</a:t>
              </a:r>
              <a:r>
                <a:t> (Verification section led by Barb Brown, Initially appointed as liaison between JWGFVR and S2S)</a:t>
              </a:r>
            </a:p>
            <a:p>
              <a:pPr>
                <a:spcBef>
                  <a:spcPts val="500"/>
                </a:spcBef>
                <a:buSzPct val="100000"/>
                <a:buFont typeface="Arial"/>
                <a:buChar char="•"/>
                <a:defRPr sz="2200"/>
              </a:pPr>
              <a:r>
                <a:t> S2S Sub-project on </a:t>
              </a:r>
              <a:r>
                <a:rPr b="1"/>
                <a:t>verification science plan</a:t>
              </a:r>
              <a:r>
                <a:t> (Led by Caio Coelho, Current liaison between JWGFVR and S2S)</a:t>
              </a:r>
            </a:p>
            <a:p>
              <a:pPr>
                <a:spcBef>
                  <a:spcPts val="500"/>
                </a:spcBef>
                <a:buSzPct val="100000"/>
                <a:buFont typeface="Arial"/>
                <a:buChar char="•"/>
                <a:defRPr sz="2200"/>
              </a:pPr>
              <a:r>
                <a:t> </a:t>
              </a:r>
              <a:r>
                <a:rPr b="1"/>
                <a:t>WMO Publication</a:t>
              </a:r>
              <a:r>
                <a:t>, 2015: Seamless Prediction of the Earth System: from minutes to months. </a:t>
              </a:r>
              <a:r>
                <a:rPr b="1"/>
                <a:t>Two chapters</a:t>
              </a:r>
              <a:r>
                <a:t>:</a:t>
              </a:r>
            </a:p>
            <a:p>
              <a:pPr>
                <a:defRPr b="1" sz="2000"/>
              </a:pPr>
              <a:r>
                <a:t>	</a:t>
              </a:r>
            </a:p>
            <a:p>
              <a:pPr>
                <a:defRPr b="1" sz="2200"/>
              </a:pPr>
              <a:r>
                <a:t>	</a:t>
              </a:r>
              <a:r>
                <a:rPr b="0"/>
                <a:t>Chapter 20. Sub-seasonal to seasonal prediction: Linking 	weather and climate (by S2S Steering and Liaison groups 	including JWGFVR)</a:t>
              </a:r>
              <a:endParaRPr b="0"/>
            </a:p>
            <a:p>
              <a:pPr>
                <a:defRPr sz="2200"/>
              </a:pPr>
            </a:p>
            <a:p>
              <a:pPr>
                <a:defRPr sz="2200"/>
              </a:pPr>
              <a:r>
                <a:t>	Chapter 21. Numerical prediction of the Earth system: 	Crosscutting research on verification techniques </a:t>
              </a:r>
              <a:br/>
              <a:r>
                <a:t>	(by JWGFVR members)</a:t>
              </a:r>
            </a:p>
          </p:txBody>
        </p:sp>
      </p:gr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00" name="Shape 500"/>
          <p:cNvSpPr/>
          <p:nvPr/>
        </p:nvSpPr>
        <p:spPr>
          <a:xfrm>
            <a:off x="250825" y="574674"/>
            <a:ext cx="8658225" cy="5882641"/>
          </a:xfrm>
          <a:prstGeom prst="rect">
            <a:avLst/>
          </a:prstGeom>
          <a:solidFill>
            <a:srgbClr val="FFFF99"/>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2000"/>
            </a:pPr>
            <a:r>
              <a:t>Objectives:</a:t>
            </a:r>
          </a:p>
          <a:p>
            <a:pPr algn="just"/>
          </a:p>
          <a:p>
            <a:pPr marL="342900" indent="-342900" algn="just">
              <a:buSzPct val="100000"/>
              <a:buFont typeface="Arial"/>
              <a:buChar char="•"/>
              <a:defRPr b="1" sz="2000"/>
            </a:pPr>
            <a:r>
              <a:t>Recommend verification metrics</a:t>
            </a:r>
            <a:r>
              <a:rPr b="0"/>
              <a:t> and datasets for assessing forecast quality of S2S forecasts </a:t>
            </a:r>
            <a:endParaRPr b="0"/>
          </a:p>
          <a:p>
            <a:pPr marL="342900" indent="-342900" algn="just">
              <a:buSzPct val="100000"/>
              <a:buFont typeface="Arial"/>
              <a:buChar char="•"/>
              <a:defRPr b="1" sz="2000"/>
            </a:pPr>
            <a:r>
              <a:t>Provide guidance</a:t>
            </a:r>
            <a:r>
              <a:rPr b="0"/>
              <a:t> for a potential centralized effort for comparing forecast quality of different S2S forecast systems, including the comparison of multi-model and individual forecast systems and consider linkages with users and applications</a:t>
            </a:r>
            <a:endParaRPr b="0"/>
          </a:p>
          <a:p>
            <a:pPr algn="just"/>
          </a:p>
          <a:p>
            <a:pPr algn="just">
              <a:defRPr b="1" sz="2000"/>
            </a:pPr>
            <a:r>
              <a:t>Issues to be addressed:</a:t>
            </a:r>
          </a:p>
          <a:p>
            <a:pPr marL="342900" indent="-342900" algn="just">
              <a:buSzPct val="100000"/>
              <a:buFont typeface="Arial"/>
              <a:buChar char="•"/>
              <a:defRPr sz="2000"/>
            </a:pPr>
            <a:r>
              <a:t>Identification of current practices in sub-seasonal to seasonal forecasts </a:t>
            </a:r>
          </a:p>
          <a:p>
            <a:pPr marL="342900" indent="-342900" algn="just">
              <a:buSzPct val="100000"/>
              <a:buFont typeface="Arial"/>
              <a:buChar char="•"/>
              <a:defRPr sz="2000"/>
            </a:pPr>
            <a:r>
              <a:t>Identification of user-relevant variables and quantities to be verified</a:t>
            </a:r>
          </a:p>
          <a:p>
            <a:pPr marL="342900" indent="-342900" algn="just">
              <a:buSzPct val="100000"/>
              <a:buFont typeface="Arial"/>
              <a:buChar char="•"/>
              <a:defRPr sz="2000"/>
            </a:pPr>
            <a:r>
              <a:t>Provision of guidance on minimum hindcast standards (hindcast length and ensemble size)</a:t>
            </a:r>
          </a:p>
          <a:p>
            <a:pPr marL="342900" indent="-342900" algn="just">
              <a:buSzPct val="100000"/>
              <a:buFont typeface="Arial"/>
              <a:buChar char="•"/>
              <a:defRPr sz="2000"/>
            </a:pPr>
            <a:r>
              <a:t>Promotion of subseasonal forecasting intercomparison efforts and evaluation of benefit of multi-model approach</a:t>
            </a:r>
          </a:p>
          <a:p>
            <a:pPr marL="342900" indent="-342900" algn="just">
              <a:defRPr sz="2000"/>
            </a:pPr>
          </a:p>
          <a:p>
            <a:pPr algn="just">
              <a:defRPr b="1" sz="2000"/>
            </a:pPr>
            <a:r>
              <a:t>Links with WMO Joint Working Group on Forecast Verification Research (JWGFVR), WMO CBS/CCl ET-OPSLS, WMO LC-LRFMME and other S2S sub-projects</a:t>
            </a:r>
          </a:p>
        </p:txBody>
      </p:sp>
      <p:sp>
        <p:nvSpPr>
          <p:cNvPr id="501" name="Shape 501"/>
          <p:cNvSpPr/>
          <p:nvPr/>
        </p:nvSpPr>
        <p:spPr>
          <a:xfrm>
            <a:off x="454025" y="90488"/>
            <a:ext cx="8429625" cy="7077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800"/>
              </a:lnSpc>
              <a:defRPr b="1" sz="3000"/>
            </a:lvl1pPr>
          </a:lstStyle>
          <a:p>
            <a:pPr/>
            <a:r>
              <a:t>S2S sub-project on verification (and products)</a:t>
            </a:r>
          </a:p>
        </p:txBody>
      </p:sp>
      <p:sp>
        <p:nvSpPr>
          <p:cNvPr id="502" name="Shape 502"/>
          <p:cNvSpPr/>
          <p:nvPr/>
        </p:nvSpPr>
        <p:spPr>
          <a:xfrm>
            <a:off x="1741488" y="574675"/>
            <a:ext cx="7164387" cy="624840"/>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45719" rIns="45719">
            <a:spAutoFit/>
          </a:bodyPr>
          <a:lstStyle/>
          <a:p>
            <a:pPr algn="r"/>
            <a:r>
              <a:t>Sub-project members: Caio Coelho, Andy Robertson,</a:t>
            </a:r>
            <a:br/>
            <a:r>
              <a:t> Yuhei Takaya, Richard Graham, Debra Hudson and Joanne Robbins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4" name="Shape 504"/>
          <p:cNvSpPr/>
          <p:nvPr>
            <p:ph type="body" idx="4294967295"/>
          </p:nvPr>
        </p:nvSpPr>
        <p:spPr>
          <a:xfrm>
            <a:off x="0" y="492125"/>
            <a:ext cx="9144000" cy="6365875"/>
          </a:xfrm>
          <a:prstGeom prst="rect">
            <a:avLst/>
          </a:prstGeom>
          <a:solidFill>
            <a:srgbClr val="FFFF99"/>
          </a:solidFill>
        </p:spPr>
        <p:txBody>
          <a:bodyPr/>
          <a:lstStyle/>
          <a:p>
            <a:pPr marL="0" indent="342900">
              <a:spcBef>
                <a:spcPts val="400"/>
              </a:spcBef>
              <a:buSzTx/>
              <a:buNone/>
              <a:defRPr b="1" sz="2000"/>
            </a:pPr>
            <a:r>
              <a:t>Website: </a:t>
            </a:r>
            <a:r>
              <a:rPr u="sng">
                <a:solidFill>
                  <a:srgbClr val="0000FF"/>
                </a:solidFill>
                <a:uFill>
                  <a:solidFill>
                    <a:srgbClr val="0000FF"/>
                  </a:solidFill>
                </a:uFill>
                <a:hlinkClick r:id="rId2" invalidUrl="" action="" tgtFrame="" tooltip="" history="1" highlightClick="0" endSnd="0"/>
              </a:rPr>
              <a:t>http://</a:t>
            </a:r>
            <a:r>
              <a:rPr u="sng">
                <a:solidFill>
                  <a:srgbClr val="0000FF"/>
                </a:solidFill>
                <a:uFill>
                  <a:solidFill>
                    <a:srgbClr val="0000FF"/>
                  </a:solidFill>
                </a:uFill>
                <a:hlinkClick r:id="rId2" invalidUrl="" action="" tgtFrame="" tooltip="" history="1" highlightClick="0" endSnd="0"/>
              </a:rPr>
              <a:t>www.s2sprediction.net/xwiki/bin/view/Main/Verification</a:t>
            </a:r>
          </a:p>
          <a:p>
            <a:pPr marL="0" indent="342900">
              <a:spcBef>
                <a:spcPts val="400"/>
              </a:spcBef>
              <a:buSzTx/>
              <a:buNone/>
              <a:defRPr b="1" sz="2000"/>
            </a:pPr>
            <a:r>
              <a:t>Science plan developed with inputs from JWGFVR, SERA and S2S: </a:t>
            </a:r>
            <a:r>
              <a:rPr u="sng">
                <a:solidFill>
                  <a:srgbClr val="0000FF"/>
                </a:solidFill>
                <a:uFill>
                  <a:solidFill>
                    <a:srgbClr val="0000FF"/>
                  </a:solidFill>
                </a:uFill>
                <a:hlinkClick r:id="rId3" invalidUrl="" action="" tgtFrame="" tooltip="" history="1" highlightClick="0" endSnd="0"/>
              </a:rPr>
              <a:t>http</a:t>
            </a:r>
            <a:r>
              <a:rPr u="sng">
                <a:solidFill>
                  <a:srgbClr val="0000FF"/>
                </a:solidFill>
                <a:uFill>
                  <a:solidFill>
                    <a:srgbClr val="0000FF"/>
                  </a:solidFill>
                </a:uFill>
                <a:hlinkClick r:id="rId3" invalidUrl="" action="" tgtFrame="" tooltip="" history="1" highlightClick="0" endSnd="0"/>
              </a:rPr>
              <a:t>://</a:t>
            </a:r>
            <a:r>
              <a:rPr u="sng">
                <a:solidFill>
                  <a:srgbClr val="0000FF"/>
                </a:solidFill>
                <a:uFill>
                  <a:solidFill>
                    <a:srgbClr val="0000FF"/>
                  </a:solidFill>
                </a:uFill>
                <a:hlinkClick r:id="rId3" invalidUrl="" action="" tgtFrame="" tooltip="" history="1" highlightClick="0" endSnd="0"/>
              </a:rPr>
              <a:t>www.s2sprediction.net/resources/documents/sub-projects/Verification.pdf</a:t>
            </a:r>
            <a:endParaRPr>
              <a:solidFill>
                <a:schemeClr val="accent1"/>
              </a:solidFill>
            </a:endParaRPr>
          </a:p>
          <a:p>
            <a:pPr marL="0" indent="342900">
              <a:buSzTx/>
              <a:buNone/>
              <a:defRPr b="1" sz="2000">
                <a:solidFill>
                  <a:schemeClr val="accent1"/>
                </a:solidFill>
              </a:defRPr>
            </a:pPr>
          </a:p>
          <a:p>
            <a:pPr marL="0" indent="342900">
              <a:spcBef>
                <a:spcPts val="400"/>
              </a:spcBef>
              <a:buSzTx/>
              <a:buNone/>
              <a:defRPr b="1" sz="2000"/>
            </a:pPr>
            <a:r>
              <a:t>Current activities and plans:</a:t>
            </a:r>
            <a:endParaRPr>
              <a:solidFill>
                <a:schemeClr val="accent1"/>
              </a:solidFill>
            </a:endParaRPr>
          </a:p>
          <a:p>
            <a:pPr marL="285750" indent="-285750">
              <a:spcBef>
                <a:spcPts val="400"/>
              </a:spcBef>
              <a:buFont typeface="Wingdings"/>
              <a:buChar char="▪"/>
              <a:defRPr b="1" sz="2000"/>
            </a:pPr>
            <a:r>
              <a:t>Questionnaire on subseasonal verification practices</a:t>
            </a:r>
            <a:r>
              <a:rPr b="0"/>
              <a:t> in operational centers prepared and sent to Global Operational Centers, with the purpose </a:t>
            </a:r>
            <a:r>
              <a:t>sharing current practices</a:t>
            </a:r>
            <a:r>
              <a:rPr b="0"/>
              <a:t> used to verify subseasonal forecasts (both for operations and research) and also help </a:t>
            </a:r>
            <a:r>
              <a:t>identify gaps and guide novel developments.  Results discussed with WMO CBS/CCl ET-OPSLS</a:t>
            </a:r>
          </a:p>
          <a:p>
            <a:pPr marL="342900" indent="-342900">
              <a:spcBef>
                <a:spcPts val="400"/>
              </a:spcBef>
              <a:buFont typeface="Wingdings"/>
              <a:buChar char="▪"/>
              <a:defRPr b="1" sz="2000"/>
            </a:pPr>
            <a:r>
              <a:t>Literature survey</a:t>
            </a:r>
            <a:r>
              <a:rPr b="0"/>
              <a:t> on S2S verification posted to the sub-project webpage</a:t>
            </a:r>
            <a:endParaRPr b="0"/>
          </a:p>
          <a:p>
            <a:pPr marL="342900" indent="-342900">
              <a:spcBef>
                <a:spcPts val="400"/>
              </a:spcBef>
              <a:buFont typeface="Wingdings"/>
              <a:buChar char="▪"/>
              <a:defRPr sz="2000"/>
            </a:pPr>
            <a:r>
              <a:t>S2S is now included in the </a:t>
            </a:r>
            <a:r>
              <a:t>JWGFVR </a:t>
            </a:r>
            <a:r>
              <a:rPr b="1"/>
              <a:t>user-oriented verification challenge</a:t>
            </a:r>
            <a:br>
              <a:rPr b="1"/>
            </a:br>
            <a:r>
              <a:rPr b="1" u="sng">
                <a:solidFill>
                  <a:srgbClr val="0000FF"/>
                </a:solidFill>
                <a:uFill>
                  <a:solidFill>
                    <a:srgbClr val="0000FF"/>
                  </a:solidFill>
                </a:uFill>
                <a:hlinkClick r:id="rId4" invalidUrl="" action="" tgtFrame="" tooltip="" history="1" highlightClick="0" endSnd="0"/>
              </a:rPr>
              <a:t>https://www.wmo.int/pages/prog/arep/wwrp/new/FcstVerChallenge.html</a:t>
            </a:r>
            <a:r>
              <a:t> </a:t>
            </a:r>
          </a:p>
          <a:p>
            <a:pPr marL="285750" indent="-285750">
              <a:spcBef>
                <a:spcPts val="400"/>
              </a:spcBef>
              <a:buFont typeface="Wingdings"/>
              <a:buChar char="▪"/>
              <a:defRPr sz="2000"/>
            </a:pPr>
            <a:r>
              <a:t>Plans for establishing verification of sub-seasonal and longer range forecasts as a theme for the </a:t>
            </a:r>
            <a:r>
              <a:rPr b="1"/>
              <a:t>7th International Verification Methods Workshop (IVMW)</a:t>
            </a:r>
            <a:r>
              <a:t> organized by the JWGFVR, Berlin  in May 2017, and </a:t>
            </a:r>
            <a:r>
              <a:rPr b="1"/>
              <a:t>promote a S2S verification and climate metrics session in this workshop</a:t>
            </a:r>
          </a:p>
        </p:txBody>
      </p:sp>
      <p:sp>
        <p:nvSpPr>
          <p:cNvPr id="505" name="Shape 505"/>
          <p:cNvSpPr/>
          <p:nvPr/>
        </p:nvSpPr>
        <p:spPr>
          <a:xfrm>
            <a:off x="454025" y="90488"/>
            <a:ext cx="8429625" cy="7077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ts val="2800"/>
              </a:lnSpc>
              <a:defRPr b="1" sz="3000"/>
            </a:lvl1pPr>
          </a:lstStyle>
          <a:p>
            <a:pPr/>
            <a:r>
              <a:t>S2S sub-project on verification (and products)</a:t>
            </a:r>
          </a:p>
        </p:txBody>
      </p:sp>
      <p:sp>
        <p:nvSpPr>
          <p:cNvPr id="506" name="Shape 506"/>
          <p:cNvSpPr/>
          <p:nvPr/>
        </p:nvSpPr>
        <p:spPr>
          <a:xfrm>
            <a:off x="4716462" y="1484312"/>
            <a:ext cx="4427538" cy="891541"/>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pPr>
            <a:r>
              <a:t>Science plan: Guidance document </a:t>
            </a:r>
            <a:br/>
            <a:r>
              <a:t>to stimulate scientific community </a:t>
            </a:r>
            <a:br/>
            <a:r>
              <a:t>to address S2S verification problems </a:t>
            </a:r>
          </a:p>
        </p:txBody>
      </p:sp>
      <p:sp>
        <p:nvSpPr>
          <p:cNvPr id="507" name="Shape 507"/>
          <p:cNvSpPr/>
          <p:nvPr/>
        </p:nvSpPr>
        <p:spPr>
          <a:xfrm flipH="1" flipV="1">
            <a:off x="3387725" y="1676399"/>
            <a:ext cx="1584325" cy="1"/>
          </a:xfrm>
          <a:prstGeom prst="line">
            <a:avLst/>
          </a:prstGeom>
          <a:ln w="57150">
            <a:solidFill>
              <a:srgbClr val="000000"/>
            </a:solidFill>
            <a:tailEnd type="triangle"/>
          </a:ln>
        </p:spPr>
        <p:txBody>
          <a:bodyPr lIns="45719" rIns="45719"/>
          <a:lstStyle/>
          <a:p>
            <a:pP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9" name="image15.gif" descr="sea_ice.gif"/>
          <p:cNvPicPr>
            <a:picLocks noChangeAspect="1"/>
          </p:cNvPicPr>
          <p:nvPr/>
        </p:nvPicPr>
        <p:blipFill>
          <a:blip r:embed="rId2">
            <a:extLst/>
          </a:blip>
          <a:stretch>
            <a:fillRect/>
          </a:stretch>
        </p:blipFill>
        <p:spPr>
          <a:xfrm>
            <a:off x="0" y="81378"/>
            <a:ext cx="9144000" cy="6695244"/>
          </a:xfrm>
          <a:prstGeom prst="rect">
            <a:avLst/>
          </a:prstGeom>
          <a:ln w="12700">
            <a:miter lim="400000"/>
          </a:ln>
        </p:spPr>
      </p:pic>
      <p:sp>
        <p:nvSpPr>
          <p:cNvPr id="510" name="Shape 510"/>
          <p:cNvSpPr/>
          <p:nvPr>
            <p:ph type="title"/>
          </p:nvPr>
        </p:nvSpPr>
        <p:spPr>
          <a:xfrm>
            <a:off x="457200" y="260647"/>
            <a:ext cx="8229600" cy="1143001"/>
          </a:xfrm>
          <a:prstGeom prst="rect">
            <a:avLst/>
          </a:prstGeom>
          <a:solidFill>
            <a:srgbClr val="FFFFFF"/>
          </a:solidFill>
        </p:spPr>
        <p:txBody>
          <a:bodyPr/>
          <a:lstStyle>
            <a:lvl1pPr defTabSz="868680">
              <a:defRPr sz="3705"/>
            </a:lvl1pPr>
          </a:lstStyle>
          <a:p>
            <a:pPr/>
            <a:r>
              <a:t>PPP – example of user-relevant metric</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hape 512"/>
          <p:cNvSpPr/>
          <p:nvPr/>
        </p:nvSpPr>
        <p:spPr>
          <a:xfrm>
            <a:off x="1524000" y="6629400"/>
            <a:ext cx="5638800"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000">
                <a:latin typeface="Arial"/>
                <a:ea typeface="Arial"/>
                <a:cs typeface="Arial"/>
                <a:sym typeface="Arial"/>
              </a:defRPr>
            </a:lvl1pPr>
          </a:lstStyle>
          <a:p>
            <a:pPr/>
            <a:r>
              <a:t>IWTC VIII, December 2014, Jeju, South Korea</a:t>
            </a:r>
          </a:p>
        </p:txBody>
      </p:sp>
      <p:sp>
        <p:nvSpPr>
          <p:cNvPr id="513" name="Shape 5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4" name="Shape 514"/>
          <p:cNvSpPr/>
          <p:nvPr>
            <p:ph type="title"/>
          </p:nvPr>
        </p:nvSpPr>
        <p:spPr>
          <a:xfrm>
            <a:off x="609600" y="48820"/>
            <a:ext cx="4800600" cy="788989"/>
          </a:xfrm>
          <a:prstGeom prst="rect">
            <a:avLst/>
          </a:prstGeom>
        </p:spPr>
        <p:txBody>
          <a:bodyPr/>
          <a:lstStyle/>
          <a:p>
            <a:pPr/>
            <a:r>
              <a:t>TC verification</a:t>
            </a:r>
          </a:p>
        </p:txBody>
      </p:sp>
      <p:sp>
        <p:nvSpPr>
          <p:cNvPr id="515" name="Shape 515"/>
          <p:cNvSpPr/>
          <p:nvPr>
            <p:ph type="body" sz="half" idx="1"/>
          </p:nvPr>
        </p:nvSpPr>
        <p:spPr>
          <a:xfrm>
            <a:off x="228600" y="1295400"/>
            <a:ext cx="4646462" cy="5029200"/>
          </a:xfrm>
          <a:prstGeom prst="rect">
            <a:avLst/>
          </a:prstGeom>
        </p:spPr>
        <p:txBody>
          <a:bodyPr/>
          <a:lstStyle/>
          <a:p>
            <a:pPr>
              <a:lnSpc>
                <a:spcPct val="80000"/>
              </a:lnSpc>
              <a:spcBef>
                <a:spcPts val="600"/>
              </a:spcBef>
              <a:defRPr sz="2400"/>
            </a:pPr>
            <a:r>
              <a:t>“Commissioned” by World Weather Research Program (WWRP) and Working Group for Numerical Experimentation (WGNE)</a:t>
            </a:r>
          </a:p>
          <a:p>
            <a:pPr>
              <a:lnSpc>
                <a:spcPct val="80000"/>
              </a:lnSpc>
              <a:spcBef>
                <a:spcPts val="600"/>
              </a:spcBef>
              <a:defRPr sz="2400"/>
            </a:pPr>
          </a:p>
          <a:p>
            <a:pPr>
              <a:lnSpc>
                <a:spcPct val="80000"/>
              </a:lnSpc>
              <a:spcBef>
                <a:spcPts val="600"/>
              </a:spcBef>
              <a:defRPr sz="2400">
                <a:solidFill>
                  <a:srgbClr val="FF2600"/>
                </a:solidFill>
              </a:defRPr>
            </a:pPr>
            <a:r>
              <a:t>IWTC8 outcome for WG to develop a set of required/recommended metrics for operational evaluation (requires coordination with CBS and tropical committees)</a:t>
            </a:r>
          </a:p>
        </p:txBody>
      </p:sp>
      <p:pic>
        <p:nvPicPr>
          <p:cNvPr id="516" name="image44.png"/>
          <p:cNvPicPr>
            <a:picLocks noChangeAspect="1"/>
          </p:cNvPicPr>
          <p:nvPr/>
        </p:nvPicPr>
        <p:blipFill>
          <a:blip r:embed="rId2">
            <a:extLst/>
          </a:blip>
          <a:stretch>
            <a:fillRect/>
          </a:stretch>
        </p:blipFill>
        <p:spPr>
          <a:xfrm>
            <a:off x="4875060" y="443314"/>
            <a:ext cx="4040340" cy="5576486"/>
          </a:xfrm>
          <a:prstGeom prst="rect">
            <a:avLst/>
          </a:prstGeom>
          <a:ln w="12700">
            <a:miter lim="400000"/>
          </a:ln>
        </p:spPr>
      </p:pic>
      <p:sp>
        <p:nvSpPr>
          <p:cNvPr id="517" name="Shape 517"/>
          <p:cNvSpPr/>
          <p:nvPr/>
        </p:nvSpPr>
        <p:spPr>
          <a:xfrm>
            <a:off x="-698500" y="6305048"/>
            <a:ext cx="8915400"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a:solidFill>
                  <a:srgbClr val="3D25CF"/>
                </a:solidFill>
                <a:latin typeface="Arial"/>
                <a:ea typeface="Arial"/>
                <a:cs typeface="Arial"/>
                <a:sym typeface="Arial"/>
              </a:defRPr>
            </a:lvl1pPr>
          </a:lstStyle>
          <a:p>
            <a:pPr/>
            <a:r>
              <a:t>https://www.wmo.int/pages/prog/arep/wwrp/new/Forecast_Verification.html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9" name="Shape 519"/>
          <p:cNvSpPr/>
          <p:nvPr>
            <p:ph type="title"/>
          </p:nvPr>
        </p:nvSpPr>
        <p:spPr>
          <a:xfrm>
            <a:off x="685800" y="2612628"/>
            <a:ext cx="7772400" cy="1362076"/>
          </a:xfrm>
          <a:prstGeom prst="rect">
            <a:avLst/>
          </a:prstGeom>
        </p:spPr>
        <p:txBody>
          <a:bodyPr/>
          <a:lstStyle>
            <a:lvl1pPr algn="ctr">
              <a:defRPr b="0" cap="none" sz="4400">
                <a:latin typeface="Arial"/>
                <a:ea typeface="Arial"/>
                <a:cs typeface="Arial"/>
                <a:sym typeface="Arial"/>
              </a:defRPr>
            </a:lvl1pPr>
          </a:lstStyle>
          <a:p>
            <a:pPr/>
            <a:r>
              <a:t>Science highlights and issues</a:t>
            </a:r>
          </a:p>
        </p:txBody>
      </p:sp>
      <p:pic>
        <p:nvPicPr>
          <p:cNvPr id="520" name="image32.png" descr="JWGFVR-logo-250"/>
          <p:cNvPicPr>
            <a:picLocks noChangeAspect="1"/>
          </p:cNvPicPr>
          <p:nvPr/>
        </p:nvPicPr>
        <p:blipFill>
          <a:blip r:embed="rId2">
            <a:extLst/>
          </a:blip>
          <a:stretch>
            <a:fillRect/>
          </a:stretch>
        </p:blipFill>
        <p:spPr>
          <a:xfrm>
            <a:off x="7380907" y="5924550"/>
            <a:ext cx="1582739" cy="633413"/>
          </a:xfrm>
          <a:prstGeom prst="rect">
            <a:avLst/>
          </a:prstGeom>
          <a:ln w="12700">
            <a:miter lim="400000"/>
          </a:ln>
        </p:spPr>
      </p:pic>
      <p:sp>
        <p:nvSpPr>
          <p:cNvPr id="521" name="Shape 521"/>
          <p:cNvSpPr/>
          <p:nvPr/>
        </p:nvSpPr>
        <p:spPr>
          <a:xfrm>
            <a:off x="558001" y="3656330"/>
            <a:ext cx="8027998" cy="22908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500">
                <a:latin typeface="Arial"/>
                <a:ea typeface="Arial"/>
                <a:cs typeface="Arial"/>
                <a:sym typeface="Arial"/>
              </a:defRPr>
            </a:pPr>
            <a:r>
              <a:t>Observation uncertainty</a:t>
            </a:r>
          </a:p>
          <a:p>
            <a:pPr algn="ctr">
              <a:defRPr sz="2500">
                <a:latin typeface="Arial"/>
                <a:ea typeface="Arial"/>
                <a:cs typeface="Arial"/>
                <a:sym typeface="Arial"/>
              </a:defRPr>
            </a:pPr>
            <a:r>
              <a:t>Application of “weather” methods in climate applications</a:t>
            </a:r>
          </a:p>
          <a:p>
            <a:pPr algn="ctr">
              <a:defRPr sz="2500">
                <a:latin typeface="Arial"/>
                <a:ea typeface="Arial"/>
                <a:cs typeface="Arial"/>
                <a:sym typeface="Arial"/>
              </a:defRPr>
            </a:pPr>
            <a:r>
              <a:t>MesoVICT</a:t>
            </a:r>
          </a:p>
          <a:p>
            <a:pPr algn="ctr">
              <a:defRPr sz="2500">
                <a:latin typeface="Arial"/>
                <a:ea typeface="Arial"/>
                <a:cs typeface="Arial"/>
                <a:sym typeface="Arial"/>
              </a:defRPr>
            </a:pPr>
            <a:r>
              <a:t>Precipitation verification</a:t>
            </a:r>
          </a:p>
          <a:p>
            <a:pPr algn="ctr">
              <a:defRPr sz="2500">
                <a:latin typeface="Arial"/>
                <a:ea typeface="Arial"/>
                <a:cs typeface="Arial"/>
                <a:sym typeface="Arial"/>
              </a:defRPr>
            </a:pPr>
            <a:r>
              <a:t>Verification of km-scale forecasts</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title"/>
          </p:nvPr>
        </p:nvSpPr>
        <p:spPr>
          <a:xfrm>
            <a:off x="457200" y="325438"/>
            <a:ext cx="8229600" cy="1143001"/>
          </a:xfrm>
          <a:prstGeom prst="rect">
            <a:avLst/>
          </a:prstGeom>
        </p:spPr>
        <p:txBody>
          <a:bodyPr/>
          <a:lstStyle/>
          <a:p>
            <a:pPr algn="l">
              <a:defRPr b="1" sz="3200"/>
            </a:pPr>
            <a:r>
              <a:t>Observation</a:t>
            </a:r>
          </a:p>
          <a:p>
            <a:pPr algn="l">
              <a:defRPr b="1" sz="3200"/>
            </a:pPr>
            <a:r>
              <a:t>error</a:t>
            </a:r>
          </a:p>
        </p:txBody>
      </p:sp>
      <p:pic>
        <p:nvPicPr>
          <p:cNvPr id="524" name="Screenshot 2016-04-27 07.44.48.png"/>
          <p:cNvPicPr>
            <a:picLocks noChangeAspect="1"/>
          </p:cNvPicPr>
          <p:nvPr/>
        </p:nvPicPr>
        <p:blipFill>
          <a:blip r:embed="rId2">
            <a:extLst/>
          </a:blip>
          <a:stretch>
            <a:fillRect/>
          </a:stretch>
        </p:blipFill>
        <p:spPr>
          <a:xfrm>
            <a:off x="2797427" y="152400"/>
            <a:ext cx="6419346" cy="6858000"/>
          </a:xfrm>
          <a:prstGeom prst="rect">
            <a:avLst/>
          </a:prstGeom>
          <a:ln w="12700">
            <a:miter lim="400000"/>
          </a:ln>
        </p:spPr>
      </p:pic>
      <p:sp>
        <p:nvSpPr>
          <p:cNvPr id="525" name="Shape 525"/>
          <p:cNvSpPr/>
          <p:nvPr>
            <p:ph type="body" sz="quarter" idx="1"/>
          </p:nvPr>
        </p:nvSpPr>
        <p:spPr>
          <a:xfrm>
            <a:off x="266700" y="1651000"/>
            <a:ext cx="2548136" cy="4525963"/>
          </a:xfrm>
          <a:prstGeom prst="rect">
            <a:avLst/>
          </a:prstGeom>
        </p:spPr>
        <p:txBody>
          <a:bodyPr/>
          <a:lstStyle/>
          <a:p>
            <a:pPr marL="282035" indent="-282035" defTabSz="859536">
              <a:defRPr sz="2162"/>
            </a:pPr>
            <a:r>
              <a:t>No longer able to detect improvements at t+24h (and         t+48h) because reached observation error limit </a:t>
            </a:r>
          </a:p>
          <a:p>
            <a:pPr marL="282035" indent="-282035" defTabSz="859536">
              <a:defRPr sz="2162"/>
            </a:pPr>
            <a:r>
              <a:t>Errors against analyses still appear to be able to decrease. Is this real?</a:t>
            </a:r>
          </a:p>
        </p:txBody>
      </p:sp>
      <p:sp>
        <p:nvSpPr>
          <p:cNvPr id="526" name="Shape 526"/>
          <p:cNvSpPr/>
          <p:nvPr/>
        </p:nvSpPr>
        <p:spPr>
          <a:xfrm>
            <a:off x="187971" y="6359524"/>
            <a:ext cx="2705594"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Marion Mittermaier and Bill Bell.</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Shape 528"/>
          <p:cNvSpPr/>
          <p:nvPr>
            <p:ph type="title"/>
          </p:nvPr>
        </p:nvSpPr>
        <p:spPr>
          <a:xfrm>
            <a:off x="1547812" y="115887"/>
            <a:ext cx="6972301" cy="1371601"/>
          </a:xfrm>
          <a:prstGeom prst="rect">
            <a:avLst/>
          </a:prstGeom>
        </p:spPr>
        <p:txBody>
          <a:bodyPr/>
          <a:lstStyle>
            <a:lvl1pPr>
              <a:defRPr sz="3600"/>
            </a:lvl1pPr>
          </a:lstStyle>
          <a:p>
            <a:pPr/>
            <a:r>
              <a:t>Synoptic observations and model equivalents</a:t>
            </a:r>
          </a:p>
        </p:txBody>
      </p:sp>
      <p:graphicFrame>
        <p:nvGraphicFramePr>
          <p:cNvPr id="529" name="Table 529"/>
          <p:cNvGraphicFramePr/>
          <p:nvPr/>
        </p:nvGraphicFramePr>
        <p:xfrm>
          <a:off x="71884" y="1998663"/>
          <a:ext cx="8964612" cy="452596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266950"/>
                <a:gridCol w="3441700"/>
                <a:gridCol w="3255962"/>
              </a:tblGrid>
              <a:tr h="647700">
                <a:tc>
                  <a:txBody>
                    <a:bodyPr/>
                    <a:lstStyle/>
                    <a:p>
                      <a:pPr algn="l">
                        <a:spcBef>
                          <a:spcPts val="400"/>
                        </a:spcBef>
                        <a:defRPr sz="1800"/>
                      </a:pPr>
                      <a:r>
                        <a:rPr b="1">
                          <a:latin typeface="Arial"/>
                          <a:ea typeface="Arial"/>
                          <a:cs typeface="Arial"/>
                          <a:sym typeface="Arial"/>
                        </a:rPr>
                        <a:t>Variable</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solidFill>
                      <a:srgbClr val="B9DB0E">
                        <a:alpha val="50000"/>
                      </a:srgbClr>
                    </a:solidFill>
                  </a:tcPr>
                </a:tc>
                <a:tc>
                  <a:txBody>
                    <a:bodyPr/>
                    <a:lstStyle/>
                    <a:p>
                      <a:pPr algn="l">
                        <a:spcBef>
                          <a:spcPts val="400"/>
                        </a:spcBef>
                        <a:defRPr sz="1800"/>
                      </a:pPr>
                      <a:r>
                        <a:rPr b="1">
                          <a:latin typeface="Arial"/>
                          <a:ea typeface="Arial"/>
                          <a:cs typeface="Arial"/>
                          <a:sym typeface="Arial"/>
                        </a:rPr>
                        <a:t>SYNOP (in UK)</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F8DCB">
                        <a:alpha val="50000"/>
                      </a:srgbClr>
                    </a:solidFill>
                  </a:tcPr>
                </a:tc>
                <a:tc>
                  <a:txBody>
                    <a:bodyPr/>
                    <a:lstStyle/>
                    <a:p>
                      <a:pPr algn="l">
                        <a:spcBef>
                          <a:spcPts val="400"/>
                        </a:spcBef>
                        <a:defRPr sz="1800"/>
                      </a:pPr>
                      <a:r>
                        <a:rPr b="1">
                          <a:latin typeface="Arial"/>
                          <a:ea typeface="Arial"/>
                          <a:cs typeface="Arial"/>
                          <a:sym typeface="Arial"/>
                        </a:rPr>
                        <a:t>Model</a:t>
                      </a:r>
                    </a:p>
                  </a:txBody>
                  <a:tcPr marL="0" marR="0" marT="0" marB="0" anchor="t" anchorCtr="0" horzOverflow="overflow">
                    <a:lnL w="12700">
                      <a:solidFill>
                        <a:srgbClr val="000000"/>
                      </a:solidFill>
                    </a:lnL>
                    <a:lnR w="28575">
                      <a:solidFill>
                        <a:srgbClr val="000000"/>
                      </a:solidFill>
                    </a:lnR>
                    <a:lnT w="28575">
                      <a:solidFill>
                        <a:srgbClr val="000000"/>
                      </a:solidFill>
                    </a:lnT>
                    <a:lnB w="12700">
                      <a:solidFill>
                        <a:srgbClr val="000000"/>
                      </a:solidFill>
                    </a:lnB>
                    <a:solidFill>
                      <a:srgbClr val="FF6600">
                        <a:alpha val="50000"/>
                      </a:srgbClr>
                    </a:solidFill>
                  </a:tcPr>
                </a:tc>
              </a:tr>
              <a:tr h="644525">
                <a:tc>
                  <a:txBody>
                    <a:bodyPr/>
                    <a:lstStyle/>
                    <a:p>
                      <a:pPr algn="l">
                        <a:spcBef>
                          <a:spcPts val="400"/>
                        </a:spcBef>
                        <a:defRPr sz="1800"/>
                      </a:pPr>
                      <a:r>
                        <a:rPr i="1">
                          <a:latin typeface="Arial"/>
                          <a:ea typeface="Arial"/>
                          <a:cs typeface="Arial"/>
                          <a:sym typeface="Arial"/>
                        </a:rPr>
                        <a:t>Temperature</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B9DB0E">
                        <a:alpha val="50000"/>
                      </a:srgbClr>
                    </a:solidFill>
                  </a:tcPr>
                </a:tc>
                <a:tc>
                  <a:txBody>
                    <a:bodyPr/>
                    <a:lstStyle/>
                    <a:p>
                      <a:pPr algn="l">
                        <a:spcBef>
                          <a:spcPts val="400"/>
                        </a:spcBef>
                        <a:defRPr sz="1800"/>
                      </a:pPr>
                      <a:r>
                        <a:rPr>
                          <a:latin typeface="Arial"/>
                          <a:ea typeface="Arial"/>
                          <a:cs typeface="Arial"/>
                          <a:sym typeface="Arial"/>
                        </a:rPr>
                        <a:t>Instantaneous at HH-10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F8DCB">
                        <a:alpha val="50000"/>
                      </a:srgbClr>
                    </a:solidFill>
                  </a:tcPr>
                </a:tc>
                <a:tc rowSpan="5">
                  <a:txBody>
                    <a:bodyPr/>
                    <a:lstStyle/>
                    <a:p>
                      <a:pPr algn="l">
                        <a:spcBef>
                          <a:spcPts val="400"/>
                        </a:spcBef>
                        <a:defRPr sz="1800"/>
                      </a:pPr>
                      <a:r>
                        <a:rPr>
                          <a:latin typeface="Arial"/>
                          <a:ea typeface="Arial"/>
                          <a:cs typeface="Arial"/>
                          <a:sym typeface="Arial"/>
                        </a:rPr>
                        <a:t> Instantaneous time step closest to HH</a:t>
                      </a:r>
                    </a:p>
                  </a:txBody>
                  <a:tcPr marL="0" marR="0" marT="0" marB="0" anchor="ctr"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FF6600">
                        <a:alpha val="50000"/>
                      </a:srgbClr>
                    </a:solidFill>
                  </a:tcPr>
                </a:tc>
              </a:tr>
              <a:tr h="647700">
                <a:tc>
                  <a:txBody>
                    <a:bodyPr/>
                    <a:lstStyle/>
                    <a:p>
                      <a:pPr algn="l">
                        <a:spcBef>
                          <a:spcPts val="400"/>
                        </a:spcBef>
                        <a:defRPr sz="1800"/>
                      </a:pPr>
                      <a:r>
                        <a:rPr i="1">
                          <a:latin typeface="Arial"/>
                          <a:ea typeface="Arial"/>
                          <a:cs typeface="Arial"/>
                          <a:sym typeface="Arial"/>
                        </a:rPr>
                        <a:t>Wind speed + direction</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B9DB0E">
                        <a:alpha val="50000"/>
                      </a:srgbClr>
                    </a:solidFill>
                  </a:tcPr>
                </a:tc>
                <a:tc>
                  <a:txBody>
                    <a:bodyPr/>
                    <a:lstStyle/>
                    <a:p>
                      <a:pPr algn="l">
                        <a:spcBef>
                          <a:spcPts val="400"/>
                        </a:spcBef>
                        <a:defRPr sz="1800"/>
                      </a:pPr>
                      <a:r>
                        <a:rPr>
                          <a:latin typeface="Arial"/>
                          <a:ea typeface="Arial"/>
                          <a:cs typeface="Arial"/>
                          <a:sym typeface="Arial"/>
                        </a:rPr>
                        <a:t>10-min average between HH-20 and HH-10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F8DCB">
                        <a:alpha val="50000"/>
                      </a:srgbClr>
                    </a:solidFill>
                  </a:tcPr>
                </a:tc>
                <a:tc vMerge="1">
                  <a:tcPr/>
                </a:tc>
              </a:tr>
              <a:tr h="646113">
                <a:tc>
                  <a:txBody>
                    <a:bodyPr/>
                    <a:lstStyle/>
                    <a:p>
                      <a:pPr algn="l">
                        <a:spcBef>
                          <a:spcPts val="400"/>
                        </a:spcBef>
                        <a:defRPr sz="1800"/>
                      </a:pPr>
                      <a:r>
                        <a:rPr i="1">
                          <a:latin typeface="Arial"/>
                          <a:ea typeface="Arial"/>
                          <a:cs typeface="Arial"/>
                          <a:sym typeface="Arial"/>
                        </a:rPr>
                        <a:t>Cloud base height</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B9DB0E">
                        <a:alpha val="50000"/>
                      </a:srgbClr>
                    </a:solidFill>
                  </a:tcPr>
                </a:tc>
                <a:tc rowSpan="2">
                  <a:txBody>
                    <a:bodyPr/>
                    <a:lstStyle/>
                    <a:p>
                      <a:pPr algn="l">
                        <a:spcBef>
                          <a:spcPts val="400"/>
                        </a:spcBef>
                        <a:defRPr sz="1800"/>
                      </a:pPr>
                      <a:r>
                        <a:rPr>
                          <a:latin typeface="Arial"/>
                          <a:ea typeface="Arial"/>
                          <a:cs typeface="Arial"/>
                          <a:sym typeface="Arial"/>
                        </a:rPr>
                        <a:t>Instantaneous (manual) at HH-10 or exponential aggregate over 40 min (auto) at HH-10</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F8DCB">
                        <a:alpha val="50000"/>
                      </a:srgbClr>
                    </a:solidFill>
                  </a:tcPr>
                </a:tc>
                <a:tc vMerge="1">
                  <a:tcPr/>
                </a:tc>
              </a:tr>
              <a:tr h="646113">
                <a:tc>
                  <a:txBody>
                    <a:bodyPr/>
                    <a:lstStyle/>
                    <a:p>
                      <a:pPr algn="l">
                        <a:spcBef>
                          <a:spcPts val="400"/>
                        </a:spcBef>
                        <a:defRPr sz="1800"/>
                      </a:pPr>
                      <a:r>
                        <a:rPr i="1">
                          <a:latin typeface="Arial"/>
                          <a:ea typeface="Arial"/>
                          <a:cs typeface="Arial"/>
                          <a:sym typeface="Arial"/>
                        </a:rPr>
                        <a:t>Cloud amount</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B9DB0E">
                        <a:alpha val="50000"/>
                      </a:srgbClr>
                    </a:solidFill>
                  </a:tcPr>
                </a:tc>
                <a:tc vMerge="1">
                  <a:tcPr/>
                </a:tc>
                <a:tc vMerge="1">
                  <a:tcPr/>
                </a:tc>
              </a:tr>
              <a:tr h="646113">
                <a:tc>
                  <a:txBody>
                    <a:bodyPr/>
                    <a:lstStyle/>
                    <a:p>
                      <a:pPr algn="l">
                        <a:spcBef>
                          <a:spcPts val="400"/>
                        </a:spcBef>
                        <a:defRPr sz="1800"/>
                      </a:pPr>
                      <a:r>
                        <a:rPr i="1">
                          <a:latin typeface="Arial"/>
                          <a:ea typeface="Arial"/>
                          <a:cs typeface="Arial"/>
                          <a:sym typeface="Arial"/>
                        </a:rPr>
                        <a:t>Visibility</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B9DB0E">
                        <a:alpha val="50000"/>
                      </a:srgbClr>
                    </a:solidFill>
                  </a:tcPr>
                </a:tc>
                <a:tc>
                  <a:txBody>
                    <a:bodyPr/>
                    <a:lstStyle/>
                    <a:p>
                      <a:pPr algn="l">
                        <a:spcBef>
                          <a:spcPts val="400"/>
                        </a:spcBef>
                        <a:defRPr sz="1800"/>
                      </a:pPr>
                      <a:r>
                        <a:rPr>
                          <a:latin typeface="Arial"/>
                          <a:ea typeface="Arial"/>
                          <a:cs typeface="Arial"/>
                          <a:sym typeface="Arial"/>
                        </a:rPr>
                        <a:t>1-min sample reported HH-10</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F8DCB">
                        <a:alpha val="50000"/>
                      </a:srgbClr>
                    </a:solidFill>
                  </a:tcPr>
                </a:tc>
                <a:tc vMerge="1">
                  <a:tcPr/>
                </a:tc>
              </a:tr>
              <a:tr h="647700">
                <a:tc>
                  <a:txBody>
                    <a:bodyPr/>
                    <a:lstStyle/>
                    <a:p>
                      <a:pPr algn="l">
                        <a:spcBef>
                          <a:spcPts val="400"/>
                        </a:spcBef>
                        <a:defRPr sz="1800"/>
                      </a:pPr>
                      <a:r>
                        <a:rPr i="1">
                          <a:latin typeface="Arial"/>
                          <a:ea typeface="Arial"/>
                          <a:cs typeface="Arial"/>
                          <a:sym typeface="Arial"/>
                        </a:rPr>
                        <a:t>Precipitation</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solidFill>
                      <a:srgbClr val="B9DB0E">
                        <a:alpha val="50000"/>
                      </a:srgbClr>
                    </a:solidFill>
                  </a:tcPr>
                </a:tc>
                <a:tc>
                  <a:txBody>
                    <a:bodyPr/>
                    <a:lstStyle/>
                    <a:p>
                      <a:pPr algn="l">
                        <a:spcBef>
                          <a:spcPts val="400"/>
                        </a:spcBef>
                        <a:defRPr sz="1800"/>
                      </a:pPr>
                      <a:r>
                        <a:rPr>
                          <a:latin typeface="Arial"/>
                          <a:ea typeface="Arial"/>
                          <a:cs typeface="Arial"/>
                          <a:sym typeface="Arial"/>
                        </a:rPr>
                        <a:t>Accumulation (for hourly HH-70 to HH-10)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F8DCB">
                        <a:alpha val="50000"/>
                      </a:srgbClr>
                    </a:solidFill>
                  </a:tcPr>
                </a:tc>
                <a:tc>
                  <a:txBody>
                    <a:bodyPr/>
                    <a:lstStyle/>
                    <a:p>
                      <a:pPr algn="l">
                        <a:spcBef>
                          <a:spcPts val="400"/>
                        </a:spcBef>
                        <a:defRPr sz="1800"/>
                      </a:pPr>
                      <a:r>
                        <a:rPr>
                          <a:latin typeface="Arial"/>
                          <a:ea typeface="Arial"/>
                          <a:cs typeface="Arial"/>
                          <a:sym typeface="Arial"/>
                        </a:rPr>
                        <a:t> Accumulation between time steps nearest HH and HH-60</a:t>
                      </a:r>
                    </a:p>
                  </a:txBody>
                  <a:tcPr marL="0" marR="0" marT="0" marB="0" anchor="t" anchorCtr="0" horzOverflow="overflow">
                    <a:lnL w="12700">
                      <a:solidFill>
                        <a:srgbClr val="000000"/>
                      </a:solidFill>
                    </a:lnL>
                    <a:lnR w="28575">
                      <a:solidFill>
                        <a:srgbClr val="000000"/>
                      </a:solidFill>
                    </a:lnR>
                    <a:lnT w="12700">
                      <a:solidFill>
                        <a:srgbClr val="000000"/>
                      </a:solidFill>
                    </a:lnT>
                    <a:lnB w="28575">
                      <a:solidFill>
                        <a:srgbClr val="000000"/>
                      </a:solidFill>
                    </a:lnB>
                    <a:solidFill>
                      <a:srgbClr val="FF6600">
                        <a:alpha val="50000"/>
                      </a:srgbClr>
                    </a:solidFill>
                  </a:tcPr>
                </a:tc>
              </a:tr>
            </a:tbl>
          </a:graphicData>
        </a:graphic>
      </p:graphicFrame>
      <p:sp>
        <p:nvSpPr>
          <p:cNvPr id="530" name="Shape 530"/>
          <p:cNvSpPr/>
          <p:nvPr/>
        </p:nvSpPr>
        <p:spPr>
          <a:xfrm>
            <a:off x="4284662" y="788987"/>
            <a:ext cx="3611524" cy="1123826"/>
          </a:xfrm>
          <a:prstGeom prst="rect">
            <a:avLst/>
          </a:prstGeom>
          <a:solidFill>
            <a:srgbClr val="B9DB0E"/>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85000"/>
              </a:lnSpc>
              <a:defRPr sz="2000">
                <a:latin typeface="Arial"/>
                <a:ea typeface="Arial"/>
                <a:cs typeface="Arial"/>
                <a:sym typeface="Arial"/>
              </a:defRPr>
            </a:pPr>
            <a:r>
              <a:t>Model time steps:</a:t>
            </a:r>
            <a:endParaRPr>
              <a:solidFill>
                <a:srgbClr val="B9DB0E"/>
              </a:solidFill>
            </a:endParaRPr>
          </a:p>
          <a:p>
            <a:pPr>
              <a:lnSpc>
                <a:spcPct val="85000"/>
              </a:lnSpc>
              <a:defRPr sz="2000">
                <a:latin typeface="Arial"/>
                <a:ea typeface="Arial"/>
                <a:cs typeface="Arial"/>
                <a:sym typeface="Arial"/>
              </a:defRPr>
            </a:pPr>
            <a:r>
              <a:t>UKV (1.5 km) = 50s</a:t>
            </a:r>
            <a:endParaRPr>
              <a:solidFill>
                <a:srgbClr val="B9DB0E"/>
              </a:solidFill>
            </a:endParaRPr>
          </a:p>
          <a:p>
            <a:pPr>
              <a:lnSpc>
                <a:spcPct val="85000"/>
              </a:lnSpc>
              <a:defRPr sz="2000">
                <a:latin typeface="Arial"/>
                <a:ea typeface="Arial"/>
                <a:cs typeface="Arial"/>
                <a:sym typeface="Arial"/>
              </a:defRPr>
            </a:pPr>
            <a:r>
              <a:t>MOGREPS-UK (2.2 km) = 75s</a:t>
            </a:r>
            <a:endParaRPr>
              <a:solidFill>
                <a:srgbClr val="B9DB0E"/>
              </a:solidFill>
            </a:endParaRPr>
          </a:p>
          <a:p>
            <a:pPr>
              <a:lnSpc>
                <a:spcPct val="85000"/>
              </a:lnSpc>
              <a:defRPr sz="2000">
                <a:latin typeface="Arial"/>
                <a:ea typeface="Arial"/>
                <a:cs typeface="Arial"/>
                <a:sym typeface="Arial"/>
              </a:defRPr>
            </a:pPr>
            <a:r>
              <a:t>GM (17 km) = 10 min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30"/>
                                        </p:tgtEl>
                                        <p:attrNameLst>
                                          <p:attrName>style.visibility</p:attrName>
                                        </p:attrNameLst>
                                      </p:cBhvr>
                                      <p:to>
                                        <p:strVal val="visible"/>
                                      </p:to>
                                    </p:set>
                                    <p:animEffect filter="dissolve" transition="in">
                                      <p:cBhvr>
                                        <p:cTn id="7" dur="20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0"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2" name="image25.png" descr="sample_30_min_err_temp_diff.png"/>
          <p:cNvPicPr>
            <a:picLocks noChangeAspect="1"/>
          </p:cNvPicPr>
          <p:nvPr/>
        </p:nvPicPr>
        <p:blipFill>
          <a:blip r:embed="rId2">
            <a:extLst/>
          </a:blip>
          <a:stretch>
            <a:fillRect/>
          </a:stretch>
        </p:blipFill>
        <p:spPr>
          <a:xfrm>
            <a:off x="1835596" y="980728"/>
            <a:ext cx="7200901" cy="5760721"/>
          </a:xfrm>
          <a:prstGeom prst="rect">
            <a:avLst/>
          </a:prstGeom>
          <a:ln w="12700">
            <a:miter lim="400000"/>
          </a:ln>
        </p:spPr>
      </p:pic>
      <p:grpSp>
        <p:nvGrpSpPr>
          <p:cNvPr id="535" name="Group 535"/>
          <p:cNvGrpSpPr/>
          <p:nvPr/>
        </p:nvGrpSpPr>
        <p:grpSpPr>
          <a:xfrm>
            <a:off x="244143" y="1534095"/>
            <a:ext cx="3759170" cy="5652158"/>
            <a:chOff x="0" y="0"/>
            <a:chExt cx="3759169" cy="5652156"/>
          </a:xfrm>
        </p:grpSpPr>
        <p:sp>
          <p:nvSpPr>
            <p:cNvPr id="533" name="Shape 533"/>
            <p:cNvSpPr/>
            <p:nvPr/>
          </p:nvSpPr>
          <p:spPr>
            <a:xfrm>
              <a:off x="0" y="0"/>
              <a:ext cx="3759170" cy="4886921"/>
            </a:xfrm>
            <a:prstGeom prst="rect">
              <a:avLst/>
            </a:prstGeom>
            <a:solidFill>
              <a:srgbClr val="DDF563"/>
            </a:solidFill>
            <a:ln w="12700" cap="flat">
              <a:noFill/>
              <a:miter lim="400000"/>
            </a:ln>
            <a:effectLst/>
          </p:spPr>
          <p:txBody>
            <a:bodyPr wrap="square" lIns="45719" tIns="45719" rIns="45719" bIns="45719" numCol="1" anchor="t">
              <a:noAutofit/>
            </a:bodyPr>
            <a:lstStyle/>
            <a:p>
              <a:pPr>
                <a:spcBef>
                  <a:spcPts val="1000"/>
                </a:spcBef>
                <a:defRPr sz="2400">
                  <a:latin typeface="Arial"/>
                  <a:ea typeface="Arial"/>
                  <a:cs typeface="Arial"/>
                  <a:sym typeface="Arial"/>
                </a:defRPr>
              </a:pPr>
            </a:p>
          </p:txBody>
        </p:sp>
        <p:sp>
          <p:nvSpPr>
            <p:cNvPr id="534" name="Shape 534"/>
            <p:cNvSpPr/>
            <p:nvPr/>
          </p:nvSpPr>
          <p:spPr>
            <a:xfrm>
              <a:off x="0" y="0"/>
              <a:ext cx="3759170" cy="56521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marL="342900" indent="-342900">
                <a:spcBef>
                  <a:spcPts val="500"/>
                </a:spcBef>
                <a:buSzPct val="100000"/>
                <a:buFont typeface="Arial"/>
                <a:buChar char="•"/>
                <a:defRPr i="1" sz="2400">
                  <a:latin typeface="Arial"/>
                  <a:ea typeface="Arial"/>
                  <a:cs typeface="Arial"/>
                  <a:sym typeface="Arial"/>
                </a:defRPr>
              </a:pPr>
              <a:r>
                <a:t>m</a:t>
              </a:r>
              <a:r>
                <a:rPr i="0"/>
                <a:t> = 30 min past the hour standard deviations</a:t>
              </a:r>
              <a:endParaRPr>
                <a:solidFill>
                  <a:srgbClr val="B9DB0E"/>
                </a:solidFill>
              </a:endParaRPr>
            </a:p>
            <a:p>
              <a:pPr marL="342900" indent="-342900">
                <a:spcBef>
                  <a:spcPts val="500"/>
                </a:spcBef>
                <a:buSzPct val="100000"/>
                <a:buFont typeface="Arial"/>
                <a:buChar char="•"/>
                <a:defRPr sz="2400">
                  <a:latin typeface="Arial"/>
                  <a:ea typeface="Arial"/>
                  <a:cs typeface="Arial"/>
                  <a:sym typeface="Arial"/>
                </a:defRPr>
              </a:pPr>
              <a:r>
                <a:t>Values vary between 0.3-0.75K</a:t>
              </a:r>
              <a:endParaRPr>
                <a:solidFill>
                  <a:srgbClr val="B9DB0E"/>
                </a:solidFill>
              </a:endParaRPr>
            </a:p>
            <a:p>
              <a:pPr marL="342900" indent="-342900">
                <a:spcBef>
                  <a:spcPts val="500"/>
                </a:spcBef>
                <a:buSzPct val="100000"/>
                <a:buFont typeface="Arial"/>
                <a:buChar char="•"/>
                <a:defRPr sz="2400">
                  <a:latin typeface="Arial"/>
                  <a:ea typeface="Arial"/>
                  <a:cs typeface="Arial"/>
                  <a:sym typeface="Arial"/>
                </a:defRPr>
              </a:pPr>
              <a:r>
                <a:t>SW-facing coastal locations show little annual variation</a:t>
              </a:r>
              <a:endParaRPr>
                <a:solidFill>
                  <a:srgbClr val="B9DB0E"/>
                </a:solidFill>
              </a:endParaRPr>
            </a:p>
            <a:p>
              <a:pPr marL="342900" indent="-342900">
                <a:spcBef>
                  <a:spcPts val="500"/>
                </a:spcBef>
                <a:buSzPct val="100000"/>
                <a:buFont typeface="Arial"/>
                <a:buChar char="•"/>
                <a:defRPr sz="2400">
                  <a:latin typeface="Arial"/>
                  <a:ea typeface="Arial"/>
                  <a:cs typeface="Arial"/>
                  <a:sym typeface="Arial"/>
                </a:defRPr>
              </a:pPr>
              <a:r>
                <a:t>Other locations have more pronounced annual cycle with distinct minima in January</a:t>
              </a:r>
            </a:p>
          </p:txBody>
        </p:sp>
      </p:grpSp>
      <p:sp>
        <p:nvSpPr>
          <p:cNvPr id="536" name="Shape 536"/>
          <p:cNvSpPr/>
          <p:nvPr>
            <p:ph type="title"/>
          </p:nvPr>
        </p:nvSpPr>
        <p:spPr>
          <a:prstGeom prst="rect">
            <a:avLst/>
          </a:prstGeom>
        </p:spPr>
        <p:txBody>
          <a:bodyPr/>
          <a:lstStyle/>
          <a:p>
            <a:pPr/>
            <a:r>
              <a:t>Observations sub-hourly variability - Temperature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8" name="unknown.png"/>
          <p:cNvPicPr>
            <a:picLocks noChangeAspect="1"/>
          </p:cNvPicPr>
          <p:nvPr/>
        </p:nvPicPr>
        <p:blipFill>
          <a:blip r:embed="rId2">
            <a:extLst/>
          </a:blip>
          <a:stretch>
            <a:fillRect/>
          </a:stretch>
        </p:blipFill>
        <p:spPr>
          <a:xfrm>
            <a:off x="50800" y="877103"/>
            <a:ext cx="9042400" cy="5840394"/>
          </a:xfrm>
          <a:prstGeom prst="rect">
            <a:avLst/>
          </a:prstGeom>
          <a:ln w="12700">
            <a:miter lim="400000"/>
          </a:ln>
        </p:spPr>
      </p:pic>
      <p:sp>
        <p:nvSpPr>
          <p:cNvPr id="539" name="Shape 539"/>
          <p:cNvSpPr/>
          <p:nvPr/>
        </p:nvSpPr>
        <p:spPr>
          <a:xfrm>
            <a:off x="276982" y="36830"/>
            <a:ext cx="8815275" cy="891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Radar-rainfall estimates are far from perfect. Using a radar ensemble of analyses to verify shows that the scores can vary considerably, and the effect is non-linear with intensity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title"/>
          </p:nvPr>
        </p:nvSpPr>
        <p:spPr>
          <a:prstGeom prst="rect">
            <a:avLst/>
          </a:prstGeom>
        </p:spPr>
        <p:txBody>
          <a:bodyPr/>
          <a:lstStyle/>
          <a:p>
            <a:pPr/>
            <a:r>
              <a:t>Current membership	</a:t>
            </a:r>
          </a:p>
        </p:txBody>
      </p:sp>
      <p:sp>
        <p:nvSpPr>
          <p:cNvPr id="435" name="Shape 435"/>
          <p:cNvSpPr/>
          <p:nvPr>
            <p:ph type="body" sz="half" idx="1"/>
          </p:nvPr>
        </p:nvSpPr>
        <p:spPr>
          <a:xfrm>
            <a:off x="114300" y="2870200"/>
            <a:ext cx="4154835" cy="4525963"/>
          </a:xfrm>
          <a:prstGeom prst="rect">
            <a:avLst/>
          </a:prstGeom>
        </p:spPr>
        <p:txBody>
          <a:bodyPr/>
          <a:lstStyle/>
          <a:p>
            <a:pPr marL="0" indent="0">
              <a:buSzTx/>
              <a:buFontTx/>
              <a:buNone/>
              <a:defRPr sz="2400"/>
            </a:pPr>
            <a:r>
              <a:t>Co-chairs:</a:t>
            </a:r>
          </a:p>
          <a:p>
            <a:pPr marL="342899" indent="-342899">
              <a:defRPr sz="2400"/>
            </a:pPr>
            <a:r>
              <a:t>Marion Mittermaier (UK)</a:t>
            </a:r>
          </a:p>
          <a:p>
            <a:pPr marL="342899" indent="-342899">
              <a:defRPr sz="2400"/>
            </a:pPr>
            <a:r>
              <a:t>Laurie Wilson (Canada)</a:t>
            </a:r>
          </a:p>
        </p:txBody>
      </p:sp>
      <p:sp>
        <p:nvSpPr>
          <p:cNvPr id="436" name="Shape 436"/>
          <p:cNvSpPr/>
          <p:nvPr/>
        </p:nvSpPr>
        <p:spPr>
          <a:xfrm>
            <a:off x="4876800" y="1841500"/>
            <a:ext cx="4154835"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37159" indent="-137159" defTabSz="365760">
              <a:spcBef>
                <a:spcPts val="300"/>
              </a:spcBef>
              <a:buSzPct val="100000"/>
              <a:buFont typeface="Arial"/>
              <a:buChar char="•"/>
              <a:defRPr sz="2320"/>
            </a:pPr>
            <a:r>
              <a:t>Barb Brown (NCAR)</a:t>
            </a:r>
          </a:p>
          <a:p>
            <a:pPr marL="137159" indent="-137159" defTabSz="365760">
              <a:spcBef>
                <a:spcPts val="300"/>
              </a:spcBef>
              <a:buSzPct val="100000"/>
              <a:buFont typeface="Arial"/>
              <a:buChar char="•"/>
              <a:defRPr sz="2320"/>
            </a:pPr>
            <a:r>
              <a:t>Barbara Casati (Canada)</a:t>
            </a:r>
          </a:p>
          <a:p>
            <a:pPr marL="137159" indent="-137159" defTabSz="365760">
              <a:spcBef>
                <a:spcPts val="300"/>
              </a:spcBef>
              <a:buSzPct val="100000"/>
              <a:buFont typeface="Arial"/>
              <a:buChar char="•"/>
              <a:defRPr sz="2320"/>
            </a:pPr>
            <a:r>
              <a:t>Jing Chen (China)</a:t>
            </a:r>
          </a:p>
          <a:p>
            <a:pPr marL="137159" indent="-137159" defTabSz="365760">
              <a:spcBef>
                <a:spcPts val="300"/>
              </a:spcBef>
              <a:buSzPct val="100000"/>
              <a:buFont typeface="Arial"/>
              <a:buChar char="•"/>
              <a:defRPr sz="2320"/>
            </a:pPr>
            <a:r>
              <a:t>Caio Coelho (Brazil)</a:t>
            </a:r>
          </a:p>
          <a:p>
            <a:pPr marL="137159" indent="-137159" defTabSz="365760">
              <a:spcBef>
                <a:spcPts val="300"/>
              </a:spcBef>
              <a:buSzPct val="100000"/>
              <a:buFont typeface="Arial"/>
              <a:buChar char="•"/>
              <a:defRPr sz="2320"/>
            </a:pPr>
            <a:r>
              <a:t>Manfred Dorninger (Austria)</a:t>
            </a:r>
          </a:p>
          <a:p>
            <a:pPr marL="137159" indent="-137159" defTabSz="365760">
              <a:spcBef>
                <a:spcPts val="300"/>
              </a:spcBef>
              <a:buSzPct val="100000"/>
              <a:buFont typeface="Arial"/>
              <a:buChar char="•"/>
              <a:defRPr sz="2320"/>
            </a:pPr>
            <a:r>
              <a:t>Thomas Haiden (ECMWF)</a:t>
            </a:r>
          </a:p>
          <a:p>
            <a:pPr marL="137159" indent="-137159" defTabSz="365760">
              <a:spcBef>
                <a:spcPts val="300"/>
              </a:spcBef>
              <a:buSzPct val="100000"/>
              <a:buFont typeface="Arial"/>
              <a:buChar char="•"/>
              <a:defRPr sz="2320">
                <a:solidFill>
                  <a:srgbClr val="FF2600"/>
                </a:solidFill>
              </a:defRPr>
            </a:pPr>
            <a:r>
              <a:t>Stephanie Landman (SA)</a:t>
            </a:r>
          </a:p>
          <a:p>
            <a:pPr marL="137159" indent="-137159" defTabSz="365760">
              <a:spcBef>
                <a:spcPts val="300"/>
              </a:spcBef>
              <a:buSzPct val="100000"/>
              <a:buFont typeface="Arial"/>
              <a:buChar char="•"/>
              <a:defRPr sz="2320">
                <a:solidFill>
                  <a:srgbClr val="FF2600"/>
                </a:solidFill>
              </a:defRPr>
            </a:pPr>
            <a:r>
              <a:t>Chiara Marsigli (Italy)</a:t>
            </a:r>
          </a:p>
          <a:p>
            <a:pPr marL="137159" indent="-137159" defTabSz="365760">
              <a:spcBef>
                <a:spcPts val="300"/>
              </a:spcBef>
              <a:buSzPct val="100000"/>
              <a:buFont typeface="Arial"/>
              <a:buChar char="•"/>
              <a:defRPr sz="2320"/>
            </a:pPr>
            <a:r>
              <a:t>Yuejian Zhu (NCEP)</a:t>
            </a:r>
          </a:p>
          <a:p>
            <a:pPr marL="137159" indent="-137159" defTabSz="365760">
              <a:spcBef>
                <a:spcPts val="300"/>
              </a:spcBef>
              <a:buSzPct val="100000"/>
              <a:buFont typeface="Arial"/>
              <a:buChar char="•"/>
              <a:defRPr sz="2320"/>
            </a:pPr>
            <a:r>
              <a:t>one vacancy</a:t>
            </a:r>
          </a:p>
          <a:p>
            <a:pPr defTabSz="365760">
              <a:spcBef>
                <a:spcPts val="300"/>
              </a:spcBef>
              <a:defRPr sz="2320"/>
            </a:pPr>
          </a:p>
        </p:txBody>
      </p:sp>
      <p:pic>
        <p:nvPicPr>
          <p:cNvPr id="437" name="image32.png" descr="JWGFVR-logo-250"/>
          <p:cNvPicPr>
            <a:picLocks noChangeAspect="1"/>
          </p:cNvPicPr>
          <p:nvPr/>
        </p:nvPicPr>
        <p:blipFill>
          <a:blip r:embed="rId2">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1" name="unknown.png"/>
          <p:cNvPicPr>
            <a:picLocks noChangeAspect="1"/>
          </p:cNvPicPr>
          <p:nvPr/>
        </p:nvPicPr>
        <p:blipFill>
          <a:blip r:embed="rId2">
            <a:extLst/>
          </a:blip>
          <a:stretch>
            <a:fillRect/>
          </a:stretch>
        </p:blipFill>
        <p:spPr>
          <a:xfrm>
            <a:off x="0" y="596900"/>
            <a:ext cx="9131300" cy="5818407"/>
          </a:xfrm>
          <a:prstGeom prst="rect">
            <a:avLst/>
          </a:prstGeom>
          <a:ln w="12700">
            <a:miter lim="400000"/>
          </a:ln>
          <a:effectLst>
            <a:reflection blurRad="0" stA="50000" stPos="0" endA="0" endPos="40000" dist="0" dir="5400000" fadeDir="5400000" sx="100000" sy="-100000" kx="0" ky="0" algn="bl" rotWithShape="0"/>
          </a:effectLst>
        </p:spPr>
      </p:pic>
      <p:sp>
        <p:nvSpPr>
          <p:cNvPr id="542" name="Shape 542"/>
          <p:cNvSpPr/>
          <p:nvPr/>
        </p:nvSpPr>
        <p:spPr>
          <a:xfrm>
            <a:off x="129872" y="36830"/>
            <a:ext cx="8884256" cy="624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From Allison et al 2015, AMS radar conference, colours indicate different lead times,</a:t>
            </a:r>
          </a:p>
          <a:p>
            <a:pPr/>
            <a:r>
              <a:t>rFSS = range of FSS scores for UKV assessed against the radar ensemble</a:t>
            </a:r>
          </a:p>
        </p:txBody>
      </p:sp>
      <p:sp>
        <p:nvSpPr>
          <p:cNvPr id="543" name="Shape 543"/>
          <p:cNvSpPr/>
          <p:nvPr/>
        </p:nvSpPr>
        <p:spPr>
          <a:xfrm>
            <a:off x="911982" y="5015230"/>
            <a:ext cx="481086" cy="358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10%</a:t>
            </a:r>
          </a:p>
        </p:txBody>
      </p:sp>
      <p:sp>
        <p:nvSpPr>
          <p:cNvPr id="544" name="Shape 544"/>
          <p:cNvSpPr/>
          <p:nvPr/>
        </p:nvSpPr>
        <p:spPr>
          <a:xfrm>
            <a:off x="3794882" y="5015230"/>
            <a:ext cx="804787" cy="358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10-20%</a:t>
            </a:r>
          </a:p>
        </p:txBody>
      </p:sp>
      <p:sp>
        <p:nvSpPr>
          <p:cNvPr id="545" name="Shape 545"/>
          <p:cNvSpPr/>
          <p:nvPr/>
        </p:nvSpPr>
        <p:spPr>
          <a:xfrm>
            <a:off x="7338182" y="5218430"/>
            <a:ext cx="600967" cy="358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30+%</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title"/>
          </p:nvPr>
        </p:nvSpPr>
        <p:spPr>
          <a:xfrm>
            <a:off x="-1" y="-1"/>
            <a:ext cx="5439967" cy="1508126"/>
          </a:xfrm>
          <a:prstGeom prst="rect">
            <a:avLst/>
          </a:prstGeom>
        </p:spPr>
        <p:txBody>
          <a:bodyPr/>
          <a:lstStyle>
            <a:lvl1pPr>
              <a:defRPr sz="3000"/>
            </a:lvl1pPr>
          </a:lstStyle>
          <a:p>
            <a:pPr/>
            <a:r>
              <a:t>Use of MODE to compare 2 drought indices (SPI and SPEI)  (36-mo averages, 1950-2012)</a:t>
            </a:r>
          </a:p>
        </p:txBody>
      </p:sp>
      <p:pic>
        <p:nvPicPr>
          <p:cNvPr id="548" name="image23.png"/>
          <p:cNvPicPr>
            <a:picLocks noChangeAspect="1"/>
          </p:cNvPicPr>
          <p:nvPr/>
        </p:nvPicPr>
        <p:blipFill>
          <a:blip r:embed="rId2">
            <a:extLst/>
          </a:blip>
          <a:stretch>
            <a:fillRect/>
          </a:stretch>
        </p:blipFill>
        <p:spPr>
          <a:xfrm>
            <a:off x="187523" y="1680552"/>
            <a:ext cx="2959424" cy="4601709"/>
          </a:xfrm>
          <a:prstGeom prst="rect">
            <a:avLst/>
          </a:prstGeom>
          <a:ln w="12700">
            <a:miter lim="400000"/>
          </a:ln>
        </p:spPr>
      </p:pic>
      <p:pic>
        <p:nvPicPr>
          <p:cNvPr id="549" name="image24.png"/>
          <p:cNvPicPr>
            <a:picLocks noChangeAspect="1"/>
          </p:cNvPicPr>
          <p:nvPr/>
        </p:nvPicPr>
        <p:blipFill>
          <a:blip r:embed="rId3">
            <a:extLst/>
          </a:blip>
          <a:stretch>
            <a:fillRect/>
          </a:stretch>
        </p:blipFill>
        <p:spPr>
          <a:xfrm>
            <a:off x="6201667" y="3801479"/>
            <a:ext cx="2899116" cy="2899116"/>
          </a:xfrm>
          <a:prstGeom prst="rect">
            <a:avLst/>
          </a:prstGeom>
          <a:ln w="12700">
            <a:miter lim="400000"/>
          </a:ln>
        </p:spPr>
      </p:pic>
      <p:pic>
        <p:nvPicPr>
          <p:cNvPr id="550" name="image25.png"/>
          <p:cNvPicPr>
            <a:picLocks noChangeAspect="1"/>
          </p:cNvPicPr>
          <p:nvPr/>
        </p:nvPicPr>
        <p:blipFill>
          <a:blip r:embed="rId4">
            <a:extLst/>
          </a:blip>
          <a:stretch>
            <a:fillRect/>
          </a:stretch>
        </p:blipFill>
        <p:spPr>
          <a:xfrm>
            <a:off x="3244844" y="3801479"/>
            <a:ext cx="2899116" cy="2899116"/>
          </a:xfrm>
          <a:prstGeom prst="rect">
            <a:avLst/>
          </a:prstGeom>
          <a:ln w="12700">
            <a:miter lim="400000"/>
          </a:ln>
        </p:spPr>
      </p:pic>
      <p:pic>
        <p:nvPicPr>
          <p:cNvPr id="551" name="image26.png"/>
          <p:cNvPicPr>
            <a:picLocks noChangeAspect="1"/>
          </p:cNvPicPr>
          <p:nvPr/>
        </p:nvPicPr>
        <p:blipFill>
          <a:blip r:embed="rId5">
            <a:extLst/>
          </a:blip>
          <a:stretch>
            <a:fillRect/>
          </a:stretch>
        </p:blipFill>
        <p:spPr>
          <a:xfrm>
            <a:off x="5963132" y="370582"/>
            <a:ext cx="3005050" cy="3005049"/>
          </a:xfrm>
          <a:prstGeom prst="rect">
            <a:avLst/>
          </a:prstGeom>
          <a:ln w="12700">
            <a:miter lim="400000"/>
          </a:ln>
        </p:spPr>
      </p:pic>
      <p:sp>
        <p:nvSpPr>
          <p:cNvPr id="552" name="Shape 552"/>
          <p:cNvSpPr/>
          <p:nvPr/>
        </p:nvSpPr>
        <p:spPr>
          <a:xfrm>
            <a:off x="3932196" y="1937895"/>
            <a:ext cx="1285876" cy="8080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2400">
                <a:solidFill>
                  <a:srgbClr val="024C90"/>
                </a:solidFill>
                <a:latin typeface="Helvetica Light"/>
                <a:ea typeface="Helvetica Light"/>
                <a:cs typeface="Helvetica Light"/>
                <a:sym typeface="Helvetica Light"/>
              </a:defRPr>
            </a:pPr>
            <a:r>
              <a:t>SPEI</a:t>
            </a:r>
          </a:p>
          <a:p>
            <a:pPr algn="ctr" defTabSz="410765">
              <a:defRPr sz="2400">
                <a:solidFill>
                  <a:srgbClr val="C82506"/>
                </a:solidFill>
                <a:latin typeface="Helvetica Light"/>
                <a:ea typeface="Helvetica Light"/>
                <a:cs typeface="Helvetica Light"/>
                <a:sym typeface="Helvetica Light"/>
              </a:defRPr>
            </a:pPr>
            <a:r>
              <a:t>SPI</a:t>
            </a:r>
          </a:p>
        </p:txBody>
      </p:sp>
      <p:sp>
        <p:nvSpPr>
          <p:cNvPr id="553" name="Shape 553"/>
          <p:cNvSpPr/>
          <p:nvPr/>
        </p:nvSpPr>
        <p:spPr>
          <a:xfrm>
            <a:off x="6161484" y="452536"/>
            <a:ext cx="2766514" cy="4397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a:latin typeface="Helvetica Light"/>
                <a:ea typeface="Helvetica Light"/>
                <a:cs typeface="Helvetica Light"/>
                <a:sym typeface="Helvetica Light"/>
              </a:defRPr>
            </a:lvl1pPr>
          </a:lstStyle>
          <a:p>
            <a:pPr/>
            <a:r>
              <a:t>Object Area</a:t>
            </a:r>
          </a:p>
        </p:txBody>
      </p:sp>
      <p:sp>
        <p:nvSpPr>
          <p:cNvPr id="554" name="Shape 554"/>
          <p:cNvSpPr/>
          <p:nvPr/>
        </p:nvSpPr>
        <p:spPr>
          <a:xfrm>
            <a:off x="3311144" y="3886511"/>
            <a:ext cx="2766514" cy="43973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a:latin typeface="Helvetica Light"/>
                <a:ea typeface="Helvetica Light"/>
                <a:cs typeface="Helvetica Light"/>
                <a:sym typeface="Helvetica Light"/>
              </a:defRPr>
            </a:lvl1pPr>
          </a:lstStyle>
          <a:p>
            <a:pPr/>
            <a:r>
              <a:t>Longitude</a:t>
            </a:r>
          </a:p>
        </p:txBody>
      </p:sp>
      <p:sp>
        <p:nvSpPr>
          <p:cNvPr id="555" name="Shape 555"/>
          <p:cNvSpPr/>
          <p:nvPr/>
        </p:nvSpPr>
        <p:spPr>
          <a:xfrm>
            <a:off x="6201667" y="3886511"/>
            <a:ext cx="2766515" cy="43973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2400">
                <a:latin typeface="Helvetica Light"/>
                <a:ea typeface="Helvetica Light"/>
                <a:cs typeface="Helvetica Light"/>
                <a:sym typeface="Helvetica Light"/>
              </a:defRPr>
            </a:lvl1pPr>
          </a:lstStyle>
          <a:p>
            <a:pPr/>
            <a:r>
              <a:t>Latitude</a:t>
            </a:r>
          </a:p>
        </p:txBody>
      </p:sp>
      <p:sp>
        <p:nvSpPr>
          <p:cNvPr id="556" name="Shape 556"/>
          <p:cNvSpPr/>
          <p:nvPr/>
        </p:nvSpPr>
        <p:spPr>
          <a:xfrm>
            <a:off x="-1" y="6429749"/>
            <a:ext cx="3187137" cy="3508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a:solidFill>
                  <a:srgbClr val="DCBD23"/>
                </a:solidFill>
                <a:latin typeface="Helvetica Light"/>
                <a:ea typeface="Helvetica Light"/>
                <a:cs typeface="Helvetica Light"/>
                <a:sym typeface="Helvetica Light"/>
              </a:defRPr>
            </a:lvl1pPr>
          </a:lstStyle>
          <a:p>
            <a:pPr/>
            <a:r>
              <a:t>Credit: A. Abatan</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8" name="image14.png"/>
          <p:cNvPicPr>
            <a:picLocks noChangeAspect="1"/>
          </p:cNvPicPr>
          <p:nvPr/>
        </p:nvPicPr>
        <p:blipFill>
          <a:blip r:embed="rId2">
            <a:extLst/>
          </a:blip>
          <a:stretch>
            <a:fillRect/>
          </a:stretch>
        </p:blipFill>
        <p:spPr>
          <a:xfrm>
            <a:off x="7380312" y="188639"/>
            <a:ext cx="1615350" cy="465239"/>
          </a:xfrm>
          <a:prstGeom prst="rect">
            <a:avLst/>
          </a:prstGeom>
          <a:ln w="12700">
            <a:miter lim="400000"/>
          </a:ln>
          <a:effectLst>
            <a:outerShdw sx="100000" sy="100000" kx="0" ky="0" algn="b" rotWithShape="0" blurRad="12700" dist="50800" dir="2700000">
              <a:srgbClr val="424242">
                <a:alpha val="64998"/>
              </a:srgbClr>
            </a:outerShdw>
          </a:effectLst>
        </p:spPr>
      </p:pic>
      <p:sp>
        <p:nvSpPr>
          <p:cNvPr id="559" name="Shape 559"/>
          <p:cNvSpPr/>
          <p:nvPr/>
        </p:nvSpPr>
        <p:spPr>
          <a:xfrm>
            <a:off x="107504" y="269920"/>
            <a:ext cx="7128792" cy="9494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nSpc>
                <a:spcPct val="85000"/>
              </a:lnSpc>
              <a:defRPr b="1" sz="3200">
                <a:latin typeface="Arial"/>
                <a:ea typeface="Arial"/>
                <a:cs typeface="Arial"/>
                <a:sym typeface="Arial"/>
              </a:defRPr>
            </a:lvl1pPr>
          </a:lstStyle>
          <a:p>
            <a:pPr/>
            <a:r>
              <a:t>Comparison of forecast and observed precipitation objects</a:t>
            </a:r>
          </a:p>
        </p:txBody>
      </p:sp>
      <p:pic>
        <p:nvPicPr>
          <p:cNvPr id="560" name="image52.gif"/>
          <p:cNvPicPr>
            <a:picLocks noChangeAspect="0"/>
          </p:cNvPicPr>
          <p:nvPr/>
        </p:nvPicPr>
        <p:blipFill>
          <a:blip r:embed="rId3">
            <a:extLst/>
          </a:blip>
          <a:stretch>
            <a:fillRect/>
          </a:stretch>
        </p:blipFill>
        <p:spPr>
          <a:xfrm>
            <a:off x="611560" y="1577339"/>
            <a:ext cx="4080510" cy="5280661"/>
          </a:xfrm>
          <a:prstGeom prst="rect">
            <a:avLst/>
          </a:prstGeom>
          <a:ln w="12700">
            <a:miter lim="400000"/>
          </a:ln>
        </p:spPr>
      </p:pic>
      <p:pic>
        <p:nvPicPr>
          <p:cNvPr id="561" name="image53.gif"/>
          <p:cNvPicPr>
            <a:picLocks noChangeAspect="0"/>
          </p:cNvPicPr>
          <p:nvPr/>
        </p:nvPicPr>
        <p:blipFill>
          <a:blip r:embed="rId4">
            <a:extLst/>
          </a:blip>
          <a:stretch>
            <a:fillRect/>
          </a:stretch>
        </p:blipFill>
        <p:spPr>
          <a:xfrm>
            <a:off x="4427983" y="1577339"/>
            <a:ext cx="4080511" cy="5280661"/>
          </a:xfrm>
          <a:prstGeom prst="rect">
            <a:avLst/>
          </a:prstGeom>
          <a:ln w="12700">
            <a:miter lim="400000"/>
          </a:ln>
        </p:spPr>
      </p:pic>
      <p:sp>
        <p:nvSpPr>
          <p:cNvPr id="562" name="Shape 562"/>
          <p:cNvSpPr/>
          <p:nvPr/>
        </p:nvSpPr>
        <p:spPr>
          <a:xfrm>
            <a:off x="899591" y="1132105"/>
            <a:ext cx="7467601"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2400">
                <a:solidFill>
                  <a:srgbClr val="00B0F0"/>
                </a:solidFill>
              </a:defRPr>
            </a:lvl1pPr>
          </a:lstStyle>
          <a:p>
            <a:pPr/>
            <a:r>
              <a:t>DJF precipitation, object threshold: 700 mm</a:t>
            </a:r>
          </a:p>
        </p:txBody>
      </p:sp>
      <p:sp>
        <p:nvSpPr>
          <p:cNvPr id="563" name="Shape 563"/>
          <p:cNvSpPr/>
          <p:nvPr/>
        </p:nvSpPr>
        <p:spPr>
          <a:xfrm>
            <a:off x="1475655" y="1540108"/>
            <a:ext cx="2448274" cy="508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2800">
                <a:solidFill>
                  <a:srgbClr val="FF0000"/>
                </a:solidFill>
              </a:defRPr>
            </a:lvl1pPr>
          </a:lstStyle>
          <a:p>
            <a:pPr/>
            <a:r>
              <a:t>CESM         </a:t>
            </a:r>
          </a:p>
        </p:txBody>
      </p:sp>
      <p:sp>
        <p:nvSpPr>
          <p:cNvPr id="564" name="Shape 564"/>
          <p:cNvSpPr/>
          <p:nvPr/>
        </p:nvSpPr>
        <p:spPr>
          <a:xfrm>
            <a:off x="5148064" y="1540108"/>
            <a:ext cx="2592289" cy="508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2800">
                <a:solidFill>
                  <a:srgbClr val="FF0000"/>
                </a:solidFill>
              </a:defRPr>
            </a:lvl1pPr>
          </a:lstStyle>
          <a:p>
            <a:pPr/>
            <a:r>
              <a:t>CRU</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6" name="image14.png"/>
          <p:cNvPicPr>
            <a:picLocks noChangeAspect="1"/>
          </p:cNvPicPr>
          <p:nvPr/>
        </p:nvPicPr>
        <p:blipFill>
          <a:blip r:embed="rId2">
            <a:extLst/>
          </a:blip>
          <a:stretch>
            <a:fillRect/>
          </a:stretch>
        </p:blipFill>
        <p:spPr>
          <a:xfrm>
            <a:off x="251519" y="6165303"/>
            <a:ext cx="1615350" cy="465239"/>
          </a:xfrm>
          <a:prstGeom prst="rect">
            <a:avLst/>
          </a:prstGeom>
          <a:ln w="12700">
            <a:miter lim="400000"/>
          </a:ln>
          <a:effectLst>
            <a:outerShdw sx="100000" sy="100000" kx="0" ky="0" algn="b" rotWithShape="0" blurRad="12700" dist="50800" dir="2700000">
              <a:srgbClr val="424242">
                <a:alpha val="64998"/>
              </a:srgbClr>
            </a:outerShdw>
          </a:effectLst>
        </p:spPr>
      </p:pic>
      <p:pic>
        <p:nvPicPr>
          <p:cNvPr id="567" name="image54.png"/>
          <p:cNvPicPr>
            <a:picLocks noChangeAspect="1"/>
          </p:cNvPicPr>
          <p:nvPr/>
        </p:nvPicPr>
        <p:blipFill>
          <a:blip r:embed="rId3">
            <a:extLst/>
          </a:blip>
          <a:stretch>
            <a:fillRect/>
          </a:stretch>
        </p:blipFill>
        <p:spPr>
          <a:xfrm>
            <a:off x="5364088" y="334787"/>
            <a:ext cx="4694327" cy="5925827"/>
          </a:xfrm>
          <a:prstGeom prst="rect">
            <a:avLst/>
          </a:prstGeom>
          <a:ln w="12700">
            <a:miter lim="400000"/>
          </a:ln>
        </p:spPr>
      </p:pic>
      <p:pic>
        <p:nvPicPr>
          <p:cNvPr id="568" name="image55.png"/>
          <p:cNvPicPr>
            <a:picLocks noChangeAspect="1"/>
          </p:cNvPicPr>
          <p:nvPr/>
        </p:nvPicPr>
        <p:blipFill>
          <a:blip r:embed="rId4">
            <a:extLst/>
          </a:blip>
          <a:stretch>
            <a:fillRect/>
          </a:stretch>
        </p:blipFill>
        <p:spPr>
          <a:xfrm>
            <a:off x="2627783" y="332656"/>
            <a:ext cx="4694327" cy="5925826"/>
          </a:xfrm>
          <a:prstGeom prst="rect">
            <a:avLst/>
          </a:prstGeom>
          <a:ln w="12700">
            <a:miter lim="400000"/>
          </a:ln>
        </p:spPr>
      </p:pic>
      <p:sp>
        <p:nvSpPr>
          <p:cNvPr id="569" name="Shape 569"/>
          <p:cNvSpPr/>
          <p:nvPr/>
        </p:nvSpPr>
        <p:spPr>
          <a:xfrm>
            <a:off x="107503" y="213886"/>
            <a:ext cx="8928994" cy="9494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nSpc>
                <a:spcPct val="85000"/>
              </a:lnSpc>
              <a:defRPr b="1" sz="3200">
                <a:latin typeface="Arial"/>
                <a:ea typeface="Arial"/>
                <a:cs typeface="Arial"/>
                <a:sym typeface="Arial"/>
              </a:defRPr>
            </a:pPr>
            <a:r>
              <a:t>MODE: Time Domain (MODE-TD)</a:t>
            </a:r>
            <a:br/>
          </a:p>
        </p:txBody>
      </p:sp>
      <p:sp>
        <p:nvSpPr>
          <p:cNvPr id="570" name="Shape 570"/>
          <p:cNvSpPr/>
          <p:nvPr/>
        </p:nvSpPr>
        <p:spPr>
          <a:xfrm>
            <a:off x="395535" y="1268759"/>
            <a:ext cx="2808314" cy="435053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Arial"/>
                <a:ea typeface="Arial"/>
                <a:cs typeface="Arial"/>
                <a:sym typeface="Arial"/>
              </a:defRPr>
            </a:pPr>
            <a:r>
              <a:t>Characterize phenomena in space and time</a:t>
            </a:r>
          </a:p>
          <a:p>
            <a:pPr>
              <a:lnSpc>
                <a:spcPct val="90000"/>
              </a:lnSpc>
              <a:spcBef>
                <a:spcPts val="1000"/>
              </a:spcBef>
              <a:defRPr sz="2400">
                <a:latin typeface="Arial"/>
                <a:ea typeface="Arial"/>
                <a:cs typeface="Arial"/>
                <a:sym typeface="Arial"/>
              </a:defRPr>
            </a:pPr>
            <a:r>
              <a:t>Evaluate: time-integrated “volume”, velocity in space, lifetime, growth/decay rates, spatial complexity, …</a:t>
            </a:r>
          </a:p>
          <a:p>
            <a:pPr>
              <a:lnSpc>
                <a:spcPct val="90000"/>
              </a:lnSpc>
              <a:spcBef>
                <a:spcPts val="1000"/>
              </a:spcBef>
              <a:defRPr sz="2400"/>
            </a:pPr>
            <a:r>
              <a:t>September 2015 MET5.1 released</a:t>
            </a:r>
            <a:endParaRPr>
              <a:latin typeface="Arial"/>
              <a:ea typeface="Arial"/>
              <a:cs typeface="Arial"/>
              <a:sym typeface="Arial"/>
            </a:endParaRPr>
          </a:p>
        </p:txBody>
      </p:sp>
      <p:sp>
        <p:nvSpPr>
          <p:cNvPr id="571" name="Shape 571"/>
          <p:cNvSpPr/>
          <p:nvPr/>
        </p:nvSpPr>
        <p:spPr>
          <a:xfrm>
            <a:off x="3923927" y="5716125"/>
            <a:ext cx="498475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400"/>
            </a:pPr>
            <a:r>
              <a:t>MODE-TD applied to </a:t>
            </a:r>
          </a:p>
          <a:p>
            <a:pPr algn="ctr" defTabSz="584200">
              <a:defRPr sz="2400"/>
            </a:pPr>
            <a:r>
              <a:t>drought index</a:t>
            </a:r>
          </a:p>
        </p:txBody>
      </p:sp>
      <p:sp>
        <p:nvSpPr>
          <p:cNvPr id="572" name="Shape 572"/>
          <p:cNvSpPr/>
          <p:nvPr/>
        </p:nvSpPr>
        <p:spPr>
          <a:xfrm>
            <a:off x="4788024" y="766980"/>
            <a:ext cx="1461444"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a:lvl1pPr>
          </a:lstStyle>
          <a:p>
            <a:pPr/>
            <a:r>
              <a:t>Pred</a:t>
            </a:r>
          </a:p>
        </p:txBody>
      </p:sp>
      <p:sp>
        <p:nvSpPr>
          <p:cNvPr id="573" name="Shape 573"/>
          <p:cNvSpPr/>
          <p:nvPr/>
        </p:nvSpPr>
        <p:spPr>
          <a:xfrm>
            <a:off x="7164288" y="766980"/>
            <a:ext cx="1461444"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a:lvl1pPr>
          </a:lstStyle>
          <a:p>
            <a:pPr/>
            <a:r>
              <a:t>Obs</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title"/>
          </p:nvPr>
        </p:nvSpPr>
        <p:spPr>
          <a:xfrm>
            <a:off x="457200" y="0"/>
            <a:ext cx="8229600" cy="1417638"/>
          </a:xfrm>
          <a:prstGeom prst="rect">
            <a:avLst/>
          </a:prstGeom>
        </p:spPr>
        <p:txBody>
          <a:bodyPr lIns="0" tIns="0" rIns="0" bIns="0" anchor="b"/>
          <a:lstStyle>
            <a:lvl1pPr indent="0"/>
          </a:lstStyle>
          <a:p>
            <a:pPr/>
            <a:r>
              <a:t>Aims of MesoVICT</a:t>
            </a:r>
          </a:p>
        </p:txBody>
      </p:sp>
      <p:sp>
        <p:nvSpPr>
          <p:cNvPr id="576" name="Shape 576"/>
          <p:cNvSpPr/>
          <p:nvPr/>
        </p:nvSpPr>
        <p:spPr>
          <a:xfrm>
            <a:off x="465137" y="6423025"/>
            <a:ext cx="7366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defRPr sz="800">
                <a:solidFill>
                  <a:srgbClr val="006F93"/>
                </a:solidFill>
                <a:latin typeface="Arial"/>
                <a:ea typeface="Arial"/>
                <a:cs typeface="Arial"/>
                <a:sym typeface="Arial"/>
              </a:defRPr>
            </a:lvl1pPr>
          </a:lstStyle>
          <a:p>
            <a:pPr/>
            <a:r>
              <a:t>7</a:t>
            </a:r>
          </a:p>
        </p:txBody>
      </p:sp>
      <p:grpSp>
        <p:nvGrpSpPr>
          <p:cNvPr id="579" name="Group 579"/>
          <p:cNvGrpSpPr/>
          <p:nvPr/>
        </p:nvGrpSpPr>
        <p:grpSpPr>
          <a:xfrm>
            <a:off x="457200" y="1600200"/>
            <a:ext cx="8229600" cy="4852988"/>
            <a:chOff x="0" y="0"/>
            <a:chExt cx="8229600" cy="4852987"/>
          </a:xfrm>
        </p:grpSpPr>
        <p:sp>
          <p:nvSpPr>
            <p:cNvPr id="577" name="Shape 577"/>
            <p:cNvSpPr/>
            <p:nvPr/>
          </p:nvSpPr>
          <p:spPr>
            <a:xfrm>
              <a:off x="0" y="0"/>
              <a:ext cx="8229600" cy="4852988"/>
            </a:xfrm>
            <a:prstGeom prst="rect">
              <a:avLst/>
            </a:prstGeom>
            <a:solidFill>
              <a:srgbClr val="FFCC99"/>
            </a:solidFill>
            <a:ln w="12700" cap="flat">
              <a:noFill/>
              <a:miter lim="400000"/>
            </a:ln>
            <a:effectLst/>
          </p:spPr>
          <p:txBody>
            <a:bodyPr wrap="square" lIns="45719" tIns="45719" rIns="45719" bIns="45719" numCol="1" anchor="t">
              <a:noAutofit/>
            </a:bodyPr>
            <a:lstStyle/>
            <a:p>
              <a:pPr>
                <a:defRPr>
                  <a:latin typeface="Arial"/>
                  <a:ea typeface="Arial"/>
                  <a:cs typeface="Arial"/>
                  <a:sym typeface="Arial"/>
                </a:defRPr>
              </a:pPr>
            </a:p>
          </p:txBody>
        </p:sp>
        <p:sp>
          <p:nvSpPr>
            <p:cNvPr id="578" name="Shape 578"/>
            <p:cNvSpPr/>
            <p:nvPr/>
          </p:nvSpPr>
          <p:spPr>
            <a:xfrm>
              <a:off x="0" y="-1"/>
              <a:ext cx="8229600" cy="42004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42900" indent="-303211">
                <a:lnSpc>
                  <a:spcPct val="90000"/>
                </a:lnSpc>
                <a:spcBef>
                  <a:spcPts val="700"/>
                </a:spcBef>
                <a:defRPr sz="3200">
                  <a:latin typeface="Arial"/>
                  <a:ea typeface="Arial"/>
                  <a:cs typeface="Arial"/>
                  <a:sym typeface="Arial"/>
                </a:defRPr>
              </a:pPr>
              <a:r>
                <a:t>How do/can spatial methods:</a:t>
              </a:r>
            </a:p>
            <a:p>
              <a:pPr marL="342900" indent="-303211">
                <a:lnSpc>
                  <a:spcPct val="90000"/>
                </a:lnSpc>
                <a:spcBef>
                  <a:spcPts val="700"/>
                </a:spcBef>
                <a:defRPr sz="3200">
                  <a:latin typeface="Arial"/>
                  <a:ea typeface="Arial"/>
                  <a:cs typeface="Arial"/>
                  <a:sym typeface="Arial"/>
                </a:defRPr>
              </a:pPr>
            </a:p>
            <a:p>
              <a:pPr marL="382588" indent="-342900">
                <a:lnSpc>
                  <a:spcPct val="90000"/>
                </a:lnSpc>
                <a:spcBef>
                  <a:spcPts val="700"/>
                </a:spcBef>
                <a:buClr>
                  <a:srgbClr val="000000"/>
                </a:buClr>
                <a:buSzPct val="100000"/>
                <a:buFont typeface="Arial"/>
                <a:buChar char="•"/>
                <a:defRPr sz="3200">
                  <a:latin typeface="Arial"/>
                  <a:ea typeface="Arial"/>
                  <a:cs typeface="Arial"/>
                  <a:sym typeface="Arial"/>
                </a:defRPr>
              </a:pPr>
              <a:r>
                <a:t>Transfer to other regions with </a:t>
              </a:r>
              <a:r>
                <a:rPr i="1"/>
                <a:t>complex terrain</a:t>
              </a:r>
              <a:r>
                <a:t>, and other parameters: </a:t>
              </a:r>
              <a:r>
                <a:rPr i="1"/>
                <a:t>wind</a:t>
              </a:r>
              <a:r>
                <a:t> (speed and direction) and </a:t>
              </a:r>
              <a:r>
                <a:rPr i="1"/>
                <a:t>rain</a:t>
              </a:r>
              <a:r>
                <a:t>?</a:t>
              </a:r>
            </a:p>
            <a:p>
              <a:pPr marL="382588" indent="-342900">
                <a:lnSpc>
                  <a:spcPct val="90000"/>
                </a:lnSpc>
                <a:spcBef>
                  <a:spcPts val="700"/>
                </a:spcBef>
                <a:buClr>
                  <a:srgbClr val="000000"/>
                </a:buClr>
                <a:buSzPct val="100000"/>
                <a:buFont typeface="Arial"/>
                <a:buChar char="•"/>
                <a:defRPr>
                  <a:latin typeface="Arial"/>
                  <a:ea typeface="Arial"/>
                  <a:cs typeface="Arial"/>
                  <a:sym typeface="Arial"/>
                </a:defRPr>
              </a:pPr>
            </a:p>
            <a:p>
              <a:pPr marL="382588" indent="-342900">
                <a:lnSpc>
                  <a:spcPct val="90000"/>
                </a:lnSpc>
                <a:spcBef>
                  <a:spcPts val="700"/>
                </a:spcBef>
                <a:buClr>
                  <a:srgbClr val="000000"/>
                </a:buClr>
                <a:buSzPct val="100000"/>
                <a:buFont typeface="Arial"/>
                <a:buChar char="•"/>
                <a:defRPr sz="3200">
                  <a:latin typeface="Arial"/>
                  <a:ea typeface="Arial"/>
                  <a:cs typeface="Arial"/>
                  <a:sym typeface="Arial"/>
                </a:defRPr>
              </a:pPr>
              <a:r>
                <a:t>Work with </a:t>
              </a:r>
              <a:r>
                <a:rPr i="1"/>
                <a:t>ensembles</a:t>
              </a:r>
              <a:r>
                <a:t>? </a:t>
              </a:r>
            </a:p>
            <a:p>
              <a:pPr marL="382588" indent="-342900">
                <a:lnSpc>
                  <a:spcPct val="90000"/>
                </a:lnSpc>
                <a:spcBef>
                  <a:spcPts val="700"/>
                </a:spcBef>
                <a:buClr>
                  <a:srgbClr val="000000"/>
                </a:buClr>
                <a:buSzPct val="100000"/>
                <a:buFont typeface="Arial"/>
                <a:buChar char="•"/>
                <a:defRPr sz="3200">
                  <a:latin typeface="Arial"/>
                  <a:ea typeface="Arial"/>
                  <a:cs typeface="Arial"/>
                  <a:sym typeface="Arial"/>
                </a:defRPr>
              </a:pPr>
            </a:p>
            <a:p>
              <a:pPr marL="382588" indent="-342900">
                <a:lnSpc>
                  <a:spcPct val="90000"/>
                </a:lnSpc>
                <a:spcBef>
                  <a:spcPts val="700"/>
                </a:spcBef>
                <a:buClr>
                  <a:srgbClr val="000000"/>
                </a:buClr>
                <a:buSzPct val="100000"/>
                <a:buFont typeface="Arial"/>
                <a:buChar char="•"/>
                <a:defRPr sz="3200">
                  <a:latin typeface="Arial"/>
                  <a:ea typeface="Arial"/>
                  <a:cs typeface="Arial"/>
                  <a:sym typeface="Arial"/>
                </a:defRPr>
              </a:pPr>
              <a:r>
                <a:t>Incorporate </a:t>
              </a:r>
              <a:r>
                <a:rPr i="1"/>
                <a:t>observations uncertainty</a:t>
              </a:r>
              <a:r>
                <a:t>?</a:t>
              </a:r>
            </a:p>
          </p:txBody>
        </p:sp>
      </p:gr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title"/>
          </p:nvPr>
        </p:nvSpPr>
        <p:spPr>
          <a:prstGeom prst="rect">
            <a:avLst/>
          </a:prstGeom>
        </p:spPr>
        <p:txBody>
          <a:bodyPr/>
          <a:lstStyle/>
          <a:p>
            <a:pPr lvl="1">
              <a:defRPr sz="3900"/>
            </a:pPr>
            <a:r>
              <a:t>Progress to date</a:t>
            </a:r>
          </a:p>
        </p:txBody>
      </p:sp>
      <p:sp>
        <p:nvSpPr>
          <p:cNvPr id="584" name="Shape 584"/>
          <p:cNvSpPr/>
          <p:nvPr>
            <p:ph type="body" idx="1"/>
          </p:nvPr>
        </p:nvSpPr>
        <p:spPr>
          <a:xfrm>
            <a:off x="457200" y="1600200"/>
            <a:ext cx="8229600" cy="4525963"/>
          </a:xfrm>
          <a:prstGeom prst="rect">
            <a:avLst/>
          </a:prstGeom>
        </p:spPr>
        <p:txBody>
          <a:bodyPr/>
          <a:lstStyle/>
          <a:p>
            <a:pPr/>
            <a:r>
              <a:t>Very successful MesoVICT session at EMS-ECAM.</a:t>
            </a:r>
          </a:p>
          <a:p>
            <a:pPr/>
            <a:r>
              <a:t>Good response from COSMO consortium - companion project called INSPECT</a:t>
            </a:r>
          </a:p>
          <a:p>
            <a:pPr/>
            <a:r>
              <a:t>Continued development of SpatialVx R package</a:t>
            </a:r>
          </a:p>
          <a:p>
            <a:pPr/>
            <a:r>
              <a:t>Good response from community in rerunning cases with latest model configurations: e.g. CMC, ISPRA, MeteoSwiss, Met Office etc</a:t>
            </a:r>
          </a:p>
          <a:p>
            <a:pPr/>
            <a:r>
              <a:t>Less clear on response in terms of developing new methods etc</a:t>
            </a:r>
          </a:p>
        </p:txBody>
      </p:sp>
      <p:pic>
        <p:nvPicPr>
          <p:cNvPr id="585" name="image32.png" descr="JWGFVR-logo-250"/>
          <p:cNvPicPr>
            <a:picLocks noChangeAspect="1"/>
          </p:cNvPicPr>
          <p:nvPr/>
        </p:nvPicPr>
        <p:blipFill>
          <a:blip r:embed="rId2">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7" name="Shape 587"/>
          <p:cNvSpPr/>
          <p:nvPr/>
        </p:nvSpPr>
        <p:spPr>
          <a:xfrm>
            <a:off x="900112" y="6381750"/>
            <a:ext cx="5545138" cy="307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sz="1400">
                <a:solidFill>
                  <a:srgbClr val="000066"/>
                </a:solidFill>
                <a:latin typeface="Albany"/>
                <a:ea typeface="Albany"/>
                <a:cs typeface="Albany"/>
                <a:sym typeface="Albany"/>
              </a:defRPr>
            </a:lvl1pPr>
          </a:lstStyle>
          <a:p>
            <a:pPr/>
            <a:r>
              <a:t>EMS/ECAM, Sofia</a:t>
            </a:r>
          </a:p>
        </p:txBody>
      </p:sp>
      <p:sp>
        <p:nvSpPr>
          <p:cNvPr id="588" name="Shape 588"/>
          <p:cNvSpPr/>
          <p:nvPr/>
        </p:nvSpPr>
        <p:spPr>
          <a:xfrm>
            <a:off x="6443662" y="6381750"/>
            <a:ext cx="1585913" cy="307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i="1" sz="1400">
                <a:solidFill>
                  <a:srgbClr val="000066"/>
                </a:solidFill>
                <a:latin typeface="Albany"/>
                <a:ea typeface="Albany"/>
                <a:cs typeface="Albany"/>
                <a:sym typeface="Albany"/>
              </a:defRPr>
            </a:lvl1pPr>
          </a:lstStyle>
          <a:p>
            <a:pPr/>
            <a:r>
              <a:t>11 Sep, 2015</a:t>
            </a:r>
          </a:p>
        </p:txBody>
      </p:sp>
      <p:sp>
        <p:nvSpPr>
          <p:cNvPr id="589" name="Shape 589"/>
          <p:cNvSpPr/>
          <p:nvPr/>
        </p:nvSpPr>
        <p:spPr>
          <a:xfrm>
            <a:off x="250825" y="1844675"/>
            <a:ext cx="8642350" cy="4897438"/>
          </a:xfrm>
          <a:prstGeom prst="rect">
            <a:avLst/>
          </a:prstGeom>
          <a:solidFill>
            <a:srgbClr val="FFFF00"/>
          </a:solidFill>
          <a:ln w="12700">
            <a:miter lim="400000"/>
          </a:ln>
        </p:spPr>
        <p:txBody>
          <a:bodyPr lIns="45719" rIns="45719" anchor="ctr"/>
          <a:lstStyle/>
          <a:p>
            <a:pPr algn="ctr">
              <a:defRPr>
                <a:latin typeface="Albany"/>
                <a:ea typeface="Albany"/>
                <a:cs typeface="Albany"/>
                <a:sym typeface="Albany"/>
              </a:defRPr>
            </a:pPr>
          </a:p>
        </p:txBody>
      </p:sp>
      <p:sp>
        <p:nvSpPr>
          <p:cNvPr id="590" name="Shape 590"/>
          <p:cNvSpPr/>
          <p:nvPr/>
        </p:nvSpPr>
        <p:spPr>
          <a:xfrm>
            <a:off x="239713" y="1196975"/>
            <a:ext cx="4578351"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buSzPct val="100000"/>
              <a:buChar char="•"/>
              <a:defRPr sz="2400">
                <a:solidFill>
                  <a:srgbClr val="FFFF00"/>
                </a:solidFill>
                <a:latin typeface="Albany"/>
                <a:ea typeface="Albany"/>
                <a:cs typeface="Albany"/>
                <a:sym typeface="Albany"/>
              </a:defRPr>
            </a:lvl1pPr>
          </a:lstStyle>
          <a:p>
            <a:pPr/>
            <a:r>
              <a:t>Possible Interpretation </a:t>
            </a:r>
          </a:p>
        </p:txBody>
      </p:sp>
      <p:sp>
        <p:nvSpPr>
          <p:cNvPr id="591" name="Shape 591"/>
          <p:cNvSpPr/>
          <p:nvPr/>
        </p:nvSpPr>
        <p:spPr>
          <a:xfrm>
            <a:off x="179512" y="204788"/>
            <a:ext cx="8866347"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00"/>
                </a:solidFill>
                <a:latin typeface="Albany"/>
                <a:ea typeface="Albany"/>
                <a:cs typeface="Albany"/>
                <a:sym typeface="Albany"/>
              </a:defRPr>
            </a:lvl1pPr>
          </a:lstStyle>
          <a:p>
            <a:pPr/>
            <a:r>
              <a:t>Simple verification scheme for wind direction</a:t>
            </a:r>
          </a:p>
        </p:txBody>
      </p:sp>
      <p:grpSp>
        <p:nvGrpSpPr>
          <p:cNvPr id="597" name="Group 597"/>
          <p:cNvGrpSpPr/>
          <p:nvPr/>
        </p:nvGrpSpPr>
        <p:grpSpPr>
          <a:xfrm>
            <a:off x="633413" y="2019300"/>
            <a:ext cx="7113586" cy="4732339"/>
            <a:chOff x="0" y="0"/>
            <a:chExt cx="7113585" cy="4732337"/>
          </a:xfrm>
        </p:grpSpPr>
        <p:sp>
          <p:nvSpPr>
            <p:cNvPr id="592" name="Shape 592"/>
            <p:cNvSpPr/>
            <p:nvPr/>
          </p:nvSpPr>
          <p:spPr>
            <a:xfrm flipV="1">
              <a:off x="3794124" y="0"/>
              <a:ext cx="1" cy="4402138"/>
            </a:xfrm>
            <a:prstGeom prst="line">
              <a:avLst/>
            </a:prstGeom>
            <a:noFill/>
            <a:ln w="25400" cap="flat">
              <a:solidFill>
                <a:srgbClr val="000000"/>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93" name="Shape 593"/>
            <p:cNvSpPr/>
            <p:nvPr/>
          </p:nvSpPr>
          <p:spPr>
            <a:xfrm>
              <a:off x="625474" y="2124074"/>
              <a:ext cx="6488112" cy="7939"/>
            </a:xfrm>
            <a:prstGeom prst="line">
              <a:avLst/>
            </a:prstGeom>
            <a:noFill/>
            <a:ln w="25400" cap="flat">
              <a:solidFill>
                <a:srgbClr val="000000"/>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94" name="Shape 594"/>
            <p:cNvSpPr/>
            <p:nvPr/>
          </p:nvSpPr>
          <p:spPr>
            <a:xfrm>
              <a:off x="842961" y="185738"/>
              <a:ext cx="5759450" cy="4030662"/>
            </a:xfrm>
            <a:prstGeom prst="rect">
              <a:avLst/>
            </a:prstGeom>
            <a:noFill/>
            <a:ln w="25400" cap="flat">
              <a:solidFill>
                <a:srgbClr val="000000"/>
              </a:solidFill>
              <a:prstDash val="solid"/>
              <a:round/>
            </a:ln>
            <a:effectLst/>
          </p:spPr>
          <p:txBody>
            <a:bodyPr wrap="square" lIns="45719" tIns="45719" rIns="45719" bIns="45719" numCol="1" anchor="ctr">
              <a:noAutofit/>
            </a:bodyPr>
            <a:lstStyle/>
            <a:p>
              <a:pPr algn="ctr">
                <a:defRPr>
                  <a:solidFill>
                    <a:srgbClr val="FFFFFF"/>
                  </a:solidFill>
                  <a:latin typeface="Albany"/>
                  <a:ea typeface="Albany"/>
                  <a:cs typeface="Albany"/>
                  <a:sym typeface="Albany"/>
                </a:defRPr>
              </a:pPr>
            </a:p>
          </p:txBody>
        </p:sp>
        <p:pic>
          <p:nvPicPr>
            <p:cNvPr id="595" name="image27.pdf"/>
            <p:cNvPicPr>
              <a:picLocks noChangeAspect="1"/>
            </p:cNvPicPr>
            <p:nvPr/>
          </p:nvPicPr>
          <p:blipFill>
            <a:blip r:embed="rId2">
              <a:extLst/>
            </a:blip>
            <a:stretch>
              <a:fillRect/>
            </a:stretch>
          </p:blipFill>
          <p:spPr>
            <a:xfrm>
              <a:off x="0" y="1965485"/>
              <a:ext cx="666742" cy="315904"/>
            </a:xfrm>
            <a:prstGeom prst="rect">
              <a:avLst/>
            </a:prstGeom>
            <a:ln w="12700" cap="flat">
              <a:noFill/>
              <a:miter lim="400000"/>
            </a:ln>
            <a:effectLst/>
          </p:spPr>
        </p:pic>
        <p:pic>
          <p:nvPicPr>
            <p:cNvPr id="596" name="image28.pdf"/>
            <p:cNvPicPr>
              <a:picLocks noChangeAspect="1"/>
            </p:cNvPicPr>
            <p:nvPr/>
          </p:nvPicPr>
          <p:blipFill>
            <a:blip r:embed="rId3">
              <a:extLst/>
            </a:blip>
            <a:stretch>
              <a:fillRect/>
            </a:stretch>
          </p:blipFill>
          <p:spPr>
            <a:xfrm>
              <a:off x="3545683" y="4371986"/>
              <a:ext cx="584194" cy="360353"/>
            </a:xfrm>
            <a:prstGeom prst="rect">
              <a:avLst/>
            </a:prstGeom>
            <a:ln w="12700" cap="flat">
              <a:noFill/>
              <a:miter lim="400000"/>
            </a:ln>
            <a:effectLst/>
          </p:spPr>
        </p:pic>
      </p:grpSp>
      <p:sp>
        <p:nvSpPr>
          <p:cNvPr id="598" name="Shape 598"/>
          <p:cNvSpPr/>
          <p:nvPr/>
        </p:nvSpPr>
        <p:spPr>
          <a:xfrm>
            <a:off x="541337" y="2051050"/>
            <a:ext cx="850676" cy="307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Albany"/>
                <a:ea typeface="Albany"/>
                <a:cs typeface="Albany"/>
                <a:sym typeface="Albany"/>
              </a:defRPr>
            </a:lvl1pPr>
          </a:lstStyle>
          <a:p>
            <a:pPr/>
            <a:r>
              <a:t>+180 deg</a:t>
            </a:r>
          </a:p>
        </p:txBody>
      </p:sp>
      <p:sp>
        <p:nvSpPr>
          <p:cNvPr id="599" name="Shape 599"/>
          <p:cNvSpPr/>
          <p:nvPr/>
        </p:nvSpPr>
        <p:spPr>
          <a:xfrm>
            <a:off x="596900" y="6081712"/>
            <a:ext cx="806051"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Albany"/>
                <a:ea typeface="Albany"/>
                <a:cs typeface="Albany"/>
                <a:sym typeface="Albany"/>
              </a:defRPr>
            </a:lvl1pPr>
          </a:lstStyle>
          <a:p>
            <a:pPr/>
            <a:r>
              <a:t>-180 deg</a:t>
            </a:r>
          </a:p>
        </p:txBody>
      </p:sp>
      <p:sp>
        <p:nvSpPr>
          <p:cNvPr id="600" name="Shape 600"/>
          <p:cNvSpPr/>
          <p:nvPr/>
        </p:nvSpPr>
        <p:spPr>
          <a:xfrm>
            <a:off x="6759575" y="2328863"/>
            <a:ext cx="16765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atin typeface="Albany"/>
                <a:ea typeface="Albany"/>
                <a:cs typeface="Albany"/>
                <a:sym typeface="Albany"/>
              </a:defRPr>
            </a:lvl1pPr>
          </a:lstStyle>
          <a:p>
            <a:pPr/>
            <a:r>
              <a:t>I</a:t>
            </a:r>
          </a:p>
        </p:txBody>
      </p:sp>
      <p:sp>
        <p:nvSpPr>
          <p:cNvPr id="601" name="Shape 601"/>
          <p:cNvSpPr/>
          <p:nvPr/>
        </p:nvSpPr>
        <p:spPr>
          <a:xfrm>
            <a:off x="1476375" y="2328863"/>
            <a:ext cx="23116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atin typeface="Albany"/>
                <a:ea typeface="Albany"/>
                <a:cs typeface="Albany"/>
                <a:sym typeface="Albany"/>
              </a:defRPr>
            </a:lvl1pPr>
          </a:lstStyle>
          <a:p>
            <a:pPr/>
            <a:r>
              <a:t>II</a:t>
            </a:r>
          </a:p>
        </p:txBody>
      </p:sp>
      <p:sp>
        <p:nvSpPr>
          <p:cNvPr id="602" name="Shape 602"/>
          <p:cNvSpPr/>
          <p:nvPr/>
        </p:nvSpPr>
        <p:spPr>
          <a:xfrm>
            <a:off x="1554162" y="5775325"/>
            <a:ext cx="294679"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atin typeface="Albany"/>
                <a:ea typeface="Albany"/>
                <a:cs typeface="Albany"/>
                <a:sym typeface="Albany"/>
              </a:defRPr>
            </a:lvl1pPr>
          </a:lstStyle>
          <a:p>
            <a:pPr/>
            <a:r>
              <a:t>III</a:t>
            </a:r>
          </a:p>
        </p:txBody>
      </p:sp>
      <p:sp>
        <p:nvSpPr>
          <p:cNvPr id="603" name="Shape 603"/>
          <p:cNvSpPr/>
          <p:nvPr/>
        </p:nvSpPr>
        <p:spPr>
          <a:xfrm>
            <a:off x="6707188" y="5775325"/>
            <a:ext cx="320128"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atin typeface="Albany"/>
                <a:ea typeface="Albany"/>
                <a:cs typeface="Albany"/>
                <a:sym typeface="Albany"/>
              </a:defRPr>
            </a:lvl1pPr>
          </a:lstStyle>
          <a:p>
            <a:pPr/>
            <a:r>
              <a:t>IV</a:t>
            </a:r>
          </a:p>
        </p:txBody>
      </p:sp>
      <p:pic>
        <p:nvPicPr>
          <p:cNvPr id="604" name="image20.pdf"/>
          <p:cNvPicPr>
            <a:picLocks noChangeAspect="1"/>
          </p:cNvPicPr>
          <p:nvPr/>
        </p:nvPicPr>
        <p:blipFill>
          <a:blip r:embed="rId4">
            <a:extLst/>
          </a:blip>
          <a:stretch>
            <a:fillRect/>
          </a:stretch>
        </p:blipFill>
        <p:spPr>
          <a:xfrm>
            <a:off x="5292725" y="2457450"/>
            <a:ext cx="1057275" cy="360364"/>
          </a:xfrm>
          <a:prstGeom prst="rect">
            <a:avLst/>
          </a:prstGeom>
          <a:ln w="12700">
            <a:miter lim="400000"/>
          </a:ln>
        </p:spPr>
      </p:pic>
      <p:pic>
        <p:nvPicPr>
          <p:cNvPr id="605" name="image21.pdf"/>
          <p:cNvPicPr>
            <a:picLocks noChangeAspect="1"/>
          </p:cNvPicPr>
          <p:nvPr/>
        </p:nvPicPr>
        <p:blipFill>
          <a:blip r:embed="rId5">
            <a:extLst/>
          </a:blip>
          <a:stretch>
            <a:fillRect/>
          </a:stretch>
        </p:blipFill>
        <p:spPr>
          <a:xfrm>
            <a:off x="5292725" y="4400550"/>
            <a:ext cx="1057275" cy="360364"/>
          </a:xfrm>
          <a:prstGeom prst="rect">
            <a:avLst/>
          </a:prstGeom>
          <a:ln w="12700">
            <a:miter lim="400000"/>
          </a:ln>
        </p:spPr>
      </p:pic>
      <p:pic>
        <p:nvPicPr>
          <p:cNvPr id="606" name="image22.pdf"/>
          <p:cNvPicPr>
            <a:picLocks noChangeAspect="1"/>
          </p:cNvPicPr>
          <p:nvPr/>
        </p:nvPicPr>
        <p:blipFill>
          <a:blip r:embed="rId6">
            <a:extLst/>
          </a:blip>
          <a:stretch>
            <a:fillRect/>
          </a:stretch>
        </p:blipFill>
        <p:spPr>
          <a:xfrm>
            <a:off x="2459038" y="2457450"/>
            <a:ext cx="1057276" cy="360364"/>
          </a:xfrm>
          <a:prstGeom prst="rect">
            <a:avLst/>
          </a:prstGeom>
          <a:ln w="12700">
            <a:miter lim="400000"/>
          </a:ln>
        </p:spPr>
      </p:pic>
      <p:pic>
        <p:nvPicPr>
          <p:cNvPr id="607" name="image23.pdf"/>
          <p:cNvPicPr>
            <a:picLocks noChangeAspect="1"/>
          </p:cNvPicPr>
          <p:nvPr/>
        </p:nvPicPr>
        <p:blipFill>
          <a:blip r:embed="rId7">
            <a:extLst/>
          </a:blip>
          <a:stretch>
            <a:fillRect/>
          </a:stretch>
        </p:blipFill>
        <p:spPr>
          <a:xfrm>
            <a:off x="2459038" y="4400550"/>
            <a:ext cx="1057276" cy="360364"/>
          </a:xfrm>
          <a:prstGeom prst="rect">
            <a:avLst/>
          </a:prstGeom>
          <a:ln w="12700">
            <a:miter lim="400000"/>
          </a:ln>
        </p:spPr>
      </p:pic>
      <p:pic>
        <p:nvPicPr>
          <p:cNvPr id="608" name="image24.pdf"/>
          <p:cNvPicPr>
            <a:picLocks noChangeAspect="1"/>
          </p:cNvPicPr>
          <p:nvPr/>
        </p:nvPicPr>
        <p:blipFill>
          <a:blip r:embed="rId8">
            <a:extLst/>
          </a:blip>
          <a:stretch>
            <a:fillRect/>
          </a:stretch>
        </p:blipFill>
        <p:spPr>
          <a:xfrm>
            <a:off x="2339975" y="4797425"/>
            <a:ext cx="1168400" cy="314325"/>
          </a:xfrm>
          <a:prstGeom prst="rect">
            <a:avLst/>
          </a:prstGeom>
          <a:ln w="12700">
            <a:miter lim="400000"/>
          </a:ln>
        </p:spPr>
      </p:pic>
      <p:pic>
        <p:nvPicPr>
          <p:cNvPr id="609" name="image25.pdf"/>
          <p:cNvPicPr>
            <a:picLocks noChangeAspect="1"/>
          </p:cNvPicPr>
          <p:nvPr/>
        </p:nvPicPr>
        <p:blipFill>
          <a:blip r:embed="rId9">
            <a:extLst/>
          </a:blip>
          <a:stretch>
            <a:fillRect/>
          </a:stretch>
        </p:blipFill>
        <p:spPr>
          <a:xfrm>
            <a:off x="5292725" y="4797425"/>
            <a:ext cx="1168400" cy="314325"/>
          </a:xfrm>
          <a:prstGeom prst="rect">
            <a:avLst/>
          </a:prstGeom>
          <a:ln w="12700">
            <a:miter lim="400000"/>
          </a:ln>
        </p:spPr>
      </p:pic>
      <p:pic>
        <p:nvPicPr>
          <p:cNvPr id="610" name="image26.pdf"/>
          <p:cNvPicPr>
            <a:picLocks noChangeAspect="1"/>
          </p:cNvPicPr>
          <p:nvPr/>
        </p:nvPicPr>
        <p:blipFill>
          <a:blip r:embed="rId10">
            <a:extLst/>
          </a:blip>
          <a:stretch>
            <a:fillRect/>
          </a:stretch>
        </p:blipFill>
        <p:spPr>
          <a:xfrm>
            <a:off x="5292725" y="2852738"/>
            <a:ext cx="1168400" cy="314326"/>
          </a:xfrm>
          <a:prstGeom prst="rect">
            <a:avLst/>
          </a:prstGeom>
          <a:ln w="12700">
            <a:miter lim="400000"/>
          </a:ln>
        </p:spPr>
      </p:pic>
      <p:pic>
        <p:nvPicPr>
          <p:cNvPr id="611" name="image26.pdf"/>
          <p:cNvPicPr>
            <a:picLocks noChangeAspect="1"/>
          </p:cNvPicPr>
          <p:nvPr/>
        </p:nvPicPr>
        <p:blipFill>
          <a:blip r:embed="rId10">
            <a:extLst/>
          </a:blip>
          <a:stretch>
            <a:fillRect/>
          </a:stretch>
        </p:blipFill>
        <p:spPr>
          <a:xfrm>
            <a:off x="2403475" y="2847975"/>
            <a:ext cx="1168400" cy="314325"/>
          </a:xfrm>
          <a:prstGeom prst="rect">
            <a:avLst/>
          </a:prstGeom>
          <a:ln w="12700">
            <a:miter lim="400000"/>
          </a:ln>
        </p:spPr>
      </p:pic>
      <p:sp>
        <p:nvSpPr>
          <p:cNvPr id="612" name="Shape 612"/>
          <p:cNvSpPr/>
          <p:nvPr/>
        </p:nvSpPr>
        <p:spPr>
          <a:xfrm>
            <a:off x="1943100" y="3262312"/>
            <a:ext cx="2110207"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latin typeface="Albany"/>
                <a:ea typeface="Albany"/>
                <a:cs typeface="Albany"/>
                <a:sym typeface="Albany"/>
              </a:defRPr>
            </a:pPr>
            <a:r>
              <a:t>FC of ff too low</a:t>
            </a:r>
          </a:p>
          <a:p>
            <a:pPr>
              <a:defRPr sz="1400">
                <a:latin typeface="Albany"/>
                <a:ea typeface="Albany"/>
                <a:cs typeface="Albany"/>
                <a:sym typeface="Albany"/>
              </a:defRPr>
            </a:pPr>
            <a:r>
              <a:t>FC of dd too anti-cyclonic</a:t>
            </a:r>
          </a:p>
        </p:txBody>
      </p:sp>
      <p:sp>
        <p:nvSpPr>
          <p:cNvPr id="613" name="Shape 613"/>
          <p:cNvSpPr/>
          <p:nvPr/>
        </p:nvSpPr>
        <p:spPr>
          <a:xfrm>
            <a:off x="4818062" y="3262312"/>
            <a:ext cx="2110208"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latin typeface="Albany"/>
                <a:ea typeface="Albany"/>
                <a:cs typeface="Albany"/>
                <a:sym typeface="Albany"/>
              </a:defRPr>
            </a:pPr>
            <a:r>
              <a:t>FC of ff too high</a:t>
            </a:r>
          </a:p>
          <a:p>
            <a:pPr>
              <a:defRPr sz="1400">
                <a:latin typeface="Albany"/>
                <a:ea typeface="Albany"/>
                <a:cs typeface="Albany"/>
                <a:sym typeface="Albany"/>
              </a:defRPr>
            </a:pPr>
            <a:r>
              <a:t>FC of dd too anti-cyclonic</a:t>
            </a:r>
          </a:p>
        </p:txBody>
      </p:sp>
      <p:sp>
        <p:nvSpPr>
          <p:cNvPr id="614" name="Shape 614"/>
          <p:cNvSpPr/>
          <p:nvPr/>
        </p:nvSpPr>
        <p:spPr>
          <a:xfrm>
            <a:off x="1989138" y="5253037"/>
            <a:ext cx="2366962"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latin typeface="Albany"/>
                <a:ea typeface="Albany"/>
                <a:cs typeface="Albany"/>
                <a:sym typeface="Albany"/>
              </a:defRPr>
            </a:pPr>
            <a:r>
              <a:t>FC of ff too low</a:t>
            </a:r>
          </a:p>
          <a:p>
            <a:pPr>
              <a:defRPr sz="1400">
                <a:latin typeface="Albany"/>
                <a:ea typeface="Albany"/>
                <a:cs typeface="Albany"/>
                <a:sym typeface="Albany"/>
              </a:defRPr>
            </a:pPr>
            <a:r>
              <a:t>FC of dd too cyclonic                           </a:t>
            </a:r>
          </a:p>
        </p:txBody>
      </p:sp>
      <p:sp>
        <p:nvSpPr>
          <p:cNvPr id="615" name="Shape 615"/>
          <p:cNvSpPr/>
          <p:nvPr/>
        </p:nvSpPr>
        <p:spPr>
          <a:xfrm>
            <a:off x="4794250" y="5253037"/>
            <a:ext cx="1764331"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latin typeface="Albany"/>
                <a:ea typeface="Albany"/>
                <a:cs typeface="Albany"/>
                <a:sym typeface="Albany"/>
              </a:defRPr>
            </a:pPr>
            <a:r>
              <a:t>FC of ff too high</a:t>
            </a:r>
          </a:p>
          <a:p>
            <a:pPr>
              <a:defRPr sz="1400">
                <a:latin typeface="Albany"/>
                <a:ea typeface="Albany"/>
                <a:cs typeface="Albany"/>
                <a:sym typeface="Albany"/>
              </a:defRPr>
            </a:pPr>
            <a:r>
              <a:t>FC of dd too cyclonic</a:t>
            </a:r>
          </a:p>
        </p:txBody>
      </p:sp>
      <p:sp>
        <p:nvSpPr>
          <p:cNvPr id="616" name="Shape 616"/>
          <p:cNvSpPr/>
          <p:nvPr/>
        </p:nvSpPr>
        <p:spPr>
          <a:xfrm>
            <a:off x="4176464" y="908720"/>
            <a:ext cx="4572001"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latin typeface="Albany"/>
                <a:ea typeface="Albany"/>
                <a:cs typeface="Albany"/>
                <a:sym typeface="Albany"/>
              </a:defRPr>
            </a:lvl1pPr>
          </a:lstStyle>
          <a:p>
            <a:pPr/>
            <a:r>
              <a:t>Verification of wind (2D, 10m) in complex terrain is one of MesoVICT goals</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title"/>
          </p:nvPr>
        </p:nvSpPr>
        <p:spPr>
          <a:prstGeom prst="rect">
            <a:avLst/>
          </a:prstGeom>
        </p:spPr>
        <p:txBody>
          <a:bodyPr/>
          <a:lstStyle>
            <a:lvl1pPr defTabSz="832104">
              <a:defRPr sz="3549"/>
            </a:lvl1pPr>
          </a:lstStyle>
          <a:p>
            <a:pPr/>
            <a:r>
              <a:t>Recommendations from precipitation document</a:t>
            </a:r>
          </a:p>
        </p:txBody>
      </p:sp>
      <p:sp>
        <p:nvSpPr>
          <p:cNvPr id="619" name="Shape 619"/>
          <p:cNvSpPr/>
          <p:nvPr>
            <p:ph type="body" idx="1"/>
          </p:nvPr>
        </p:nvSpPr>
        <p:spPr>
          <a:xfrm>
            <a:off x="457200" y="1524000"/>
            <a:ext cx="8229600" cy="4525963"/>
          </a:xfrm>
          <a:prstGeom prst="rect">
            <a:avLst/>
          </a:prstGeom>
        </p:spPr>
        <p:txBody>
          <a:bodyPr/>
          <a:lstStyle/>
          <a:p>
            <a:pPr marL="288036" indent="-288036" defTabSz="877823">
              <a:defRPr sz="2688"/>
            </a:pPr>
            <a:r>
              <a:t>Recommendations document will need to be revisited to incorporate recent and current work e.g. CBS and MesoVICT outcomes etc</a:t>
            </a:r>
          </a:p>
          <a:p>
            <a:pPr marL="288036" indent="-288036" defTabSz="877823">
              <a:defRPr sz="2688"/>
            </a:pPr>
            <a:r>
              <a:t>CBS TT-SV outcomes -&gt; SEEPS was initially accepted but then reluctantly rejected because logistically the station lists and climatologies could not be reconciled between global centres participating in the initial tests (MetO, ECMWF, CMC and JMA). See </a:t>
            </a:r>
            <a:r>
              <a:rPr u="sng">
                <a:solidFill>
                  <a:srgbClr val="0000FF"/>
                </a:solidFill>
                <a:uFill>
                  <a:solidFill>
                    <a:srgbClr val="0000FF"/>
                  </a:solidFill>
                </a:uFill>
                <a:hlinkClick r:id="rId2" invalidUrl="" action="" tgtFrame="" tooltip="" history="1" highlightClick="0" endSnd="0"/>
              </a:rPr>
              <a:t>http://www.wmo.int/pages/prog/www/DPFS/Meetings/TT-SV_Geneva2014/DocPlan_TT-SV.html</a:t>
            </a:r>
          </a:p>
        </p:txBody>
      </p:sp>
      <p:pic>
        <p:nvPicPr>
          <p:cNvPr id="620" name="image32.png" descr="JWGFVR-logo-250"/>
          <p:cNvPicPr>
            <a:picLocks noChangeAspect="1"/>
          </p:cNvPicPr>
          <p:nvPr/>
        </p:nvPicPr>
        <p:blipFill>
          <a:blip r:embed="rId3">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2" name="unknown.png"/>
          <p:cNvPicPr>
            <a:picLocks noChangeAspect="1"/>
          </p:cNvPicPr>
          <p:nvPr/>
        </p:nvPicPr>
        <p:blipFill>
          <a:blip r:embed="rId2">
            <a:extLst/>
          </a:blip>
          <a:stretch>
            <a:fillRect/>
          </a:stretch>
        </p:blipFill>
        <p:spPr>
          <a:xfrm>
            <a:off x="637594" y="636716"/>
            <a:ext cx="8201606" cy="5776784"/>
          </a:xfrm>
          <a:prstGeom prst="rect">
            <a:avLst/>
          </a:prstGeom>
          <a:ln w="12700">
            <a:miter lim="400000"/>
          </a:ln>
        </p:spPr>
      </p:pic>
      <p:sp>
        <p:nvSpPr>
          <p:cNvPr id="623" name="Shape 623"/>
          <p:cNvSpPr/>
          <p:nvPr/>
        </p:nvSpPr>
        <p:spPr>
          <a:xfrm>
            <a:off x="-2418" y="-1270"/>
            <a:ext cx="8675972" cy="624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Monitoring of km-scale precipitation forecasts against  1km radar data over the UK</a:t>
            </a:r>
          </a:p>
          <a:p>
            <a:pPr/>
            <a:r>
              <a:t>Continuation/follow-on from Mittermaier et al. 2013)</a:t>
            </a:r>
          </a:p>
        </p:txBody>
      </p:sp>
      <p:sp>
        <p:nvSpPr>
          <p:cNvPr id="624" name="Shape 624"/>
          <p:cNvSpPr/>
          <p:nvPr/>
        </p:nvSpPr>
        <p:spPr>
          <a:xfrm>
            <a:off x="1407282" y="1713229"/>
            <a:ext cx="3746226"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t>Running mean anomaly</a:t>
            </a:r>
          </a:p>
          <a:p>
            <a:pPr algn="ctr"/>
            <a:r>
              <a:t>Tracking results long-term is tricky!</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6" name="Shape 626"/>
          <p:cNvSpPr/>
          <p:nvPr>
            <p:ph type="title"/>
          </p:nvPr>
        </p:nvSpPr>
        <p:spPr>
          <a:prstGeom prst="rect">
            <a:avLst/>
          </a:prstGeom>
        </p:spPr>
        <p:txBody>
          <a:bodyPr/>
          <a:lstStyle>
            <a:lvl1pPr defTabSz="740663">
              <a:defRPr sz="3564"/>
            </a:lvl1pPr>
          </a:lstStyle>
          <a:p>
            <a:pPr/>
            <a:r>
              <a:t>CBS exchange of global surface verification 1 </a:t>
            </a:r>
          </a:p>
        </p:txBody>
      </p:sp>
      <p:sp>
        <p:nvSpPr>
          <p:cNvPr id="627" name="Shape 627"/>
          <p:cNvSpPr/>
          <p:nvPr>
            <p:ph type="body" idx="1"/>
          </p:nvPr>
        </p:nvSpPr>
        <p:spPr>
          <a:xfrm>
            <a:off x="92273" y="1460500"/>
            <a:ext cx="8734227" cy="5363568"/>
          </a:xfrm>
          <a:prstGeom prst="rect">
            <a:avLst/>
          </a:prstGeom>
        </p:spPr>
        <p:txBody>
          <a:bodyPr/>
          <a:lstStyle/>
          <a:p>
            <a:pPr marL="44115" indent="-44115" defTabSz="182880">
              <a:spcBef>
                <a:spcPts val="200"/>
              </a:spcBef>
              <a:buFontTx/>
              <a:defRPr sz="960">
                <a:uFill>
                  <a:solidFill>
                    <a:srgbClr val="000000"/>
                  </a:solidFill>
                </a:uFill>
                <a:latin typeface="Arial"/>
                <a:ea typeface="Arial"/>
                <a:cs typeface="Arial"/>
                <a:sym typeface="Arial"/>
              </a:defRPr>
            </a:pPr>
            <a:r>
              <a:t> </a:t>
            </a:r>
            <a:r>
              <a:rPr sz="1560"/>
              <a:t>Mandatory</a:t>
            </a:r>
            <a:endParaRPr sz="1560"/>
          </a:p>
          <a:p>
            <a:pPr marL="468122" indent="-88646" algn="just" defTabSz="182880">
              <a:spcBef>
                <a:spcPts val="0"/>
              </a:spcBef>
              <a:buFont typeface="Symbol"/>
              <a:tabLst>
                <a:tab pos="279400" algn="l"/>
                <a:tab pos="457200" algn="l"/>
              </a:tabLst>
              <a:defRPr sz="1560">
                <a:uFill>
                  <a:solidFill>
                    <a:srgbClr val="000000"/>
                  </a:solidFill>
                </a:uFill>
                <a:latin typeface="Arial"/>
                <a:ea typeface="Arial"/>
                <a:cs typeface="Arial"/>
                <a:sym typeface="Arial"/>
              </a:defRPr>
            </a:pPr>
            <a:r>
              <a:t>2-m temperature</a:t>
            </a:r>
          </a:p>
          <a:p>
            <a:pPr marL="468122" indent="-88646" algn="just" defTabSz="182880">
              <a:spcBef>
                <a:spcPts val="0"/>
              </a:spcBef>
              <a:buFont typeface="Symbol"/>
              <a:tabLst>
                <a:tab pos="279400" algn="l"/>
                <a:tab pos="457200" algn="l"/>
              </a:tabLst>
              <a:defRPr sz="1560">
                <a:uFill>
                  <a:solidFill>
                    <a:srgbClr val="000000"/>
                  </a:solidFill>
                </a:uFill>
                <a:latin typeface="Arial"/>
                <a:ea typeface="Arial"/>
                <a:cs typeface="Arial"/>
                <a:sym typeface="Arial"/>
              </a:defRPr>
            </a:pPr>
            <a:r>
              <a:t>10-m wind speed</a:t>
            </a:r>
          </a:p>
          <a:p>
            <a:pPr marL="468122" indent="-88646" algn="just" defTabSz="182880">
              <a:spcBef>
                <a:spcPts val="0"/>
              </a:spcBef>
              <a:buFont typeface="Symbol"/>
              <a:tabLst>
                <a:tab pos="279400" algn="l"/>
                <a:tab pos="457200" algn="l"/>
              </a:tabLst>
              <a:defRPr sz="1560">
                <a:uFill>
                  <a:solidFill>
                    <a:srgbClr val="000000"/>
                  </a:solidFill>
                </a:uFill>
                <a:latin typeface="Arial"/>
                <a:ea typeface="Arial"/>
                <a:cs typeface="Arial"/>
                <a:sym typeface="Arial"/>
              </a:defRPr>
            </a:pPr>
            <a:r>
              <a:t>10-m wind </a:t>
            </a:r>
            <a:r>
              <a:t>direction (for speeds greater or equal 3 m/s)</a:t>
            </a:r>
          </a:p>
          <a:p>
            <a:pPr marL="468122" indent="-88646" algn="just" defTabSz="182880">
              <a:spcBef>
                <a:spcPts val="0"/>
              </a:spcBef>
              <a:buFont typeface="Symbol"/>
              <a:tabLst>
                <a:tab pos="279400" algn="l"/>
                <a:tab pos="457200" algn="l"/>
              </a:tabLst>
              <a:defRPr sz="1560">
                <a:solidFill>
                  <a:srgbClr val="FF2600"/>
                </a:solidFill>
                <a:uFill>
                  <a:solidFill>
                    <a:srgbClr val="000000"/>
                  </a:solidFill>
                </a:uFill>
                <a:latin typeface="Arial"/>
                <a:ea typeface="Arial"/>
                <a:cs typeface="Arial"/>
                <a:sym typeface="Arial"/>
              </a:defRPr>
            </a:pPr>
            <a:r>
              <a:t>24-h precipitation</a:t>
            </a:r>
          </a:p>
          <a:p>
            <a:pPr marL="288036" indent="0" defTabSz="182880">
              <a:spcBef>
                <a:spcPts val="200"/>
              </a:spcBef>
              <a:buSzTx/>
              <a:buFontTx/>
              <a:buNone/>
              <a:defRPr sz="1560">
                <a:uFill>
                  <a:solidFill>
                    <a:srgbClr val="000000"/>
                  </a:solidFill>
                </a:uFill>
                <a:latin typeface="Arial"/>
                <a:ea typeface="Arial"/>
                <a:cs typeface="Arial"/>
                <a:sym typeface="Arial"/>
              </a:defRPr>
            </a:pPr>
          </a:p>
          <a:p>
            <a:pPr marL="96252" indent="-96252" defTabSz="182880">
              <a:spcBef>
                <a:spcPts val="200"/>
              </a:spcBef>
              <a:buFontTx/>
              <a:tabLst>
                <a:tab pos="177800" algn="l"/>
              </a:tabLst>
              <a:defRPr sz="1560">
                <a:uFill>
                  <a:solidFill>
                    <a:srgbClr val="000000"/>
                  </a:solidFill>
                </a:uFill>
                <a:latin typeface="Arial"/>
                <a:ea typeface="Arial"/>
                <a:cs typeface="Arial"/>
                <a:sym typeface="Arial"/>
              </a:defRPr>
            </a:pPr>
            <a:r>
              <a:t>Additional recommended</a:t>
            </a:r>
          </a:p>
          <a:p>
            <a:pPr marL="468122" indent="-88646" algn="just" defTabSz="182880">
              <a:spcBef>
                <a:spcPts val="0"/>
              </a:spcBef>
              <a:buFont typeface="Symbol"/>
              <a:tabLst>
                <a:tab pos="279400" algn="l"/>
                <a:tab pos="457200" algn="l"/>
              </a:tabLst>
              <a:defRPr sz="1560">
                <a:uFill>
                  <a:solidFill>
                    <a:srgbClr val="000000"/>
                  </a:solidFill>
                </a:uFill>
                <a:latin typeface="Arial"/>
                <a:ea typeface="Arial"/>
                <a:cs typeface="Arial"/>
                <a:sym typeface="Arial"/>
              </a:defRPr>
            </a:pPr>
            <a:r>
              <a:t>Total cloud cover</a:t>
            </a:r>
          </a:p>
          <a:p>
            <a:pPr marL="468122" indent="-88646" algn="just" defTabSz="182880">
              <a:spcBef>
                <a:spcPts val="0"/>
              </a:spcBef>
              <a:buFont typeface="Symbol"/>
              <a:tabLst>
                <a:tab pos="279400" algn="l"/>
                <a:tab pos="457200" algn="l"/>
              </a:tabLst>
              <a:defRPr sz="1560">
                <a:solidFill>
                  <a:srgbClr val="FF2600"/>
                </a:solidFill>
                <a:uFill>
                  <a:solidFill>
                    <a:srgbClr val="000000"/>
                  </a:solidFill>
                </a:uFill>
                <a:latin typeface="Arial"/>
                <a:ea typeface="Arial"/>
                <a:cs typeface="Arial"/>
                <a:sym typeface="Arial"/>
              </a:defRPr>
            </a:pPr>
            <a:r>
              <a:t>6-h precipitation</a:t>
            </a:r>
          </a:p>
          <a:p>
            <a:pPr marL="468122" indent="-88646" algn="just" defTabSz="182880">
              <a:spcBef>
                <a:spcPts val="0"/>
              </a:spcBef>
              <a:buFont typeface="Symbol"/>
              <a:tabLst>
                <a:tab pos="279400" algn="l"/>
                <a:tab pos="457200" algn="l"/>
              </a:tabLst>
              <a:defRPr sz="1560">
                <a:uFill>
                  <a:solidFill>
                    <a:srgbClr val="000000"/>
                  </a:solidFill>
                </a:uFill>
                <a:latin typeface="Arial"/>
                <a:ea typeface="Arial"/>
                <a:cs typeface="Arial"/>
                <a:sym typeface="Arial"/>
              </a:defRPr>
            </a:pPr>
            <a:r>
              <a:t>2-m relative humidity</a:t>
            </a:r>
          </a:p>
          <a:p>
            <a:pPr marL="468122" indent="-88646" algn="just" defTabSz="182880">
              <a:spcBef>
                <a:spcPts val="0"/>
              </a:spcBef>
              <a:buFont typeface="Symbol"/>
              <a:tabLst>
                <a:tab pos="279400" algn="l"/>
                <a:tab pos="457200" algn="l"/>
              </a:tabLst>
              <a:defRPr sz="1560">
                <a:uFill>
                  <a:solidFill>
                    <a:srgbClr val="000000"/>
                  </a:solidFill>
                </a:uFill>
                <a:latin typeface="Arial"/>
                <a:ea typeface="Arial"/>
                <a:cs typeface="Arial"/>
                <a:sym typeface="Arial"/>
              </a:defRPr>
            </a:pPr>
            <a:r>
              <a:t>2-m dew point</a:t>
            </a:r>
          </a:p>
          <a:p>
            <a:pPr marL="468122" indent="-88646" algn="just" defTabSz="182880">
              <a:spcBef>
                <a:spcPts val="0"/>
              </a:spcBef>
              <a:buFont typeface="Symbol"/>
              <a:tabLst>
                <a:tab pos="279400" algn="l"/>
                <a:tab pos="457200" algn="l"/>
              </a:tabLst>
              <a:defRPr sz="1560">
                <a:uFill>
                  <a:solidFill>
                    <a:srgbClr val="000000"/>
                  </a:solidFill>
                </a:uFill>
                <a:latin typeface="Arial"/>
                <a:ea typeface="Arial"/>
                <a:cs typeface="Arial"/>
                <a:sym typeface="Arial"/>
              </a:defRPr>
            </a:pPr>
          </a:p>
          <a:p>
            <a:pPr marL="96252" indent="-96252" defTabSz="182880">
              <a:spcBef>
                <a:spcPts val="200"/>
              </a:spcBef>
              <a:buFontTx/>
              <a:defRPr sz="1560">
                <a:uFill>
                  <a:solidFill>
                    <a:srgbClr val="000000"/>
                  </a:solidFill>
                </a:uFill>
                <a:latin typeface="Arial"/>
                <a:ea typeface="Arial"/>
                <a:cs typeface="Arial"/>
                <a:sym typeface="Arial"/>
              </a:defRPr>
            </a:pPr>
            <a:r>
              <a:t>Mandatory:</a:t>
            </a:r>
            <a:r>
              <a:t> f</a:t>
            </a:r>
            <a:r>
              <a:t>orecast steps </a:t>
            </a:r>
            <a:r>
              <a:t>6h, </a:t>
            </a:r>
            <a:r>
              <a:t>12h, </a:t>
            </a:r>
            <a:r>
              <a:t>18</a:t>
            </a:r>
            <a:r>
              <a:t>h, </a:t>
            </a:r>
            <a:r>
              <a:t>24</a:t>
            </a:r>
            <a:r>
              <a:t>h, .., 240h or end of the forecast</a:t>
            </a:r>
          </a:p>
          <a:p>
            <a:pPr marL="0" indent="0" defTabSz="182880">
              <a:spcBef>
                <a:spcPts val="200"/>
              </a:spcBef>
              <a:buSzTx/>
              <a:buFontTx/>
              <a:buNone/>
              <a:defRPr sz="1560">
                <a:uFill>
                  <a:solidFill>
                    <a:srgbClr val="000000"/>
                  </a:solidFill>
                </a:uFill>
                <a:latin typeface="Arial"/>
                <a:ea typeface="Arial"/>
                <a:cs typeface="Arial"/>
                <a:sym typeface="Arial"/>
              </a:defRPr>
            </a:pPr>
            <a:r>
              <a:t>		for 24-h precipitation: steps 24h, 48h, .., 240h or end of the forecast</a:t>
            </a:r>
          </a:p>
          <a:p>
            <a:pPr marL="0" indent="0" defTabSz="182880">
              <a:spcBef>
                <a:spcPts val="200"/>
              </a:spcBef>
              <a:buSzTx/>
              <a:buFontTx/>
              <a:buNone/>
              <a:defRPr sz="1560">
                <a:uFill>
                  <a:solidFill>
                    <a:srgbClr val="000000"/>
                  </a:solidFill>
                </a:uFill>
                <a:latin typeface="Arial"/>
                <a:ea typeface="Arial"/>
                <a:cs typeface="Arial"/>
                <a:sym typeface="Arial"/>
              </a:defRPr>
            </a:pPr>
          </a:p>
          <a:p>
            <a:pPr marL="96252" indent="-96252" defTabSz="182880">
              <a:spcBef>
                <a:spcPts val="200"/>
              </a:spcBef>
              <a:buFontTx/>
              <a:defRPr sz="1560">
                <a:uFill>
                  <a:solidFill>
                    <a:srgbClr val="000000"/>
                  </a:solidFill>
                </a:uFill>
                <a:latin typeface="Arial"/>
                <a:ea typeface="Arial"/>
                <a:cs typeface="Arial"/>
                <a:sym typeface="Arial"/>
              </a:defRPr>
            </a:pPr>
            <a:r>
              <a:t>Additional recommended: </a:t>
            </a:r>
            <a:r>
              <a:t>3</a:t>
            </a:r>
            <a:r>
              <a:t>-hourly (for improved representation of diurnal cycle)</a:t>
            </a:r>
          </a:p>
          <a:p>
            <a:pPr marL="0" indent="0" defTabSz="182880">
              <a:spcBef>
                <a:spcPts val="200"/>
              </a:spcBef>
              <a:buSzTx/>
              <a:buFontTx/>
              <a:buNone/>
              <a:defRPr sz="1560">
                <a:uFill>
                  <a:solidFill>
                    <a:srgbClr val="000000"/>
                  </a:solidFill>
                </a:uFill>
                <a:latin typeface="Arial"/>
                <a:ea typeface="Arial"/>
                <a:cs typeface="Arial"/>
                <a:sym typeface="Arial"/>
              </a:defRPr>
            </a:pPr>
            <a:r>
              <a:t>		for 6-h precipitation: steps 6h, </a:t>
            </a:r>
            <a:r>
              <a:t>12h, </a:t>
            </a:r>
            <a:r>
              <a:t>18</a:t>
            </a:r>
            <a:r>
              <a:t>h, </a:t>
            </a:r>
            <a:r>
              <a:t>24</a:t>
            </a:r>
            <a:r>
              <a:t>h, .., 240h </a:t>
            </a:r>
            <a:r>
              <a:t>or end of the forecast</a:t>
            </a:r>
          </a:p>
          <a:p>
            <a:pPr marL="100263" indent="-100263" algn="just" defTabSz="182880">
              <a:spcBef>
                <a:spcPts val="200"/>
              </a:spcBef>
              <a:buFontTx/>
              <a:defRPr sz="1560">
                <a:uFill>
                  <a:solidFill>
                    <a:srgbClr val="000000"/>
                  </a:solidFill>
                </a:uFill>
                <a:latin typeface="Arial"/>
                <a:ea typeface="Arial"/>
                <a:cs typeface="Arial"/>
                <a:sym typeface="Arial"/>
              </a:defRPr>
            </a:pPr>
          </a:p>
          <a:p>
            <a:pPr marL="100263" indent="-100263" algn="just" defTabSz="182880">
              <a:spcBef>
                <a:spcPts val="200"/>
              </a:spcBef>
              <a:buFontTx/>
              <a:defRPr sz="1560">
                <a:solidFill>
                  <a:srgbClr val="FF2600"/>
                </a:solidFill>
                <a:uFill>
                  <a:solidFill>
                    <a:srgbClr val="000000"/>
                  </a:solidFill>
                </a:uFill>
                <a:latin typeface="Arial"/>
                <a:ea typeface="Arial"/>
                <a:cs typeface="Arial"/>
                <a:sym typeface="Arial"/>
              </a:defRPr>
            </a:pPr>
            <a:r>
              <a:t>For any given 1-month period, error scores and contingency tables are computed for each station individually. It forms the basis for aggregation by users of the exchanged verification data, both in time and space.</a:t>
            </a:r>
          </a:p>
          <a:p>
            <a:pPr marL="100263" indent="-100263" algn="just" defTabSz="182880">
              <a:spcBef>
                <a:spcPts val="200"/>
              </a:spcBef>
              <a:buFontTx/>
              <a:defRPr sz="1560">
                <a:uFill>
                  <a:solidFill>
                    <a:srgbClr val="000000"/>
                  </a:solidFill>
                </a:uFill>
                <a:latin typeface="Arial"/>
                <a:ea typeface="Arial"/>
                <a:cs typeface="Arial"/>
                <a:sym typeface="Arial"/>
              </a:defRPr>
            </a:pPr>
          </a:p>
          <a:p>
            <a:pPr marL="100263" indent="-100263" algn="just" defTabSz="182880">
              <a:spcBef>
                <a:spcPts val="200"/>
              </a:spcBef>
              <a:buFontTx/>
              <a:defRPr sz="1560">
                <a:uFill>
                  <a:solidFill>
                    <a:srgbClr val="000000"/>
                  </a:solidFill>
                </a:uFill>
                <a:latin typeface="Arial"/>
                <a:ea typeface="Arial"/>
                <a:cs typeface="Arial"/>
                <a:sym typeface="Arial"/>
              </a:defRPr>
            </a:pPr>
            <a:r>
              <a:t>S</a:t>
            </a:r>
            <a:r>
              <a:t>patial aggregation is </a:t>
            </a:r>
            <a:r>
              <a:t>not part of </a:t>
            </a:r>
            <a:r>
              <a:t>the exchange</a:t>
            </a:r>
            <a:r>
              <a:t>, and is left to user discretion.</a:t>
            </a:r>
          </a:p>
        </p:txBody>
      </p:sp>
      <p:sp>
        <p:nvSpPr>
          <p:cNvPr id="628" name="Shape 628"/>
          <p:cNvSpPr/>
          <p:nvPr/>
        </p:nvSpPr>
        <p:spPr>
          <a:xfrm>
            <a:off x="5699882" y="6488429"/>
            <a:ext cx="344931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Outcomes of the CBS DPFS TT-SV</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title"/>
          </p:nvPr>
        </p:nvSpPr>
        <p:spPr>
          <a:prstGeom prst="rect">
            <a:avLst/>
          </a:prstGeom>
        </p:spPr>
        <p:txBody>
          <a:bodyPr/>
          <a:lstStyle/>
          <a:p>
            <a:pPr/>
            <a:r>
              <a:t>Outline	</a:t>
            </a:r>
          </a:p>
        </p:txBody>
      </p:sp>
      <p:sp>
        <p:nvSpPr>
          <p:cNvPr id="440" name="Shape 440"/>
          <p:cNvSpPr/>
          <p:nvPr>
            <p:ph type="body" idx="1"/>
          </p:nvPr>
        </p:nvSpPr>
        <p:spPr>
          <a:xfrm>
            <a:off x="457200" y="1600200"/>
            <a:ext cx="8229600" cy="4525963"/>
          </a:xfrm>
          <a:prstGeom prst="rect">
            <a:avLst/>
          </a:prstGeom>
        </p:spPr>
        <p:txBody>
          <a:bodyPr/>
          <a:lstStyle/>
          <a:p>
            <a:pPr/>
            <a:r>
              <a:t>Outreach, training and meetings</a:t>
            </a:r>
          </a:p>
          <a:p>
            <a:pPr/>
            <a:r>
              <a:t>Strategic direction/challenges </a:t>
            </a:r>
          </a:p>
          <a:p>
            <a:pPr/>
            <a:r>
              <a:t>WWRP activities</a:t>
            </a:r>
          </a:p>
          <a:p>
            <a:pPr lvl="1" marL="800100" indent="-342900">
              <a:buChar char="•"/>
            </a:pPr>
            <a:r>
              <a:t>HIW</a:t>
            </a:r>
          </a:p>
          <a:p>
            <a:pPr lvl="1" marL="800100" indent="-342900">
              <a:buChar char="•"/>
            </a:pPr>
            <a:r>
              <a:t>S2S</a:t>
            </a:r>
          </a:p>
          <a:p>
            <a:pPr lvl="1" marL="800100" indent="-342900">
              <a:buChar char="•"/>
            </a:pPr>
            <a:r>
              <a:t>PPP</a:t>
            </a:r>
          </a:p>
          <a:p>
            <a:pPr/>
            <a:r>
              <a:t>Selected research highlights of interest to WGNE</a:t>
            </a:r>
          </a:p>
          <a:p>
            <a:pPr/>
            <a:r>
              <a:t>Discussion items</a:t>
            </a:r>
          </a:p>
        </p:txBody>
      </p:sp>
      <p:pic>
        <p:nvPicPr>
          <p:cNvPr id="441" name="image32.png" descr="JWGFVR-logo-250"/>
          <p:cNvPicPr>
            <a:picLocks noChangeAspect="1"/>
          </p:cNvPicPr>
          <p:nvPr/>
        </p:nvPicPr>
        <p:blipFill>
          <a:blip r:embed="rId2">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0" name="Shape 630"/>
          <p:cNvSpPr/>
          <p:nvPr>
            <p:ph type="title"/>
          </p:nvPr>
        </p:nvSpPr>
        <p:spPr>
          <a:prstGeom prst="rect">
            <a:avLst/>
          </a:prstGeom>
        </p:spPr>
        <p:txBody>
          <a:bodyPr/>
          <a:lstStyle>
            <a:lvl1pPr defTabSz="740663">
              <a:defRPr sz="3564"/>
            </a:lvl1pPr>
          </a:lstStyle>
          <a:p>
            <a:pPr/>
            <a:r>
              <a:t>CBS exchange of global surface verification 2 </a:t>
            </a:r>
          </a:p>
        </p:txBody>
      </p:sp>
      <p:sp>
        <p:nvSpPr>
          <p:cNvPr id="631" name="Shape 631"/>
          <p:cNvSpPr/>
          <p:nvPr>
            <p:ph type="body" idx="1"/>
          </p:nvPr>
        </p:nvSpPr>
        <p:spPr>
          <a:xfrm>
            <a:off x="80466" y="1333500"/>
            <a:ext cx="8983068" cy="5314802"/>
          </a:xfrm>
          <a:prstGeom prst="rect">
            <a:avLst/>
          </a:prstGeom>
        </p:spPr>
        <p:txBody>
          <a:bodyPr/>
          <a:lstStyle/>
          <a:p>
            <a:pPr marL="0" indent="0" defTabSz="196596">
              <a:spcBef>
                <a:spcPts val="200"/>
              </a:spcBef>
              <a:buSzTx/>
              <a:buFontTx/>
              <a:buNone/>
              <a:defRPr sz="1376">
                <a:uFill>
                  <a:solidFill>
                    <a:srgbClr val="000000"/>
                  </a:solidFill>
                </a:uFill>
                <a:latin typeface="Arial"/>
                <a:ea typeface="Arial"/>
                <a:cs typeface="Arial"/>
                <a:sym typeface="Arial"/>
              </a:defRPr>
            </a:pPr>
            <a:r>
              <a:t>	</a:t>
            </a:r>
          </a:p>
          <a:p>
            <a:pPr marL="47424" indent="-47424" algn="just" defTabSz="196596">
              <a:spcBef>
                <a:spcPts val="200"/>
              </a:spcBef>
              <a:buFontTx/>
              <a:defRPr sz="1376">
                <a:uFill>
                  <a:solidFill>
                    <a:srgbClr val="000000"/>
                  </a:solidFill>
                </a:uFill>
                <a:latin typeface="Arial"/>
                <a:ea typeface="Arial"/>
                <a:cs typeface="Arial"/>
                <a:sym typeface="Arial"/>
              </a:defRPr>
            </a:pPr>
            <a:r>
              <a:rPr>
                <a:solidFill>
                  <a:srgbClr val="FF2600"/>
                </a:solidFill>
              </a:rPr>
              <a:t>Verification is carried out for a set of </a:t>
            </a:r>
            <a:r>
              <a:rPr>
                <a:solidFill>
                  <a:srgbClr val="FF2600"/>
                </a:solidFill>
              </a:rPr>
              <a:t>surface </a:t>
            </a:r>
            <a:r>
              <a:rPr>
                <a:solidFill>
                  <a:srgbClr val="FF2600"/>
                </a:solidFill>
              </a:rPr>
              <a:t>stations </a:t>
            </a:r>
            <a:r>
              <a:rPr>
                <a:solidFill>
                  <a:srgbClr val="FF2600"/>
                </a:solidFill>
              </a:rPr>
              <a:t>(SYNOP, METAR, fixed marine observing stations) </a:t>
            </a:r>
            <a:r>
              <a:t>which </a:t>
            </a:r>
            <a:r>
              <a:t>should be</a:t>
            </a:r>
            <a:r>
              <a:t> chosen based on high availability and reliability, in order to reduce the effect of observation errors and ensure consistency over time. Each participating centre can decide which stations they want to include in the verification. This is made possible by the fact that scores for individual stations will be exchanged.</a:t>
            </a:r>
          </a:p>
          <a:p>
            <a:pPr marL="47424" indent="-47424" algn="just" defTabSz="196596">
              <a:spcBef>
                <a:spcPts val="200"/>
              </a:spcBef>
              <a:buFontTx/>
              <a:defRPr sz="1376">
                <a:uFill>
                  <a:solidFill>
                    <a:srgbClr val="000000"/>
                  </a:solidFill>
                </a:uFill>
                <a:latin typeface="Arial"/>
                <a:ea typeface="Arial"/>
                <a:cs typeface="Arial"/>
                <a:sym typeface="Arial"/>
              </a:defRPr>
            </a:pPr>
          </a:p>
          <a:p>
            <a:pPr marL="47424" indent="-47424" defTabSz="196596">
              <a:spcBef>
                <a:spcPts val="200"/>
              </a:spcBef>
              <a:buFontTx/>
              <a:defRPr sz="1376">
                <a:uFill>
                  <a:solidFill>
                    <a:srgbClr val="000000"/>
                  </a:solidFill>
                </a:uFill>
                <a:latin typeface="Arial"/>
                <a:ea typeface="Arial"/>
                <a:cs typeface="Arial"/>
                <a:sym typeface="Arial"/>
              </a:defRPr>
            </a:pPr>
            <a:r>
              <a:rPr>
                <a:solidFill>
                  <a:srgbClr val="FF2600"/>
                </a:solidFill>
              </a:rPr>
              <a:t>Scores are computed for each station individually. </a:t>
            </a:r>
            <a:r>
              <a:t>A station for which scores are computed should </a:t>
            </a:r>
            <a:r>
              <a:t>have at least 90% data availability </a:t>
            </a:r>
            <a:r>
              <a:t>during the verification period.</a:t>
            </a:r>
          </a:p>
          <a:p>
            <a:pPr marL="47424" indent="-47424" defTabSz="196596">
              <a:spcBef>
                <a:spcPts val="200"/>
              </a:spcBef>
              <a:buFontTx/>
              <a:defRPr sz="1376">
                <a:uFill>
                  <a:solidFill>
                    <a:srgbClr val="000000"/>
                  </a:solidFill>
                </a:uFill>
                <a:latin typeface="Arial"/>
                <a:ea typeface="Arial"/>
                <a:cs typeface="Arial"/>
                <a:sym typeface="Arial"/>
              </a:defRPr>
            </a:pPr>
          </a:p>
          <a:p>
            <a:pPr marL="47424" indent="-47424" defTabSz="196596">
              <a:spcBef>
                <a:spcPts val="0"/>
              </a:spcBef>
              <a:buFontTx/>
              <a:defRPr sz="1376">
                <a:uFill>
                  <a:solidFill>
                    <a:srgbClr val="000000"/>
                  </a:solidFill>
                </a:uFill>
                <a:latin typeface="Arial"/>
                <a:ea typeface="Arial"/>
                <a:cs typeface="Arial"/>
                <a:sym typeface="Arial"/>
              </a:defRPr>
            </a:pPr>
            <a:r>
              <a:t>For 2-m temperature, 2-m relative humidity, 2-m dewpoint, 10-m wind speed, 10-m wind direction, and total cloud cover the following error scores are computed:</a:t>
            </a:r>
          </a:p>
          <a:p>
            <a:pPr marL="425958" indent="-77546" algn="just" defTabSz="196596">
              <a:spcBef>
                <a:spcPts val="0"/>
              </a:spcBef>
              <a:buFont typeface="Symbol"/>
              <a:tabLst>
                <a:tab pos="419100" algn="l"/>
              </a:tabLst>
              <a:defRPr sz="1376">
                <a:uFill>
                  <a:solidFill>
                    <a:srgbClr val="000000"/>
                  </a:solidFill>
                </a:uFill>
                <a:latin typeface="Arial"/>
                <a:ea typeface="Arial"/>
                <a:cs typeface="Arial"/>
                <a:sym typeface="Arial"/>
              </a:defRPr>
            </a:pPr>
            <a:r>
              <a:t>Mean error (ME)</a:t>
            </a:r>
          </a:p>
          <a:p>
            <a:pPr marL="425958" indent="-77546" algn="just" defTabSz="196596">
              <a:spcBef>
                <a:spcPts val="0"/>
              </a:spcBef>
              <a:buFont typeface="Symbol"/>
              <a:tabLst>
                <a:tab pos="419100" algn="l"/>
              </a:tabLst>
              <a:defRPr sz="1376">
                <a:uFill>
                  <a:solidFill>
                    <a:srgbClr val="000000"/>
                  </a:solidFill>
                </a:uFill>
                <a:latin typeface="Arial"/>
                <a:ea typeface="Arial"/>
                <a:cs typeface="Arial"/>
                <a:sym typeface="Arial"/>
              </a:defRPr>
            </a:pPr>
            <a:r>
              <a:t>Mean absolute error (MAE)</a:t>
            </a:r>
          </a:p>
          <a:p>
            <a:pPr marL="425958" indent="-77546" algn="just" defTabSz="196596">
              <a:spcBef>
                <a:spcPts val="200"/>
              </a:spcBef>
              <a:buFont typeface="Symbol"/>
              <a:tabLst>
                <a:tab pos="419100" algn="l"/>
              </a:tabLst>
              <a:defRPr sz="1376">
                <a:uFill>
                  <a:solidFill>
                    <a:srgbClr val="000000"/>
                  </a:solidFill>
                </a:uFill>
                <a:latin typeface="Arial"/>
                <a:ea typeface="Arial"/>
                <a:cs typeface="Arial"/>
                <a:sym typeface="Arial"/>
              </a:defRPr>
            </a:pPr>
            <a:r>
              <a:t>Root mean square error (RMSE)</a:t>
            </a:r>
          </a:p>
          <a:p>
            <a:pPr marL="425958" indent="-77546" algn="just" defTabSz="196596">
              <a:spcBef>
                <a:spcPts val="200"/>
              </a:spcBef>
              <a:buFont typeface="Symbol"/>
              <a:tabLst>
                <a:tab pos="419100" algn="l"/>
              </a:tabLst>
              <a:defRPr sz="1376">
                <a:uFill>
                  <a:solidFill>
                    <a:srgbClr val="000000"/>
                  </a:solidFill>
                </a:uFill>
                <a:latin typeface="Arial"/>
                <a:ea typeface="Arial"/>
                <a:cs typeface="Arial"/>
                <a:sym typeface="Arial"/>
              </a:defRPr>
            </a:pPr>
          </a:p>
          <a:p>
            <a:pPr marL="47424" indent="-47424" defTabSz="196596">
              <a:spcBef>
                <a:spcPts val="0"/>
              </a:spcBef>
              <a:buFontTx/>
              <a:defRPr sz="1376">
                <a:uFill>
                  <a:solidFill>
                    <a:srgbClr val="000000"/>
                  </a:solidFill>
                </a:uFill>
                <a:latin typeface="Arial"/>
                <a:ea typeface="Arial"/>
                <a:cs typeface="Arial"/>
                <a:sym typeface="Arial"/>
              </a:defRPr>
            </a:pPr>
            <a:r>
              <a:t>For 10-m wind direction, the equivalence of 360 and 0 degrees needs to be taken into account (cyclic continuation).</a:t>
            </a:r>
          </a:p>
          <a:p>
            <a:pPr marL="0" indent="0" defTabSz="196596">
              <a:spcBef>
                <a:spcPts val="0"/>
              </a:spcBef>
              <a:buSzTx/>
              <a:buFontTx/>
              <a:buNone/>
              <a:defRPr sz="1376">
                <a:uFill>
                  <a:solidFill>
                    <a:srgbClr val="000000"/>
                  </a:solidFill>
                </a:uFill>
                <a:latin typeface="Arial"/>
                <a:ea typeface="Arial"/>
                <a:cs typeface="Arial"/>
                <a:sym typeface="Arial"/>
              </a:defRPr>
            </a:pPr>
          </a:p>
          <a:p>
            <a:pPr marL="47424" indent="-47424" defTabSz="196596">
              <a:spcBef>
                <a:spcPts val="0"/>
              </a:spcBef>
              <a:buFontTx/>
              <a:defRPr sz="1376">
                <a:solidFill>
                  <a:srgbClr val="FF2600"/>
                </a:solidFill>
                <a:uFill>
                  <a:solidFill>
                    <a:srgbClr val="000000"/>
                  </a:solidFill>
                </a:uFill>
                <a:latin typeface="Arial"/>
                <a:ea typeface="Arial"/>
                <a:cs typeface="Arial"/>
                <a:sym typeface="Arial"/>
              </a:defRPr>
            </a:pPr>
            <a:r>
              <a:t>For 10-m wind speed, precipitation, and total cloud cover, contingency-tables for the following thresholds are provided:</a:t>
            </a:r>
          </a:p>
          <a:p>
            <a:pPr marL="425958" indent="-77546" algn="just" defTabSz="196596">
              <a:spcBef>
                <a:spcPts val="0"/>
              </a:spcBef>
              <a:buFont typeface="Symbol"/>
              <a:tabLst>
                <a:tab pos="419100" algn="l"/>
                <a:tab pos="1041400" algn="l"/>
              </a:tabLst>
              <a:defRPr sz="1376">
                <a:solidFill>
                  <a:srgbClr val="FF2600"/>
                </a:solidFill>
                <a:uFill>
                  <a:solidFill>
                    <a:srgbClr val="000000"/>
                  </a:solidFill>
                </a:uFill>
                <a:latin typeface="Arial"/>
                <a:ea typeface="Arial"/>
                <a:cs typeface="Arial"/>
                <a:sym typeface="Arial"/>
              </a:defRPr>
            </a:pPr>
            <a:r>
              <a:t>10-m wind speed: 	5, 10, and 15 m/s</a:t>
            </a:r>
          </a:p>
          <a:p>
            <a:pPr marL="425958" indent="-77546" algn="just" defTabSz="196596">
              <a:spcBef>
                <a:spcPts val="0"/>
              </a:spcBef>
              <a:buFont typeface="Symbol"/>
              <a:tabLst>
                <a:tab pos="419100" algn="l"/>
                <a:tab pos="1041400" algn="l"/>
              </a:tabLst>
              <a:defRPr sz="1376">
                <a:solidFill>
                  <a:srgbClr val="FF2600"/>
                </a:solidFill>
                <a:uFill>
                  <a:solidFill>
                    <a:srgbClr val="000000"/>
                  </a:solidFill>
                </a:uFill>
                <a:latin typeface="Arial"/>
                <a:ea typeface="Arial"/>
                <a:cs typeface="Arial"/>
                <a:sym typeface="Arial"/>
              </a:defRPr>
            </a:pPr>
            <a:r>
              <a:t>24-h precipitation:	1, 10, and 50 mm</a:t>
            </a:r>
          </a:p>
          <a:p>
            <a:pPr marL="425958" indent="-77546" algn="just" defTabSz="196596">
              <a:spcBef>
                <a:spcPts val="0"/>
              </a:spcBef>
              <a:buFont typeface="Symbol"/>
              <a:tabLst>
                <a:tab pos="419100" algn="l"/>
                <a:tab pos="1041400" algn="l"/>
              </a:tabLst>
              <a:defRPr sz="1376">
                <a:solidFill>
                  <a:srgbClr val="FF2600"/>
                </a:solidFill>
                <a:uFill>
                  <a:solidFill>
                    <a:srgbClr val="000000"/>
                  </a:solidFill>
                </a:uFill>
                <a:latin typeface="Arial"/>
                <a:ea typeface="Arial"/>
                <a:cs typeface="Arial"/>
                <a:sym typeface="Arial"/>
              </a:defRPr>
            </a:pPr>
            <a:r>
              <a:t>6-h precipitation:	1, 5, and 25 mm</a:t>
            </a:r>
          </a:p>
          <a:p>
            <a:pPr marL="425958" indent="-77546" algn="just" defTabSz="196596">
              <a:spcBef>
                <a:spcPts val="200"/>
              </a:spcBef>
              <a:buFont typeface="Symbol"/>
              <a:tabLst>
                <a:tab pos="419100" algn="l"/>
                <a:tab pos="1041400" algn="l"/>
              </a:tabLst>
              <a:defRPr sz="1376">
                <a:solidFill>
                  <a:srgbClr val="FF2600"/>
                </a:solidFill>
                <a:uFill>
                  <a:solidFill>
                    <a:srgbClr val="000000"/>
                  </a:solidFill>
                </a:uFill>
                <a:latin typeface="Arial"/>
                <a:ea typeface="Arial"/>
                <a:cs typeface="Arial"/>
                <a:sym typeface="Arial"/>
              </a:defRPr>
            </a:pPr>
            <a:r>
              <a:t>Total cloud cover:	</a:t>
            </a:r>
            <a:r>
              <a:rPr>
                <a:latin typeface="Symbol"/>
                <a:ea typeface="Symbol"/>
                <a:cs typeface="Symbol"/>
                <a:sym typeface="Symbol"/>
              </a:rPr>
              <a:t>≤</a:t>
            </a:r>
            <a:r>
              <a:t> 2 okta, </a:t>
            </a:r>
            <a:r>
              <a:rPr>
                <a:latin typeface="Symbol"/>
                <a:ea typeface="Symbol"/>
                <a:cs typeface="Symbol"/>
                <a:sym typeface="Symbol"/>
              </a:rPr>
              <a:t>≥</a:t>
            </a:r>
            <a:r>
              <a:t> 6 okta</a:t>
            </a:r>
          </a:p>
          <a:p>
            <a:pPr marL="47424" indent="-47424" algn="just" defTabSz="196596">
              <a:spcBef>
                <a:spcPts val="0"/>
              </a:spcBef>
              <a:buFontTx/>
              <a:tabLst>
                <a:tab pos="1041400" algn="l"/>
              </a:tabLst>
              <a:defRPr sz="1376">
                <a:uFill>
                  <a:solidFill>
                    <a:srgbClr val="000000"/>
                  </a:solidFill>
                </a:uFill>
                <a:latin typeface="Arial"/>
                <a:ea typeface="Arial"/>
                <a:cs typeface="Arial"/>
                <a:sym typeface="Arial"/>
              </a:defRPr>
            </a:pPr>
            <a:r>
              <a:t>For total cloud cover, the model output should be rounded to the nearest okta prior to verification (for the contingency tables only).</a:t>
            </a:r>
          </a:p>
        </p:txBody>
      </p:sp>
      <p:sp>
        <p:nvSpPr>
          <p:cNvPr id="632" name="Shape 632"/>
          <p:cNvSpPr/>
          <p:nvPr/>
        </p:nvSpPr>
        <p:spPr>
          <a:xfrm>
            <a:off x="5699882" y="6488429"/>
            <a:ext cx="344931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Outcomes of the CBS DPFS TT-SV</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4" name="Shape 634"/>
          <p:cNvSpPr/>
          <p:nvPr/>
        </p:nvSpPr>
        <p:spPr>
          <a:xfrm>
            <a:off x="1763687" y="620687"/>
            <a:ext cx="5616626" cy="510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b="1" sz="3000">
                <a:latin typeface="Arial"/>
                <a:ea typeface="Arial"/>
                <a:cs typeface="Arial"/>
                <a:sym typeface="Arial"/>
              </a:defRPr>
            </a:lvl1pPr>
          </a:lstStyle>
          <a:p>
            <a:pPr/>
            <a:r>
              <a:t>The km-scale dilemma</a:t>
            </a:r>
          </a:p>
        </p:txBody>
      </p:sp>
      <p:sp>
        <p:nvSpPr>
          <p:cNvPr id="635" name="Shape 635"/>
          <p:cNvSpPr/>
          <p:nvPr/>
        </p:nvSpPr>
        <p:spPr>
          <a:xfrm>
            <a:off x="539551" y="1772816"/>
            <a:ext cx="8280922" cy="6247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sz="2000">
                <a:latin typeface="Arial"/>
                <a:ea typeface="Arial"/>
                <a:cs typeface="Arial"/>
                <a:sym typeface="Arial"/>
              </a:defRPr>
            </a:lvl1pPr>
          </a:lstStyle>
          <a:p>
            <a:pPr/>
            <a:r>
              <a:t>The forecasts are getting better, but the detail is often wrong – and there are good scientific reasons why this problem will remain.</a:t>
            </a:r>
          </a:p>
        </p:txBody>
      </p:sp>
      <p:sp>
        <p:nvSpPr>
          <p:cNvPr id="636" name="Shape 636"/>
          <p:cNvSpPr/>
          <p:nvPr/>
        </p:nvSpPr>
        <p:spPr>
          <a:xfrm>
            <a:off x="539551" y="2718444"/>
            <a:ext cx="8280922" cy="6247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5000"/>
              </a:lnSpc>
              <a:defRPr sz="2000">
                <a:latin typeface="Arial"/>
                <a:ea typeface="Arial"/>
                <a:cs typeface="Arial"/>
                <a:sym typeface="Arial"/>
              </a:defRPr>
            </a:pPr>
            <a:r>
              <a:t>We are must deliver </a:t>
            </a:r>
            <a:r>
              <a:rPr>
                <a:solidFill>
                  <a:srgbClr val="1A52F9"/>
                </a:solidFill>
              </a:rPr>
              <a:t>frequently updated </a:t>
            </a:r>
            <a:r>
              <a:rPr>
                <a:solidFill>
                  <a:srgbClr val="FF0000"/>
                </a:solidFill>
              </a:rPr>
              <a:t>useful and accurate</a:t>
            </a:r>
            <a:r>
              <a:t> </a:t>
            </a:r>
            <a:r>
              <a:rPr>
                <a:solidFill>
                  <a:srgbClr val="1A52F9"/>
                </a:solidFill>
              </a:rPr>
              <a:t>automated </a:t>
            </a:r>
            <a:r>
              <a:rPr>
                <a:solidFill>
                  <a:srgbClr val="FF0000"/>
                </a:solidFill>
              </a:rPr>
              <a:t>local</a:t>
            </a:r>
            <a:r>
              <a:rPr>
                <a:solidFill>
                  <a:srgbClr val="1A52F9"/>
                </a:solidFill>
              </a:rPr>
              <a:t> </a:t>
            </a:r>
            <a:r>
              <a:t>forecasts. </a:t>
            </a:r>
          </a:p>
        </p:txBody>
      </p:sp>
      <p:sp>
        <p:nvSpPr>
          <p:cNvPr id="637" name="Shape 637"/>
          <p:cNvSpPr/>
          <p:nvPr/>
        </p:nvSpPr>
        <p:spPr>
          <a:xfrm>
            <a:off x="539551" y="3798565"/>
            <a:ext cx="8280922" cy="6247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5000"/>
              </a:lnSpc>
              <a:defRPr sz="2000">
                <a:latin typeface="Arial"/>
                <a:ea typeface="Arial"/>
                <a:cs typeface="Arial"/>
                <a:sym typeface="Arial"/>
              </a:defRPr>
            </a:pPr>
            <a:r>
              <a:t>We also need to deliver </a:t>
            </a:r>
            <a:r>
              <a:rPr>
                <a:solidFill>
                  <a:srgbClr val="FF0000"/>
                </a:solidFill>
              </a:rPr>
              <a:t>accurate</a:t>
            </a:r>
            <a:r>
              <a:t> </a:t>
            </a:r>
            <a:r>
              <a:rPr>
                <a:solidFill>
                  <a:srgbClr val="1A52F9"/>
                </a:solidFill>
              </a:rPr>
              <a:t>timely </a:t>
            </a:r>
            <a:r>
              <a:rPr>
                <a:solidFill>
                  <a:srgbClr val="FF0000"/>
                </a:solidFill>
              </a:rPr>
              <a:t>local</a:t>
            </a:r>
            <a:r>
              <a:rPr>
                <a:solidFill>
                  <a:srgbClr val="1A52F9"/>
                </a:solidFill>
              </a:rPr>
              <a:t> </a:t>
            </a:r>
            <a:r>
              <a:t>warnings of </a:t>
            </a:r>
            <a:r>
              <a:rPr>
                <a:solidFill>
                  <a:srgbClr val="1A52F9"/>
                </a:solidFill>
              </a:rPr>
              <a:t>severe weather</a:t>
            </a:r>
            <a:r>
              <a:t>. </a:t>
            </a:r>
          </a:p>
        </p:txBody>
      </p:sp>
      <p:sp>
        <p:nvSpPr>
          <p:cNvPr id="638" name="Shape 638"/>
          <p:cNvSpPr/>
          <p:nvPr/>
        </p:nvSpPr>
        <p:spPr>
          <a:xfrm>
            <a:off x="5004048" y="2708919"/>
            <a:ext cx="2438749" cy="360041"/>
          </a:xfrm>
          <a:prstGeom prst="ellipse">
            <a:avLst/>
          </a:prstGeom>
          <a:ln w="19050">
            <a:solidFill>
              <a:srgbClr val="000000"/>
            </a:solidFill>
          </a:ln>
        </p:spPr>
        <p:txBody>
          <a:bodyPr lIns="45719" rIns="45719"/>
          <a:lstStyle/>
          <a:p>
            <a:pPr>
              <a:lnSpc>
                <a:spcPct val="85000"/>
              </a:lnSpc>
              <a:defRPr sz="4400">
                <a:solidFill>
                  <a:srgbClr val="00ADD0"/>
                </a:solidFill>
                <a:latin typeface="Arial"/>
                <a:ea typeface="Arial"/>
                <a:cs typeface="Arial"/>
                <a:sym typeface="Arial"/>
              </a:defRPr>
            </a:pPr>
          </a:p>
        </p:txBody>
      </p:sp>
      <p:sp>
        <p:nvSpPr>
          <p:cNvPr id="639" name="Shape 639"/>
          <p:cNvSpPr/>
          <p:nvPr/>
        </p:nvSpPr>
        <p:spPr>
          <a:xfrm>
            <a:off x="3275855" y="3798565"/>
            <a:ext cx="1152129" cy="360041"/>
          </a:xfrm>
          <a:prstGeom prst="ellipse">
            <a:avLst/>
          </a:prstGeom>
          <a:ln w="19050">
            <a:solidFill>
              <a:srgbClr val="000000"/>
            </a:solidFill>
          </a:ln>
        </p:spPr>
        <p:txBody>
          <a:bodyPr lIns="45719" rIns="45719"/>
          <a:lstStyle/>
          <a:p>
            <a:pPr>
              <a:lnSpc>
                <a:spcPct val="85000"/>
              </a:lnSpc>
              <a:defRPr sz="4400">
                <a:solidFill>
                  <a:srgbClr val="00ADD0"/>
                </a:solidFill>
                <a:latin typeface="Arial"/>
                <a:ea typeface="Arial"/>
                <a:cs typeface="Arial"/>
                <a:sym typeface="Arial"/>
              </a:defRPr>
            </a:pPr>
          </a:p>
        </p:txBody>
      </p:sp>
      <p:sp>
        <p:nvSpPr>
          <p:cNvPr id="640" name="Shape 640"/>
          <p:cNvSpPr/>
          <p:nvPr/>
        </p:nvSpPr>
        <p:spPr>
          <a:xfrm>
            <a:off x="539551" y="4806677"/>
            <a:ext cx="8280922"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sz="2000">
                <a:latin typeface="Arial"/>
                <a:ea typeface="Arial"/>
                <a:cs typeface="Arial"/>
                <a:sym typeface="Arial"/>
              </a:defRPr>
            </a:lvl1pPr>
          </a:lstStyle>
          <a:p>
            <a:pPr/>
            <a:r>
              <a:t>How do we achieve this?</a:t>
            </a:r>
          </a:p>
        </p:txBody>
      </p:sp>
      <p:sp>
        <p:nvSpPr>
          <p:cNvPr id="641" name="Shape 641"/>
          <p:cNvSpPr/>
          <p:nvPr/>
        </p:nvSpPr>
        <p:spPr>
          <a:xfrm>
            <a:off x="539551" y="5445223"/>
            <a:ext cx="8280922" cy="6247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5000"/>
              </a:lnSpc>
              <a:defRPr sz="2000">
                <a:latin typeface="Arial"/>
                <a:ea typeface="Arial"/>
                <a:cs typeface="Arial"/>
                <a:sym typeface="Arial"/>
              </a:defRPr>
            </a:pPr>
            <a:r>
              <a:t>We must not interpret the raw forecasts on the grid scale.</a:t>
            </a:r>
          </a:p>
          <a:p>
            <a:pPr>
              <a:lnSpc>
                <a:spcPct val="85000"/>
              </a:lnSpc>
              <a:defRPr sz="2000">
                <a:latin typeface="Arial"/>
                <a:ea typeface="Arial"/>
                <a:cs typeface="Arial"/>
                <a:sym typeface="Arial"/>
              </a:defRPr>
            </a:pPr>
            <a:r>
              <a:t>We must use </a:t>
            </a:r>
            <a:r>
              <a:rPr b="1"/>
              <a:t>probabilities.</a:t>
            </a:r>
          </a:p>
        </p:txBody>
      </p:sp>
      <p:sp>
        <p:nvSpPr>
          <p:cNvPr id="642" name="Shape 642"/>
          <p:cNvSpPr/>
          <p:nvPr/>
        </p:nvSpPr>
        <p:spPr>
          <a:xfrm>
            <a:off x="539551" y="2996951"/>
            <a:ext cx="648074" cy="288033"/>
          </a:xfrm>
          <a:prstGeom prst="ellipse">
            <a:avLst/>
          </a:prstGeom>
          <a:ln w="19050">
            <a:solidFill>
              <a:srgbClr val="000000"/>
            </a:solidFill>
          </a:ln>
        </p:spPr>
        <p:txBody>
          <a:bodyPr lIns="45719" rIns="45719"/>
          <a:lstStyle/>
          <a:p>
            <a:pPr>
              <a:lnSpc>
                <a:spcPct val="85000"/>
              </a:lnSpc>
              <a:defRPr sz="4400">
                <a:solidFill>
                  <a:srgbClr val="00ADD0"/>
                </a:solidFill>
                <a:latin typeface="Arial"/>
                <a:ea typeface="Arial"/>
                <a:cs typeface="Arial"/>
                <a:sym typeface="Arial"/>
              </a:defRPr>
            </a:pPr>
          </a:p>
        </p:txBody>
      </p:sp>
      <p:sp>
        <p:nvSpPr>
          <p:cNvPr id="643" name="Shape 643"/>
          <p:cNvSpPr/>
          <p:nvPr/>
        </p:nvSpPr>
        <p:spPr>
          <a:xfrm>
            <a:off x="5076056" y="3817087"/>
            <a:ext cx="648073" cy="288033"/>
          </a:xfrm>
          <a:prstGeom prst="ellipse">
            <a:avLst/>
          </a:prstGeom>
          <a:ln w="19050">
            <a:solidFill>
              <a:srgbClr val="000000"/>
            </a:solidFill>
          </a:ln>
        </p:spPr>
        <p:txBody>
          <a:bodyPr lIns="45719" rIns="45719"/>
          <a:lstStyle/>
          <a:p>
            <a:pPr>
              <a:lnSpc>
                <a:spcPct val="85000"/>
              </a:lnSpc>
              <a:defRPr sz="4400">
                <a:solidFill>
                  <a:srgbClr val="00ADD0"/>
                </a:solidFill>
                <a:latin typeface="Arial"/>
                <a:ea typeface="Arial"/>
                <a:cs typeface="Arial"/>
                <a:sym typeface="Arial"/>
              </a:defRPr>
            </a:pPr>
          </a:p>
        </p:txBody>
      </p:sp>
      <p:sp>
        <p:nvSpPr>
          <p:cNvPr id="644" name="Shape 644"/>
          <p:cNvSpPr/>
          <p:nvPr/>
        </p:nvSpPr>
        <p:spPr>
          <a:xfrm>
            <a:off x="323850" y="6553200"/>
            <a:ext cx="2895600"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a:r>
              <a:t>© Crown copyright   Met Office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38"/>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639"/>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642"/>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64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6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8" fill="hold">
                                  <p:stCondLst>
                                    <p:cond delay="0"/>
                                  </p:stCondLst>
                                  <p:iterate type="el" backwards="0">
                                    <p:tmAbs val="0"/>
                                  </p:iterate>
                                  <p:childTnLst>
                                    <p:set>
                                      <p:cBhvr>
                                        <p:cTn id="31" fill="hold"/>
                                        <p:tgtEl>
                                          <p:spTgt spid="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2" grpId="5"/>
      <p:bldP build="whole" bldLvl="1" animBg="1" rev="0" advAuto="0" spid="638" grpId="3"/>
      <p:bldP build="whole" bldLvl="1" animBg="1" rev="0" advAuto="0" spid="639" grpId="4"/>
      <p:bldP build="whole" bldLvl="1" animBg="1" rev="0" advAuto="0" spid="636" grpId="1"/>
      <p:bldP build="whole" bldLvl="1" animBg="1" rev="0" advAuto="0" spid="643" grpId="6"/>
      <p:bldP build="whole" bldLvl="1" animBg="1" rev="0" advAuto="0" spid="641" grpId="8"/>
      <p:bldP build="whole" bldLvl="1" animBg="1" rev="0" advAuto="0" spid="637" grpId="2"/>
      <p:bldP build="whole" bldLvl="1" animBg="1" rev="0" advAuto="0" spid="640" grpId="7"/>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6" name="image14.png" descr="memb_all_standard_white"/>
          <p:cNvPicPr>
            <a:picLocks noChangeAspect="1"/>
          </p:cNvPicPr>
          <p:nvPr/>
        </p:nvPicPr>
        <p:blipFill>
          <a:blip r:embed="rId2">
            <a:extLst/>
          </a:blip>
          <a:stretch>
            <a:fillRect/>
          </a:stretch>
        </p:blipFill>
        <p:spPr>
          <a:xfrm>
            <a:off x="250825" y="2205038"/>
            <a:ext cx="3175227" cy="2952154"/>
          </a:xfrm>
          <a:prstGeom prst="rect">
            <a:avLst/>
          </a:prstGeom>
          <a:ln w="12700">
            <a:miter lim="400000"/>
          </a:ln>
        </p:spPr>
      </p:pic>
      <p:pic>
        <p:nvPicPr>
          <p:cNvPr id="647" name="image15.png" descr="frac0"/>
          <p:cNvPicPr>
            <a:picLocks noChangeAspect="1"/>
          </p:cNvPicPr>
          <p:nvPr/>
        </p:nvPicPr>
        <p:blipFill>
          <a:blip r:embed="rId3">
            <a:extLst/>
          </a:blip>
          <a:stretch>
            <a:fillRect/>
          </a:stretch>
        </p:blipFill>
        <p:spPr>
          <a:xfrm>
            <a:off x="3761432" y="2204865"/>
            <a:ext cx="2212865" cy="3287589"/>
          </a:xfrm>
          <a:prstGeom prst="rect">
            <a:avLst/>
          </a:prstGeom>
          <a:ln w="12700">
            <a:miter lim="400000"/>
          </a:ln>
        </p:spPr>
      </p:pic>
      <p:pic>
        <p:nvPicPr>
          <p:cNvPr id="648" name="image16.png" descr="prob0"/>
          <p:cNvPicPr>
            <a:picLocks noChangeAspect="1"/>
          </p:cNvPicPr>
          <p:nvPr/>
        </p:nvPicPr>
        <p:blipFill>
          <a:blip r:embed="rId4">
            <a:extLst/>
          </a:blip>
          <a:stretch>
            <a:fillRect/>
          </a:stretch>
        </p:blipFill>
        <p:spPr>
          <a:xfrm>
            <a:off x="6285939" y="2204863"/>
            <a:ext cx="2232250" cy="3317369"/>
          </a:xfrm>
          <a:prstGeom prst="rect">
            <a:avLst/>
          </a:prstGeom>
          <a:ln w="12700">
            <a:miter lim="400000"/>
          </a:ln>
        </p:spPr>
      </p:pic>
      <p:sp>
        <p:nvSpPr>
          <p:cNvPr id="649" name="Shape 649"/>
          <p:cNvSpPr/>
          <p:nvPr/>
        </p:nvSpPr>
        <p:spPr>
          <a:xfrm>
            <a:off x="3401069" y="3527126"/>
            <a:ext cx="728664" cy="401639"/>
          </a:xfrm>
          <a:prstGeom prst="rightArrow">
            <a:avLst>
              <a:gd name="adj1" fmla="val 50000"/>
              <a:gd name="adj2" fmla="val 45356"/>
            </a:avLst>
          </a:prstGeom>
          <a:solidFill>
            <a:srgbClr val="C4C7C2"/>
          </a:solidFill>
          <a:ln w="19050">
            <a:solidFill>
              <a:srgbClr val="FFFFFF"/>
            </a:solidFill>
            <a:miter/>
          </a:ln>
        </p:spPr>
        <p:txBody>
          <a:bodyPr lIns="45719" rIns="45719" anchor="ctr"/>
          <a:lstStyle/>
          <a:p>
            <a:pPr algn="ctr">
              <a:lnSpc>
                <a:spcPct val="85000"/>
              </a:lnSpc>
              <a:defRPr sz="2400">
                <a:solidFill>
                  <a:srgbClr val="FFFFFF"/>
                </a:solidFill>
                <a:latin typeface="Arial"/>
                <a:ea typeface="Arial"/>
                <a:cs typeface="Arial"/>
                <a:sym typeface="Arial"/>
              </a:defRPr>
            </a:pPr>
          </a:p>
        </p:txBody>
      </p:sp>
      <p:grpSp>
        <p:nvGrpSpPr>
          <p:cNvPr id="660" name="Group 660"/>
          <p:cNvGrpSpPr/>
          <p:nvPr/>
        </p:nvGrpSpPr>
        <p:grpSpPr>
          <a:xfrm>
            <a:off x="6876256" y="476672"/>
            <a:ext cx="1041400" cy="989012"/>
            <a:chOff x="0" y="0"/>
            <a:chExt cx="1041399" cy="989011"/>
          </a:xfrm>
        </p:grpSpPr>
        <p:sp>
          <p:nvSpPr>
            <p:cNvPr id="650" name="Shape 650"/>
            <p:cNvSpPr/>
            <p:nvPr/>
          </p:nvSpPr>
          <p:spPr>
            <a:xfrm>
              <a:off x="347130" y="329670"/>
              <a:ext cx="347131" cy="329671"/>
            </a:xfrm>
            <a:prstGeom prst="rect">
              <a:avLst/>
            </a:prstGeom>
            <a:solidFill>
              <a:srgbClr val="D7DAD6"/>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1" name="Shape 651"/>
            <p:cNvSpPr/>
            <p:nvPr/>
          </p:nvSpPr>
          <p:spPr>
            <a:xfrm>
              <a:off x="347130" y="-1"/>
              <a:ext cx="347131" cy="329671"/>
            </a:xfrm>
            <a:prstGeom prst="rect">
              <a:avLst/>
            </a:prstGeom>
            <a:solidFill>
              <a:srgbClr val="D7DAD6"/>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2" name="Shape 652"/>
            <p:cNvSpPr/>
            <p:nvPr/>
          </p:nvSpPr>
          <p:spPr>
            <a:xfrm>
              <a:off x="0" y="329670"/>
              <a:ext cx="347131" cy="329671"/>
            </a:xfrm>
            <a:prstGeom prst="rect">
              <a:avLst/>
            </a:prstGeom>
            <a:solidFill>
              <a:srgbClr val="FF0000"/>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3" name="Shape 653"/>
            <p:cNvSpPr/>
            <p:nvPr/>
          </p:nvSpPr>
          <p:spPr>
            <a:xfrm>
              <a:off x="0" y="659341"/>
              <a:ext cx="347131" cy="329671"/>
            </a:xfrm>
            <a:prstGeom prst="rect">
              <a:avLst/>
            </a:prstGeom>
            <a:solidFill>
              <a:srgbClr val="D7DAD6"/>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4" name="Shape 654"/>
            <p:cNvSpPr/>
            <p:nvPr/>
          </p:nvSpPr>
          <p:spPr>
            <a:xfrm>
              <a:off x="694269" y="-1"/>
              <a:ext cx="347131" cy="329671"/>
            </a:xfrm>
            <a:prstGeom prst="rect">
              <a:avLst/>
            </a:prstGeom>
            <a:solidFill>
              <a:srgbClr val="FF0000"/>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5" name="Shape 655"/>
            <p:cNvSpPr/>
            <p:nvPr/>
          </p:nvSpPr>
          <p:spPr>
            <a:xfrm>
              <a:off x="0" y="-1"/>
              <a:ext cx="347131" cy="329671"/>
            </a:xfrm>
            <a:prstGeom prst="rect">
              <a:avLst/>
            </a:prstGeom>
            <a:solidFill>
              <a:srgbClr val="D7DAD6"/>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6" name="Shape 656"/>
            <p:cNvSpPr/>
            <p:nvPr/>
          </p:nvSpPr>
          <p:spPr>
            <a:xfrm>
              <a:off x="347130" y="659341"/>
              <a:ext cx="347131" cy="329671"/>
            </a:xfrm>
            <a:prstGeom prst="rect">
              <a:avLst/>
            </a:prstGeom>
            <a:solidFill>
              <a:srgbClr val="D7DAD6"/>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7" name="Shape 657"/>
            <p:cNvSpPr/>
            <p:nvPr/>
          </p:nvSpPr>
          <p:spPr>
            <a:xfrm>
              <a:off x="694269" y="329670"/>
              <a:ext cx="347131" cy="329671"/>
            </a:xfrm>
            <a:prstGeom prst="rect">
              <a:avLst/>
            </a:prstGeom>
            <a:solidFill>
              <a:srgbClr val="D7DAD6"/>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8" name="Shape 658"/>
            <p:cNvSpPr/>
            <p:nvPr/>
          </p:nvSpPr>
          <p:spPr>
            <a:xfrm>
              <a:off x="694269" y="659341"/>
              <a:ext cx="347131" cy="329671"/>
            </a:xfrm>
            <a:prstGeom prst="rect">
              <a:avLst/>
            </a:prstGeom>
            <a:solidFill>
              <a:srgbClr val="D7DAD6"/>
            </a:solidFill>
            <a:ln w="19050" cap="flat">
              <a:solidFill>
                <a:srgbClr val="000000"/>
              </a:solidFill>
              <a:prstDash val="solid"/>
              <a:round/>
            </a:ln>
            <a:effectLst/>
          </p:spPr>
          <p:txBody>
            <a:bodyPr wrap="square" lIns="45719" tIns="45719" rIns="45719" bIns="45719" numCol="1" anchor="t">
              <a:noAutofit/>
            </a:bodyPr>
            <a:lstStyle/>
            <a:p>
              <a:pPr>
                <a:lnSpc>
                  <a:spcPct val="85000"/>
                </a:lnSpc>
                <a:defRPr>
                  <a:solidFill>
                    <a:srgbClr val="00ADD0"/>
                  </a:solidFill>
                  <a:latin typeface="Arial"/>
                  <a:ea typeface="Arial"/>
                  <a:cs typeface="Arial"/>
                  <a:sym typeface="Arial"/>
                </a:defRPr>
              </a:pPr>
            </a:p>
          </p:txBody>
        </p:sp>
        <p:sp>
          <p:nvSpPr>
            <p:cNvPr id="659" name="Shape 659"/>
            <p:cNvSpPr/>
            <p:nvPr/>
          </p:nvSpPr>
          <p:spPr>
            <a:xfrm>
              <a:off x="356195" y="363825"/>
              <a:ext cx="200026"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85000"/>
                </a:lnSpc>
                <a:defRPr b="1">
                  <a:solidFill>
                    <a:srgbClr val="FF0000"/>
                  </a:solidFill>
                  <a:latin typeface="Arial"/>
                  <a:ea typeface="Arial"/>
                  <a:cs typeface="Arial"/>
                  <a:sym typeface="Arial"/>
                </a:defRPr>
              </a:lvl1pPr>
            </a:lstStyle>
            <a:p>
              <a:pPr/>
              <a:r>
                <a:t>X</a:t>
              </a:r>
            </a:p>
          </p:txBody>
        </p:sp>
      </p:grpSp>
      <p:sp>
        <p:nvSpPr>
          <p:cNvPr id="661" name="Shape 661"/>
          <p:cNvSpPr/>
          <p:nvPr/>
        </p:nvSpPr>
        <p:spPr>
          <a:xfrm>
            <a:off x="5940152" y="3501008"/>
            <a:ext cx="728663" cy="401639"/>
          </a:xfrm>
          <a:prstGeom prst="rightArrow">
            <a:avLst>
              <a:gd name="adj1" fmla="val 50000"/>
              <a:gd name="adj2" fmla="val 45356"/>
            </a:avLst>
          </a:prstGeom>
          <a:solidFill>
            <a:srgbClr val="C4C7C2"/>
          </a:solidFill>
          <a:ln w="19050">
            <a:solidFill>
              <a:srgbClr val="FFFFFF"/>
            </a:solidFill>
            <a:miter/>
          </a:ln>
        </p:spPr>
        <p:txBody>
          <a:bodyPr lIns="45719" rIns="45719" anchor="ctr"/>
          <a:lstStyle/>
          <a:p>
            <a:pPr algn="ctr">
              <a:lnSpc>
                <a:spcPct val="85000"/>
              </a:lnSpc>
              <a:defRPr sz="2400">
                <a:solidFill>
                  <a:srgbClr val="FFFFFF"/>
                </a:solidFill>
                <a:latin typeface="Arial"/>
                <a:ea typeface="Arial"/>
                <a:cs typeface="Arial"/>
                <a:sym typeface="Arial"/>
              </a:defRPr>
            </a:pPr>
          </a:p>
        </p:txBody>
      </p:sp>
      <p:sp>
        <p:nvSpPr>
          <p:cNvPr id="662" name="Shape 662"/>
          <p:cNvSpPr/>
          <p:nvPr/>
        </p:nvSpPr>
        <p:spPr>
          <a:xfrm>
            <a:off x="3851919" y="1844824"/>
            <a:ext cx="2068515" cy="4624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sz="1400">
                <a:latin typeface="Arial"/>
                <a:ea typeface="Arial"/>
                <a:cs typeface="Arial"/>
                <a:sym typeface="Arial"/>
              </a:defRPr>
            </a:lvl1pPr>
          </a:lstStyle>
          <a:p>
            <a:pPr/>
            <a:r>
              <a:t>Gaps because of under-sampling</a:t>
            </a:r>
          </a:p>
        </p:txBody>
      </p:sp>
      <p:sp>
        <p:nvSpPr>
          <p:cNvPr id="663" name="Shape 663"/>
          <p:cNvSpPr/>
          <p:nvPr/>
        </p:nvSpPr>
        <p:spPr>
          <a:xfrm>
            <a:off x="6300192" y="1683555"/>
            <a:ext cx="2305051" cy="6360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sz="1400">
                <a:latin typeface="Arial"/>
                <a:ea typeface="Arial"/>
                <a:cs typeface="Arial"/>
                <a:sym typeface="Arial"/>
              </a:defRPr>
            </a:lvl1pPr>
          </a:lstStyle>
          <a:p>
            <a:pPr/>
            <a:r>
              <a:t>Smooth probabilities with additional neighbourhood processing</a:t>
            </a:r>
          </a:p>
        </p:txBody>
      </p:sp>
      <p:sp>
        <p:nvSpPr>
          <p:cNvPr id="664" name="Shape 664"/>
          <p:cNvSpPr/>
          <p:nvPr/>
        </p:nvSpPr>
        <p:spPr>
          <a:xfrm>
            <a:off x="2051050" y="549275"/>
            <a:ext cx="4570413" cy="740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sz="2400">
                <a:latin typeface="Arial"/>
                <a:ea typeface="Arial"/>
                <a:cs typeface="Arial"/>
                <a:sym typeface="Arial"/>
              </a:defRPr>
            </a:lvl1pPr>
          </a:lstStyle>
          <a:p>
            <a:pPr/>
            <a:r>
              <a:t>Link between verification and post-processing</a:t>
            </a:r>
          </a:p>
        </p:txBody>
      </p:sp>
      <p:sp>
        <p:nvSpPr>
          <p:cNvPr id="665" name="Shape 665"/>
          <p:cNvSpPr/>
          <p:nvPr/>
        </p:nvSpPr>
        <p:spPr>
          <a:xfrm>
            <a:off x="251519" y="5661247"/>
            <a:ext cx="8136906"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a:latin typeface="Arial"/>
                <a:ea typeface="Arial"/>
                <a:cs typeface="Arial"/>
                <a:sym typeface="Arial"/>
              </a:defRPr>
            </a:lvl1pPr>
          </a:lstStyle>
          <a:p>
            <a:pPr/>
            <a:r>
              <a:t>Spatial post processing (neighbourhood) essential</a:t>
            </a:r>
          </a:p>
        </p:txBody>
      </p:sp>
      <p:sp>
        <p:nvSpPr>
          <p:cNvPr id="666" name="Shape 666"/>
          <p:cNvSpPr/>
          <p:nvPr/>
        </p:nvSpPr>
        <p:spPr>
          <a:xfrm>
            <a:off x="251519" y="6093295"/>
            <a:ext cx="8712970"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a:latin typeface="Arial"/>
                <a:ea typeface="Arial"/>
                <a:cs typeface="Arial"/>
                <a:sym typeface="Arial"/>
              </a:defRPr>
            </a:lvl1pPr>
          </a:lstStyle>
          <a:p>
            <a:pPr/>
            <a:r>
              <a:t>R&amp;D neighbourhood size, adaptive methods, topography, blending probabilities</a:t>
            </a:r>
          </a:p>
        </p:txBody>
      </p:sp>
      <p:sp>
        <p:nvSpPr>
          <p:cNvPr id="667" name="Shape 667"/>
          <p:cNvSpPr/>
          <p:nvPr/>
        </p:nvSpPr>
        <p:spPr>
          <a:xfrm>
            <a:off x="251519" y="1844824"/>
            <a:ext cx="2304258"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sz="2000">
                <a:latin typeface="Arial"/>
                <a:ea typeface="Arial"/>
                <a:cs typeface="Arial"/>
                <a:sym typeface="Arial"/>
              </a:defRPr>
            </a:lvl1pPr>
          </a:lstStyle>
          <a:p>
            <a:pPr/>
            <a:r>
              <a:t>MOGREPS-UK</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6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4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660"/>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663"/>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661"/>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64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665"/>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6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1" grpId="6"/>
      <p:bldP build="whole" bldLvl="1" animBg="1" rev="0" advAuto="0" spid="647" grpId="3"/>
      <p:bldP build="whole" bldLvl="1" animBg="1" rev="0" advAuto="0" spid="660" grpId="4"/>
      <p:bldP build="whole" bldLvl="1" animBg="1" rev="0" advAuto="0" spid="649" grpId="2"/>
      <p:bldP build="whole" bldLvl="1" animBg="1" rev="0" advAuto="0" spid="648" grpId="7"/>
      <p:bldP build="whole" bldLvl="1" animBg="1" rev="0" advAuto="0" spid="666" grpId="9"/>
      <p:bldP build="whole" bldLvl="1" animBg="1" rev="0" advAuto="0" spid="662" grpId="1"/>
      <p:bldP build="whole" bldLvl="1" animBg="1" rev="0" advAuto="0" spid="663" grpId="5"/>
      <p:bldP build="whole" bldLvl="1" animBg="1" rev="0" advAuto="0" spid="665" grpId="8"/>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9" name="Shape 669"/>
          <p:cNvSpPr/>
          <p:nvPr>
            <p:ph type="title"/>
          </p:nvPr>
        </p:nvSpPr>
        <p:spPr>
          <a:xfrm>
            <a:off x="1763688" y="116631"/>
            <a:ext cx="6984777" cy="1152130"/>
          </a:xfrm>
          <a:prstGeom prst="rect">
            <a:avLst/>
          </a:prstGeom>
        </p:spPr>
        <p:txBody>
          <a:bodyPr/>
          <a:lstStyle>
            <a:lvl1pPr algn="ctr">
              <a:defRPr b="1"/>
            </a:lvl1pPr>
          </a:lstStyle>
          <a:p>
            <a:pPr/>
            <a:r>
              <a:t>Traditional verification method – “pointwise” comparing</a:t>
            </a:r>
          </a:p>
        </p:txBody>
      </p:sp>
      <p:grpSp>
        <p:nvGrpSpPr>
          <p:cNvPr id="686" name="Group 686"/>
          <p:cNvGrpSpPr/>
          <p:nvPr/>
        </p:nvGrpSpPr>
        <p:grpSpPr>
          <a:xfrm>
            <a:off x="1619671" y="2276872"/>
            <a:ext cx="4023297" cy="3600398"/>
            <a:chOff x="0" y="0"/>
            <a:chExt cx="4023295" cy="3600397"/>
          </a:xfrm>
        </p:grpSpPr>
        <p:grpSp>
          <p:nvGrpSpPr>
            <p:cNvPr id="680" name="Group 680"/>
            <p:cNvGrpSpPr/>
            <p:nvPr/>
          </p:nvGrpSpPr>
          <p:grpSpPr>
            <a:xfrm>
              <a:off x="-1" y="0"/>
              <a:ext cx="4023297" cy="3600398"/>
              <a:chOff x="0" y="0"/>
              <a:chExt cx="4023295" cy="3600397"/>
            </a:xfrm>
          </p:grpSpPr>
          <p:sp>
            <p:nvSpPr>
              <p:cNvPr id="670" name="Shape 670"/>
              <p:cNvSpPr/>
              <p:nvPr/>
            </p:nvSpPr>
            <p:spPr>
              <a:xfrm>
                <a:off x="2285963" y="920556"/>
                <a:ext cx="365755" cy="327309"/>
              </a:xfrm>
              <a:prstGeom prst="ellipse">
                <a:avLst/>
              </a:prstGeom>
              <a:solidFill>
                <a:srgbClr val="747C71"/>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1" name="Shape 671"/>
              <p:cNvSpPr/>
              <p:nvPr/>
            </p:nvSpPr>
            <p:spPr>
              <a:xfrm>
                <a:off x="-1" y="0"/>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2" name="Shape 672"/>
              <p:cNvSpPr/>
              <p:nvPr/>
            </p:nvSpPr>
            <p:spPr>
              <a:xfrm>
                <a:off x="1828770" y="1636544"/>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3" name="Shape 673"/>
              <p:cNvSpPr/>
              <p:nvPr/>
            </p:nvSpPr>
            <p:spPr>
              <a:xfrm>
                <a:off x="3657541" y="0"/>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4" name="Shape 674"/>
              <p:cNvSpPr/>
              <p:nvPr/>
            </p:nvSpPr>
            <p:spPr>
              <a:xfrm>
                <a:off x="-1" y="1636544"/>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5" name="Shape 675"/>
              <p:cNvSpPr/>
              <p:nvPr/>
            </p:nvSpPr>
            <p:spPr>
              <a:xfrm>
                <a:off x="1828770" y="0"/>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6" name="Shape 676"/>
              <p:cNvSpPr/>
              <p:nvPr/>
            </p:nvSpPr>
            <p:spPr>
              <a:xfrm>
                <a:off x="3657541" y="1636544"/>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7" name="Shape 677"/>
              <p:cNvSpPr/>
              <p:nvPr/>
            </p:nvSpPr>
            <p:spPr>
              <a:xfrm>
                <a:off x="-1" y="3273089"/>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8" name="Shape 678"/>
              <p:cNvSpPr/>
              <p:nvPr/>
            </p:nvSpPr>
            <p:spPr>
              <a:xfrm>
                <a:off x="1828770" y="3273089"/>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679" name="Shape 679"/>
              <p:cNvSpPr/>
              <p:nvPr/>
            </p:nvSpPr>
            <p:spPr>
              <a:xfrm>
                <a:off x="3657541" y="3273089"/>
                <a:ext cx="365755" cy="327309"/>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grpSp>
        <p:sp>
          <p:nvSpPr>
            <p:cNvPr id="681" name="Shape 681"/>
            <p:cNvSpPr/>
            <p:nvPr/>
          </p:nvSpPr>
          <p:spPr>
            <a:xfrm>
              <a:off x="2044198" y="192784"/>
              <a:ext cx="259302" cy="641182"/>
            </a:xfrm>
            <a:prstGeom prst="line">
              <a:avLst/>
            </a:prstGeom>
            <a:noFill/>
            <a:ln w="9525" cap="flat">
              <a:solidFill>
                <a:srgbClr val="8A88C8"/>
              </a:solidFill>
              <a:prstDash val="solid"/>
              <a:round/>
              <a:tailEnd type="triangle" w="med" len="med"/>
            </a:ln>
            <a:effectLst/>
          </p:spPr>
          <p:txBody>
            <a:bodyPr wrap="square" lIns="45719" tIns="45719" rIns="45719" bIns="45719" numCol="1" anchor="t">
              <a:noAutofit/>
            </a:bodyPr>
            <a:lstStyle/>
            <a:p>
              <a:pPr/>
            </a:p>
          </p:txBody>
        </p:sp>
        <p:sp>
          <p:nvSpPr>
            <p:cNvPr id="682" name="Shape 682"/>
            <p:cNvSpPr/>
            <p:nvPr/>
          </p:nvSpPr>
          <p:spPr>
            <a:xfrm flipH="1">
              <a:off x="2743156" y="171136"/>
              <a:ext cx="1105623" cy="851705"/>
            </a:xfrm>
            <a:prstGeom prst="line">
              <a:avLst/>
            </a:prstGeom>
            <a:noFill/>
            <a:ln w="9525" cap="flat">
              <a:solidFill>
                <a:srgbClr val="8A88C8"/>
              </a:solidFill>
              <a:prstDash val="solid"/>
              <a:round/>
              <a:tailEnd type="triangle" w="med" len="med"/>
            </a:ln>
            <a:effectLst/>
          </p:spPr>
          <p:txBody>
            <a:bodyPr wrap="square" lIns="45719" tIns="45719" rIns="45719" bIns="45719" numCol="1" anchor="t">
              <a:noAutofit/>
            </a:bodyPr>
            <a:lstStyle/>
            <a:p>
              <a:pPr/>
            </a:p>
          </p:txBody>
        </p:sp>
        <p:sp>
          <p:nvSpPr>
            <p:cNvPr id="683" name="Shape 683"/>
            <p:cNvSpPr/>
            <p:nvPr/>
          </p:nvSpPr>
          <p:spPr>
            <a:xfrm flipH="1" flipV="1">
              <a:off x="2857454" y="1329693"/>
              <a:ext cx="974604" cy="463025"/>
            </a:xfrm>
            <a:prstGeom prst="line">
              <a:avLst/>
            </a:prstGeom>
            <a:noFill/>
            <a:ln w="9525" cap="flat">
              <a:solidFill>
                <a:srgbClr val="8A88C8"/>
              </a:solidFill>
              <a:prstDash val="solid"/>
              <a:round/>
              <a:tailEnd type="triangle" w="med" len="med"/>
            </a:ln>
            <a:effectLst/>
          </p:spPr>
          <p:txBody>
            <a:bodyPr wrap="square" lIns="45719" tIns="45719" rIns="45719" bIns="45719" numCol="1" anchor="t">
              <a:noAutofit/>
            </a:bodyPr>
            <a:lstStyle/>
            <a:p>
              <a:pPr/>
            </a:p>
          </p:txBody>
        </p:sp>
        <p:sp>
          <p:nvSpPr>
            <p:cNvPr id="684" name="Shape 684"/>
            <p:cNvSpPr/>
            <p:nvPr/>
          </p:nvSpPr>
          <p:spPr>
            <a:xfrm flipV="1">
              <a:off x="2020008" y="1329692"/>
              <a:ext cx="265955" cy="441378"/>
            </a:xfrm>
            <a:prstGeom prst="line">
              <a:avLst/>
            </a:prstGeom>
            <a:noFill/>
            <a:ln w="9525" cap="flat">
              <a:solidFill>
                <a:srgbClr val="8A88C8"/>
              </a:solidFill>
              <a:prstDash val="solid"/>
              <a:round/>
              <a:tailEnd type="triangle" w="med" len="med"/>
            </a:ln>
            <a:effectLst/>
          </p:spPr>
          <p:txBody>
            <a:bodyPr wrap="square" lIns="45719" tIns="45719" rIns="45719" bIns="45719" numCol="1" anchor="t">
              <a:noAutofit/>
            </a:bodyPr>
            <a:lstStyle/>
            <a:p>
              <a:pPr/>
            </a:p>
          </p:txBody>
        </p:sp>
        <p:sp>
          <p:nvSpPr>
            <p:cNvPr id="685" name="Shape 685"/>
            <p:cNvSpPr/>
            <p:nvPr/>
          </p:nvSpPr>
          <p:spPr>
            <a:xfrm>
              <a:off x="2376263" y="1296145"/>
              <a:ext cx="61006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atin typeface="Arial"/>
                  <a:ea typeface="Arial"/>
                  <a:cs typeface="Arial"/>
                  <a:sym typeface="Arial"/>
                </a:defRPr>
              </a:lvl1pPr>
            </a:lstStyle>
            <a:p>
              <a:pPr/>
              <a:r>
                <a:t>Ob</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88" name="Shape 688"/>
          <p:cNvSpPr/>
          <p:nvPr>
            <p:ph type="title"/>
          </p:nvPr>
        </p:nvSpPr>
        <p:spPr>
          <a:xfrm>
            <a:off x="1691679" y="0"/>
            <a:ext cx="7452322" cy="1196752"/>
          </a:xfrm>
          <a:prstGeom prst="rect">
            <a:avLst/>
          </a:prstGeom>
        </p:spPr>
        <p:txBody>
          <a:bodyPr/>
          <a:lstStyle/>
          <a:p>
            <a:pPr>
              <a:defRPr b="1" sz="3200">
                <a:effectLst>
                  <a:outerShdw sx="100000" sy="100000" kx="0" ky="0" algn="b" rotWithShape="0" blurRad="38100" dist="38100" dir="2700000">
                    <a:srgbClr val="000000">
                      <a:alpha val="43137"/>
                    </a:srgbClr>
                  </a:outerShdw>
                </a:effectLst>
              </a:defRPr>
            </a:pPr>
            <a:r>
              <a:t>Single-observation-neighbourhood-forecast</a:t>
            </a:r>
            <a:r>
              <a:rPr b="0"/>
              <a:t> </a:t>
            </a:r>
            <a:r>
              <a:t>methods (SO-NF) </a:t>
            </a:r>
            <a:r>
              <a:rPr sz="2400">
                <a:solidFill>
                  <a:srgbClr val="0070C0"/>
                </a:solidFill>
              </a:rPr>
              <a:t>(Ebert, 2008)</a:t>
            </a:r>
          </a:p>
        </p:txBody>
      </p:sp>
      <p:grpSp>
        <p:nvGrpSpPr>
          <p:cNvPr id="717" name="Group 717"/>
          <p:cNvGrpSpPr/>
          <p:nvPr/>
        </p:nvGrpSpPr>
        <p:grpSpPr>
          <a:xfrm>
            <a:off x="323528" y="2204864"/>
            <a:ext cx="3744417" cy="3456385"/>
            <a:chOff x="0" y="0"/>
            <a:chExt cx="3744416" cy="3456384"/>
          </a:xfrm>
        </p:grpSpPr>
        <p:grpSp>
          <p:nvGrpSpPr>
            <p:cNvPr id="715" name="Group 715"/>
            <p:cNvGrpSpPr/>
            <p:nvPr/>
          </p:nvGrpSpPr>
          <p:grpSpPr>
            <a:xfrm>
              <a:off x="0" y="-1"/>
              <a:ext cx="3744417" cy="3456386"/>
              <a:chOff x="0" y="0"/>
              <a:chExt cx="3744416" cy="3456384"/>
            </a:xfrm>
          </p:grpSpPr>
          <p:sp>
            <p:nvSpPr>
              <p:cNvPr id="689" name="Shape 689"/>
              <p:cNvSpPr/>
              <p:nvPr/>
            </p:nvSpPr>
            <p:spPr>
              <a:xfrm>
                <a:off x="2005936" y="1285222"/>
                <a:ext cx="178307" cy="164591"/>
              </a:xfrm>
              <a:prstGeom prst="ellipse">
                <a:avLst/>
              </a:prstGeom>
              <a:solidFill>
                <a:srgbClr val="747C71"/>
              </a:solidFill>
              <a:ln w="25400" cap="flat">
                <a:solidFill>
                  <a:srgbClr val="686794"/>
                </a:solidFill>
                <a:prstDash val="solid"/>
                <a:round/>
              </a:ln>
              <a:effectLst/>
            </p:spPr>
            <p:txBody>
              <a:bodyPr wrap="square" lIns="45719" tIns="45719" rIns="45719" bIns="45719" numCol="1" anchor="ctr">
                <a:noAutofit/>
              </a:bodyPr>
              <a:lstStyle/>
              <a:p>
                <a:pPr algn="ctr">
                  <a:defRPr>
                    <a:latin typeface="Arial"/>
                    <a:ea typeface="Arial"/>
                    <a:cs typeface="Arial"/>
                    <a:sym typeface="Arial"/>
                  </a:defRPr>
                </a:pPr>
              </a:p>
            </p:txBody>
          </p:sp>
          <p:sp>
            <p:nvSpPr>
              <p:cNvPr id="690" name="Shape 690"/>
              <p:cNvSpPr/>
              <p:nvPr/>
            </p:nvSpPr>
            <p:spPr>
              <a:xfrm>
                <a:off x="891527"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1" name="Shape 691"/>
              <p:cNvSpPr/>
              <p:nvPr/>
            </p:nvSpPr>
            <p:spPr>
              <a:xfrm>
                <a:off x="1783055" y="1645262"/>
                <a:ext cx="178307" cy="164591"/>
              </a:xfrm>
              <a:prstGeom prst="ellipse">
                <a:avLst/>
              </a:prstGeom>
              <a:solidFill>
                <a:srgbClr val="C00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2" name="Shape 692"/>
              <p:cNvSpPr/>
              <p:nvPr/>
            </p:nvSpPr>
            <p:spPr>
              <a:xfrm>
                <a:off x="2674582"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3" name="Shape 693"/>
              <p:cNvSpPr/>
              <p:nvPr/>
            </p:nvSpPr>
            <p:spPr>
              <a:xfrm>
                <a:off x="891527"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4" name="Shape 694"/>
              <p:cNvSpPr/>
              <p:nvPr/>
            </p:nvSpPr>
            <p:spPr>
              <a:xfrm>
                <a:off x="1783055" y="822314"/>
                <a:ext cx="178307" cy="164591"/>
              </a:xfrm>
              <a:prstGeom prst="ellipse">
                <a:avLst/>
              </a:prstGeom>
              <a:solidFill>
                <a:srgbClr val="FFCC66"/>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5" name="Shape 695"/>
              <p:cNvSpPr/>
              <p:nvPr/>
            </p:nvSpPr>
            <p:spPr>
              <a:xfrm>
                <a:off x="2674582"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6" name="Shape 696"/>
              <p:cNvSpPr/>
              <p:nvPr/>
            </p:nvSpPr>
            <p:spPr>
              <a:xfrm>
                <a:off x="891527"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7" name="Shape 697"/>
              <p:cNvSpPr/>
              <p:nvPr/>
            </p:nvSpPr>
            <p:spPr>
              <a:xfrm>
                <a:off x="1783055"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8" name="Shape 698"/>
              <p:cNvSpPr/>
              <p:nvPr/>
            </p:nvSpPr>
            <p:spPr>
              <a:xfrm>
                <a:off x="2674582"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699" name="Shape 699"/>
              <p:cNvSpPr/>
              <p:nvPr/>
            </p:nvSpPr>
            <p:spPr>
              <a:xfrm>
                <a:off x="2674582"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0" name="Shape 700"/>
              <p:cNvSpPr/>
              <p:nvPr/>
            </p:nvSpPr>
            <p:spPr>
              <a:xfrm>
                <a:off x="3566110"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1" name="Shape 701"/>
              <p:cNvSpPr/>
              <p:nvPr/>
            </p:nvSpPr>
            <p:spPr>
              <a:xfrm>
                <a:off x="3566110" y="82231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2" name="Shape 702"/>
              <p:cNvSpPr/>
              <p:nvPr/>
            </p:nvSpPr>
            <p:spPr>
              <a:xfrm>
                <a:off x="1783055"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3" name="Shape 703"/>
              <p:cNvSpPr/>
              <p:nvPr/>
            </p:nvSpPr>
            <p:spPr>
              <a:xfrm>
                <a:off x="891527" y="-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4" name="Shape 704"/>
              <p:cNvSpPr/>
              <p:nvPr/>
            </p:nvSpPr>
            <p:spPr>
              <a:xfrm>
                <a:off x="-1"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5" name="Shape 705"/>
              <p:cNvSpPr/>
              <p:nvPr/>
            </p:nvSpPr>
            <p:spPr>
              <a:xfrm>
                <a:off x="3566110" y="164589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6" name="Shape 706"/>
              <p:cNvSpPr/>
              <p:nvPr/>
            </p:nvSpPr>
            <p:spPr>
              <a:xfrm>
                <a:off x="3566110"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7" name="Shape 707"/>
              <p:cNvSpPr/>
              <p:nvPr/>
            </p:nvSpPr>
            <p:spPr>
              <a:xfrm>
                <a:off x="3566110"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8" name="Shape 708"/>
              <p:cNvSpPr/>
              <p:nvPr/>
            </p:nvSpPr>
            <p:spPr>
              <a:xfrm>
                <a:off x="2674582"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09" name="Shape 709"/>
              <p:cNvSpPr/>
              <p:nvPr/>
            </p:nvSpPr>
            <p:spPr>
              <a:xfrm>
                <a:off x="1783055"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10" name="Shape 710"/>
              <p:cNvSpPr/>
              <p:nvPr/>
            </p:nvSpPr>
            <p:spPr>
              <a:xfrm>
                <a:off x="-1" y="830205"/>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11" name="Shape 711"/>
              <p:cNvSpPr/>
              <p:nvPr/>
            </p:nvSpPr>
            <p:spPr>
              <a:xfrm>
                <a:off x="-1" y="164526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12" name="Shape 712"/>
              <p:cNvSpPr/>
              <p:nvPr/>
            </p:nvSpPr>
            <p:spPr>
              <a:xfrm>
                <a:off x="-1"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13" name="Shape 713"/>
              <p:cNvSpPr/>
              <p:nvPr/>
            </p:nvSpPr>
            <p:spPr>
              <a:xfrm>
                <a:off x="-1"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14" name="Shape 714"/>
              <p:cNvSpPr/>
              <p:nvPr/>
            </p:nvSpPr>
            <p:spPr>
              <a:xfrm>
                <a:off x="891527"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grpSp>
        <p:sp>
          <p:nvSpPr>
            <p:cNvPr id="716" name="Shape 716"/>
            <p:cNvSpPr/>
            <p:nvPr/>
          </p:nvSpPr>
          <p:spPr>
            <a:xfrm>
              <a:off x="2199101" y="1131180"/>
              <a:ext cx="503544"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atin typeface="Arial"/>
                  <a:ea typeface="Arial"/>
                  <a:cs typeface="Arial"/>
                  <a:sym typeface="Arial"/>
                </a:defRPr>
              </a:lvl1pPr>
            </a:lstStyle>
            <a:p>
              <a:pPr/>
              <a:r>
                <a:t>Ob</a:t>
              </a:r>
            </a:p>
          </p:txBody>
        </p:sp>
      </p:grpSp>
      <p:sp>
        <p:nvSpPr>
          <p:cNvPr id="718" name="Shape 718"/>
          <p:cNvSpPr/>
          <p:nvPr/>
        </p:nvSpPr>
        <p:spPr>
          <a:xfrm>
            <a:off x="4932040" y="2348880"/>
            <a:ext cx="4211960" cy="3004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effectLst>
                  <a:outerShdw sx="100000" sy="100000" kx="0" ky="0" algn="b" rotWithShape="0" blurRad="38100" dist="38100" dir="2700000">
                    <a:srgbClr val="000000">
                      <a:alpha val="43137"/>
                    </a:srgbClr>
                  </a:outerShdw>
                </a:effectLst>
                <a:latin typeface="Arial"/>
                <a:ea typeface="Arial"/>
                <a:cs typeface="Arial"/>
                <a:sym typeface="Arial"/>
              </a:defRPr>
            </a:pPr>
            <a:r>
              <a:t>Neighbourhood sizes:</a:t>
            </a:r>
            <a:endParaRPr>
              <a:solidFill>
                <a:srgbClr val="FFFFFF"/>
              </a:solidFill>
            </a:endParaRPr>
          </a:p>
          <a:p>
            <a:pPr>
              <a:defRPr sz="2000">
                <a:latin typeface="Arial"/>
                <a:ea typeface="Arial"/>
                <a:cs typeface="Arial"/>
                <a:sym typeface="Arial"/>
              </a:defRPr>
            </a:pPr>
          </a:p>
          <a:p>
            <a:pPr>
              <a:defRPr sz="2000">
                <a:latin typeface="Arial"/>
                <a:ea typeface="Arial"/>
                <a:cs typeface="Arial"/>
                <a:sym typeface="Arial"/>
              </a:defRPr>
            </a:pPr>
            <a:r>
              <a:t>1*1, 3*3, 5*5, ...</a:t>
            </a:r>
            <a:endParaRPr>
              <a:solidFill>
                <a:srgbClr val="FFFFFF"/>
              </a:solidFill>
            </a:endParaRPr>
          </a:p>
          <a:p>
            <a:pPr>
              <a:defRPr sz="2000">
                <a:latin typeface="Arial"/>
                <a:ea typeface="Arial"/>
                <a:cs typeface="Arial"/>
                <a:sym typeface="Arial"/>
              </a:defRPr>
            </a:pPr>
          </a:p>
          <a:p>
            <a:pPr>
              <a:defRPr sz="2000">
                <a:latin typeface="Arial"/>
                <a:ea typeface="Arial"/>
                <a:cs typeface="Arial"/>
                <a:sym typeface="Arial"/>
              </a:defRPr>
            </a:pPr>
          </a:p>
          <a:p>
            <a:pPr>
              <a:defRPr b="1" sz="2000">
                <a:effectLst>
                  <a:outerShdw sx="100000" sy="100000" kx="0" ky="0" algn="b" rotWithShape="0" blurRad="38100" dist="38100" dir="2700000">
                    <a:srgbClr val="000000">
                      <a:alpha val="43137"/>
                    </a:srgbClr>
                  </a:outerShdw>
                </a:effectLst>
                <a:latin typeface="Arial"/>
                <a:ea typeface="Arial"/>
                <a:cs typeface="Arial"/>
                <a:sym typeface="Arial"/>
              </a:defRPr>
            </a:pPr>
            <a:r>
              <a:t>“Pseudo” ensemble members:</a:t>
            </a:r>
            <a:endParaRPr>
              <a:solidFill>
                <a:srgbClr val="FFFFFF"/>
              </a:solidFill>
            </a:endParaRPr>
          </a:p>
          <a:p>
            <a:pPr>
              <a:defRPr b="1" sz="2000">
                <a:effectLst>
                  <a:outerShdw sx="100000" sy="100000" kx="0" ky="0" algn="b" rotWithShape="0" blurRad="38100" dist="38100" dir="2700000">
                    <a:srgbClr val="000000">
                      <a:alpha val="43137"/>
                    </a:srgbClr>
                  </a:outerShdw>
                </a:effectLst>
                <a:latin typeface="Arial"/>
                <a:ea typeface="Arial"/>
                <a:cs typeface="Arial"/>
                <a:sym typeface="Arial"/>
              </a:defRPr>
            </a:pPr>
          </a:p>
          <a:p>
            <a:pPr>
              <a:defRPr sz="2000">
                <a:latin typeface="Arial"/>
                <a:ea typeface="Arial"/>
                <a:cs typeface="Arial"/>
                <a:sym typeface="Arial"/>
              </a:defRPr>
            </a:pPr>
            <a:r>
              <a:t>Number of the gridpoints </a:t>
            </a:r>
            <a:endParaRPr>
              <a:solidFill>
                <a:srgbClr val="FFFFFF"/>
              </a:solidFill>
            </a:endParaRPr>
          </a:p>
          <a:p>
            <a:pPr>
              <a:defRPr sz="2000">
                <a:latin typeface="Arial"/>
                <a:ea typeface="Arial"/>
                <a:cs typeface="Arial"/>
                <a:sym typeface="Arial"/>
              </a:defRPr>
            </a:pPr>
            <a:r>
              <a:t>(1, 9, 25, etc.)</a:t>
            </a:r>
            <a:endParaRPr>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0" name="Shape 720"/>
          <p:cNvSpPr/>
          <p:nvPr>
            <p:ph type="title"/>
          </p:nvPr>
        </p:nvSpPr>
        <p:spPr>
          <a:xfrm>
            <a:off x="1691679" y="0"/>
            <a:ext cx="7452322" cy="1196752"/>
          </a:xfrm>
          <a:prstGeom prst="rect">
            <a:avLst/>
          </a:prstGeom>
        </p:spPr>
        <p:txBody>
          <a:bodyPr/>
          <a:lstStyle/>
          <a:p>
            <a:pPr algn="ctr">
              <a:defRPr b="1" sz="3200">
                <a:effectLst>
                  <a:outerShdw sx="100000" sy="100000" kx="0" ky="0" algn="b" rotWithShape="0" blurRad="38100" dist="38100" dir="2700000">
                    <a:srgbClr val="000000">
                      <a:alpha val="43137"/>
                    </a:srgbClr>
                  </a:outerShdw>
                </a:effectLst>
              </a:defRPr>
            </a:pPr>
            <a:r>
              <a:t>Single-observation-neighbourhood-forecast</a:t>
            </a:r>
            <a:r>
              <a:rPr b="0"/>
              <a:t> </a:t>
            </a:r>
            <a:r>
              <a:t>approach (SO-NF)</a:t>
            </a:r>
          </a:p>
        </p:txBody>
      </p:sp>
      <p:grpSp>
        <p:nvGrpSpPr>
          <p:cNvPr id="749" name="Group 749"/>
          <p:cNvGrpSpPr/>
          <p:nvPr/>
        </p:nvGrpSpPr>
        <p:grpSpPr>
          <a:xfrm>
            <a:off x="323528" y="2204864"/>
            <a:ext cx="3744417" cy="3456385"/>
            <a:chOff x="0" y="0"/>
            <a:chExt cx="3744416" cy="3456384"/>
          </a:xfrm>
        </p:grpSpPr>
        <p:grpSp>
          <p:nvGrpSpPr>
            <p:cNvPr id="747" name="Group 747"/>
            <p:cNvGrpSpPr/>
            <p:nvPr/>
          </p:nvGrpSpPr>
          <p:grpSpPr>
            <a:xfrm>
              <a:off x="0" y="-1"/>
              <a:ext cx="3744417" cy="3456386"/>
              <a:chOff x="0" y="0"/>
              <a:chExt cx="3744416" cy="3456384"/>
            </a:xfrm>
          </p:grpSpPr>
          <p:sp>
            <p:nvSpPr>
              <p:cNvPr id="721" name="Shape 721"/>
              <p:cNvSpPr/>
              <p:nvPr/>
            </p:nvSpPr>
            <p:spPr>
              <a:xfrm>
                <a:off x="2005936" y="1285222"/>
                <a:ext cx="178307" cy="164591"/>
              </a:xfrm>
              <a:prstGeom prst="ellipse">
                <a:avLst/>
              </a:prstGeom>
              <a:solidFill>
                <a:srgbClr val="747C71"/>
              </a:solidFill>
              <a:ln w="25400" cap="flat">
                <a:solidFill>
                  <a:srgbClr val="686794"/>
                </a:solidFill>
                <a:prstDash val="solid"/>
                <a:round/>
              </a:ln>
              <a:effectLst/>
            </p:spPr>
            <p:txBody>
              <a:bodyPr wrap="square" lIns="45719" tIns="45719" rIns="45719" bIns="45719" numCol="1" anchor="ctr">
                <a:noAutofit/>
              </a:bodyPr>
              <a:lstStyle/>
              <a:p>
                <a:pPr algn="ctr">
                  <a:defRPr>
                    <a:latin typeface="Arial"/>
                    <a:ea typeface="Arial"/>
                    <a:cs typeface="Arial"/>
                    <a:sym typeface="Arial"/>
                  </a:defRPr>
                </a:pPr>
              </a:p>
            </p:txBody>
          </p:sp>
          <p:sp>
            <p:nvSpPr>
              <p:cNvPr id="722" name="Shape 722"/>
              <p:cNvSpPr/>
              <p:nvPr/>
            </p:nvSpPr>
            <p:spPr>
              <a:xfrm>
                <a:off x="891527"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23" name="Shape 723"/>
              <p:cNvSpPr/>
              <p:nvPr/>
            </p:nvSpPr>
            <p:spPr>
              <a:xfrm>
                <a:off x="1783055" y="1645262"/>
                <a:ext cx="178307" cy="164591"/>
              </a:xfrm>
              <a:prstGeom prst="ellipse">
                <a:avLst/>
              </a:prstGeom>
              <a:solidFill>
                <a:srgbClr val="C00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24" name="Shape 724"/>
              <p:cNvSpPr/>
              <p:nvPr/>
            </p:nvSpPr>
            <p:spPr>
              <a:xfrm>
                <a:off x="2674582"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25" name="Shape 725"/>
              <p:cNvSpPr/>
              <p:nvPr/>
            </p:nvSpPr>
            <p:spPr>
              <a:xfrm>
                <a:off x="891527"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26" name="Shape 726"/>
              <p:cNvSpPr/>
              <p:nvPr/>
            </p:nvSpPr>
            <p:spPr>
              <a:xfrm>
                <a:off x="1783055" y="822314"/>
                <a:ext cx="178307" cy="164591"/>
              </a:xfrm>
              <a:prstGeom prst="ellipse">
                <a:avLst/>
              </a:prstGeom>
              <a:solidFill>
                <a:srgbClr val="FFCC66"/>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27" name="Shape 727"/>
              <p:cNvSpPr/>
              <p:nvPr/>
            </p:nvSpPr>
            <p:spPr>
              <a:xfrm>
                <a:off x="2674582"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28" name="Shape 728"/>
              <p:cNvSpPr/>
              <p:nvPr/>
            </p:nvSpPr>
            <p:spPr>
              <a:xfrm>
                <a:off x="891527"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29" name="Shape 729"/>
              <p:cNvSpPr/>
              <p:nvPr/>
            </p:nvSpPr>
            <p:spPr>
              <a:xfrm>
                <a:off x="1783055"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0" name="Shape 730"/>
              <p:cNvSpPr/>
              <p:nvPr/>
            </p:nvSpPr>
            <p:spPr>
              <a:xfrm>
                <a:off x="2674582"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1" name="Shape 731"/>
              <p:cNvSpPr/>
              <p:nvPr/>
            </p:nvSpPr>
            <p:spPr>
              <a:xfrm>
                <a:off x="2674582"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2" name="Shape 732"/>
              <p:cNvSpPr/>
              <p:nvPr/>
            </p:nvSpPr>
            <p:spPr>
              <a:xfrm>
                <a:off x="3566110"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3" name="Shape 733"/>
              <p:cNvSpPr/>
              <p:nvPr/>
            </p:nvSpPr>
            <p:spPr>
              <a:xfrm>
                <a:off x="3566110" y="82231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4" name="Shape 734"/>
              <p:cNvSpPr/>
              <p:nvPr/>
            </p:nvSpPr>
            <p:spPr>
              <a:xfrm>
                <a:off x="1783055"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5" name="Shape 735"/>
              <p:cNvSpPr/>
              <p:nvPr/>
            </p:nvSpPr>
            <p:spPr>
              <a:xfrm>
                <a:off x="891527" y="-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6" name="Shape 736"/>
              <p:cNvSpPr/>
              <p:nvPr/>
            </p:nvSpPr>
            <p:spPr>
              <a:xfrm>
                <a:off x="-1"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7" name="Shape 737"/>
              <p:cNvSpPr/>
              <p:nvPr/>
            </p:nvSpPr>
            <p:spPr>
              <a:xfrm>
                <a:off x="3566110" y="164589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8" name="Shape 738"/>
              <p:cNvSpPr/>
              <p:nvPr/>
            </p:nvSpPr>
            <p:spPr>
              <a:xfrm>
                <a:off x="3566110"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39" name="Shape 739"/>
              <p:cNvSpPr/>
              <p:nvPr/>
            </p:nvSpPr>
            <p:spPr>
              <a:xfrm>
                <a:off x="3566110"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40" name="Shape 740"/>
              <p:cNvSpPr/>
              <p:nvPr/>
            </p:nvSpPr>
            <p:spPr>
              <a:xfrm>
                <a:off x="2674582"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41" name="Shape 741"/>
              <p:cNvSpPr/>
              <p:nvPr/>
            </p:nvSpPr>
            <p:spPr>
              <a:xfrm>
                <a:off x="1783055"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42" name="Shape 742"/>
              <p:cNvSpPr/>
              <p:nvPr/>
            </p:nvSpPr>
            <p:spPr>
              <a:xfrm>
                <a:off x="-1" y="830205"/>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43" name="Shape 743"/>
              <p:cNvSpPr/>
              <p:nvPr/>
            </p:nvSpPr>
            <p:spPr>
              <a:xfrm>
                <a:off x="-1" y="164526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44" name="Shape 744"/>
              <p:cNvSpPr/>
              <p:nvPr/>
            </p:nvSpPr>
            <p:spPr>
              <a:xfrm>
                <a:off x="-1"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45" name="Shape 745"/>
              <p:cNvSpPr/>
              <p:nvPr/>
            </p:nvSpPr>
            <p:spPr>
              <a:xfrm>
                <a:off x="-1"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46" name="Shape 746"/>
              <p:cNvSpPr/>
              <p:nvPr/>
            </p:nvSpPr>
            <p:spPr>
              <a:xfrm>
                <a:off x="891527"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grpSp>
        <p:sp>
          <p:nvSpPr>
            <p:cNvPr id="748" name="Shape 748"/>
            <p:cNvSpPr/>
            <p:nvPr/>
          </p:nvSpPr>
          <p:spPr>
            <a:xfrm>
              <a:off x="2199101" y="1131180"/>
              <a:ext cx="503544"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atin typeface="Arial"/>
                  <a:ea typeface="Arial"/>
                  <a:cs typeface="Arial"/>
                  <a:sym typeface="Arial"/>
                </a:defRPr>
              </a:lvl1pPr>
            </a:lstStyle>
            <a:p>
              <a:pPr/>
              <a:r>
                <a:t>Ob</a:t>
              </a:r>
            </a:p>
          </p:txBody>
        </p:sp>
      </p:grpSp>
      <p:grpSp>
        <p:nvGrpSpPr>
          <p:cNvPr id="752" name="Group 752"/>
          <p:cNvGrpSpPr/>
          <p:nvPr/>
        </p:nvGrpSpPr>
        <p:grpSpPr>
          <a:xfrm>
            <a:off x="4211960" y="2996952"/>
            <a:ext cx="4764137" cy="1648173"/>
            <a:chOff x="0" y="0"/>
            <a:chExt cx="4764136" cy="1648172"/>
          </a:xfrm>
        </p:grpSpPr>
        <p:sp>
          <p:nvSpPr>
            <p:cNvPr id="750" name="Shape 750"/>
            <p:cNvSpPr/>
            <p:nvPr/>
          </p:nvSpPr>
          <p:spPr>
            <a:xfrm flipV="1">
              <a:off x="-1" y="1619250"/>
              <a:ext cx="4764138" cy="28923"/>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51" name="Shape 751"/>
            <p:cNvSpPr/>
            <p:nvPr/>
          </p:nvSpPr>
          <p:spPr>
            <a:xfrm flipH="1">
              <a:off x="2367012" y="0"/>
              <a:ext cx="1" cy="1614489"/>
            </a:xfrm>
            <a:prstGeom prst="line">
              <a:avLst/>
            </a:prstGeom>
            <a:noFill/>
            <a:ln w="19050" cap="flat">
              <a:solidFill>
                <a:srgbClr val="C00000"/>
              </a:solidFill>
              <a:prstDash val="solid"/>
              <a:round/>
            </a:ln>
            <a:effectLst/>
          </p:spPr>
          <p:txBody>
            <a:bodyPr wrap="square" lIns="45719" tIns="45719" rIns="45719" bIns="45719" numCol="1" anchor="t">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4" name="Shape 754"/>
          <p:cNvSpPr/>
          <p:nvPr>
            <p:ph type="title"/>
          </p:nvPr>
        </p:nvSpPr>
        <p:spPr>
          <a:xfrm>
            <a:off x="1691679" y="0"/>
            <a:ext cx="7452322" cy="1196752"/>
          </a:xfrm>
          <a:prstGeom prst="rect">
            <a:avLst/>
          </a:prstGeom>
        </p:spPr>
        <p:txBody>
          <a:bodyPr/>
          <a:lstStyle/>
          <a:p>
            <a:pPr algn="ctr">
              <a:defRPr b="1" sz="3200">
                <a:effectLst>
                  <a:outerShdw sx="100000" sy="100000" kx="0" ky="0" algn="b" rotWithShape="0" blurRad="38100" dist="38100" dir="2700000">
                    <a:srgbClr val="000000">
                      <a:alpha val="43137"/>
                    </a:srgbClr>
                  </a:outerShdw>
                </a:effectLst>
              </a:defRPr>
            </a:pPr>
            <a:r>
              <a:t>Single-observation-neighbourhood-forecast</a:t>
            </a:r>
            <a:r>
              <a:rPr b="0"/>
              <a:t> </a:t>
            </a:r>
            <a:r>
              <a:t>approach (SO-NF)</a:t>
            </a:r>
          </a:p>
        </p:txBody>
      </p:sp>
      <p:grpSp>
        <p:nvGrpSpPr>
          <p:cNvPr id="783" name="Group 783"/>
          <p:cNvGrpSpPr/>
          <p:nvPr/>
        </p:nvGrpSpPr>
        <p:grpSpPr>
          <a:xfrm>
            <a:off x="323528" y="2204864"/>
            <a:ext cx="3744417" cy="3456385"/>
            <a:chOff x="0" y="0"/>
            <a:chExt cx="3744416" cy="3456384"/>
          </a:xfrm>
        </p:grpSpPr>
        <p:grpSp>
          <p:nvGrpSpPr>
            <p:cNvPr id="781" name="Group 781"/>
            <p:cNvGrpSpPr/>
            <p:nvPr/>
          </p:nvGrpSpPr>
          <p:grpSpPr>
            <a:xfrm>
              <a:off x="0" y="-1"/>
              <a:ext cx="3744417" cy="3456386"/>
              <a:chOff x="0" y="0"/>
              <a:chExt cx="3744416" cy="3456384"/>
            </a:xfrm>
          </p:grpSpPr>
          <p:sp>
            <p:nvSpPr>
              <p:cNvPr id="755" name="Shape 755"/>
              <p:cNvSpPr/>
              <p:nvPr/>
            </p:nvSpPr>
            <p:spPr>
              <a:xfrm>
                <a:off x="2005936" y="1285222"/>
                <a:ext cx="178307" cy="164591"/>
              </a:xfrm>
              <a:prstGeom prst="ellipse">
                <a:avLst/>
              </a:prstGeom>
              <a:solidFill>
                <a:srgbClr val="747C71"/>
              </a:solidFill>
              <a:ln w="25400" cap="flat">
                <a:solidFill>
                  <a:srgbClr val="686794"/>
                </a:solidFill>
                <a:prstDash val="solid"/>
                <a:round/>
              </a:ln>
              <a:effectLst/>
            </p:spPr>
            <p:txBody>
              <a:bodyPr wrap="square" lIns="45719" tIns="45719" rIns="45719" bIns="45719" numCol="1" anchor="ctr">
                <a:noAutofit/>
              </a:bodyPr>
              <a:lstStyle/>
              <a:p>
                <a:pPr algn="ctr">
                  <a:defRPr>
                    <a:latin typeface="Arial"/>
                    <a:ea typeface="Arial"/>
                    <a:cs typeface="Arial"/>
                    <a:sym typeface="Arial"/>
                  </a:defRPr>
                </a:pPr>
              </a:p>
            </p:txBody>
          </p:sp>
          <p:sp>
            <p:nvSpPr>
              <p:cNvPr id="756" name="Shape 756"/>
              <p:cNvSpPr/>
              <p:nvPr/>
            </p:nvSpPr>
            <p:spPr>
              <a:xfrm>
                <a:off x="891527"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57" name="Shape 757"/>
              <p:cNvSpPr/>
              <p:nvPr/>
            </p:nvSpPr>
            <p:spPr>
              <a:xfrm>
                <a:off x="1783055" y="1645262"/>
                <a:ext cx="178307" cy="164591"/>
              </a:xfrm>
              <a:prstGeom prst="ellipse">
                <a:avLst/>
              </a:prstGeom>
              <a:solidFill>
                <a:srgbClr val="C00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58" name="Shape 758"/>
              <p:cNvSpPr/>
              <p:nvPr/>
            </p:nvSpPr>
            <p:spPr>
              <a:xfrm>
                <a:off x="2674582"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59" name="Shape 759"/>
              <p:cNvSpPr/>
              <p:nvPr/>
            </p:nvSpPr>
            <p:spPr>
              <a:xfrm>
                <a:off x="891527"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0" name="Shape 760"/>
              <p:cNvSpPr/>
              <p:nvPr/>
            </p:nvSpPr>
            <p:spPr>
              <a:xfrm>
                <a:off x="1783055" y="822314"/>
                <a:ext cx="178307" cy="164591"/>
              </a:xfrm>
              <a:prstGeom prst="ellipse">
                <a:avLst/>
              </a:prstGeom>
              <a:solidFill>
                <a:srgbClr val="FFCC66"/>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1" name="Shape 761"/>
              <p:cNvSpPr/>
              <p:nvPr/>
            </p:nvSpPr>
            <p:spPr>
              <a:xfrm>
                <a:off x="2674582"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2" name="Shape 762"/>
              <p:cNvSpPr/>
              <p:nvPr/>
            </p:nvSpPr>
            <p:spPr>
              <a:xfrm>
                <a:off x="891527"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3" name="Shape 763"/>
              <p:cNvSpPr/>
              <p:nvPr/>
            </p:nvSpPr>
            <p:spPr>
              <a:xfrm>
                <a:off x="1783055"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4" name="Shape 764"/>
              <p:cNvSpPr/>
              <p:nvPr/>
            </p:nvSpPr>
            <p:spPr>
              <a:xfrm>
                <a:off x="2674582"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5" name="Shape 765"/>
              <p:cNvSpPr/>
              <p:nvPr/>
            </p:nvSpPr>
            <p:spPr>
              <a:xfrm>
                <a:off x="2674582"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6" name="Shape 766"/>
              <p:cNvSpPr/>
              <p:nvPr/>
            </p:nvSpPr>
            <p:spPr>
              <a:xfrm>
                <a:off x="3566110"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7" name="Shape 767"/>
              <p:cNvSpPr/>
              <p:nvPr/>
            </p:nvSpPr>
            <p:spPr>
              <a:xfrm>
                <a:off x="3566110" y="82231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8" name="Shape 768"/>
              <p:cNvSpPr/>
              <p:nvPr/>
            </p:nvSpPr>
            <p:spPr>
              <a:xfrm>
                <a:off x="1783055"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69" name="Shape 769"/>
              <p:cNvSpPr/>
              <p:nvPr/>
            </p:nvSpPr>
            <p:spPr>
              <a:xfrm>
                <a:off x="891527" y="-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0" name="Shape 770"/>
              <p:cNvSpPr/>
              <p:nvPr/>
            </p:nvSpPr>
            <p:spPr>
              <a:xfrm>
                <a:off x="-1"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1" name="Shape 771"/>
              <p:cNvSpPr/>
              <p:nvPr/>
            </p:nvSpPr>
            <p:spPr>
              <a:xfrm>
                <a:off x="3566110" y="164589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2" name="Shape 772"/>
              <p:cNvSpPr/>
              <p:nvPr/>
            </p:nvSpPr>
            <p:spPr>
              <a:xfrm>
                <a:off x="3566110"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3" name="Shape 773"/>
              <p:cNvSpPr/>
              <p:nvPr/>
            </p:nvSpPr>
            <p:spPr>
              <a:xfrm>
                <a:off x="3566110"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4" name="Shape 774"/>
              <p:cNvSpPr/>
              <p:nvPr/>
            </p:nvSpPr>
            <p:spPr>
              <a:xfrm>
                <a:off x="2674582"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5" name="Shape 775"/>
              <p:cNvSpPr/>
              <p:nvPr/>
            </p:nvSpPr>
            <p:spPr>
              <a:xfrm>
                <a:off x="1783055"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6" name="Shape 776"/>
              <p:cNvSpPr/>
              <p:nvPr/>
            </p:nvSpPr>
            <p:spPr>
              <a:xfrm>
                <a:off x="-1" y="830205"/>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7" name="Shape 777"/>
              <p:cNvSpPr/>
              <p:nvPr/>
            </p:nvSpPr>
            <p:spPr>
              <a:xfrm>
                <a:off x="-1" y="164526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8" name="Shape 778"/>
              <p:cNvSpPr/>
              <p:nvPr/>
            </p:nvSpPr>
            <p:spPr>
              <a:xfrm>
                <a:off x="-1"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79" name="Shape 779"/>
              <p:cNvSpPr/>
              <p:nvPr/>
            </p:nvSpPr>
            <p:spPr>
              <a:xfrm>
                <a:off x="-1"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80" name="Shape 780"/>
              <p:cNvSpPr/>
              <p:nvPr/>
            </p:nvSpPr>
            <p:spPr>
              <a:xfrm>
                <a:off x="891527"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grpSp>
        <p:sp>
          <p:nvSpPr>
            <p:cNvPr id="782" name="Shape 782"/>
            <p:cNvSpPr/>
            <p:nvPr/>
          </p:nvSpPr>
          <p:spPr>
            <a:xfrm>
              <a:off x="2199101" y="1131180"/>
              <a:ext cx="503544"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atin typeface="Arial"/>
                  <a:ea typeface="Arial"/>
                  <a:cs typeface="Arial"/>
                  <a:sym typeface="Arial"/>
                </a:defRPr>
              </a:lvl1pPr>
            </a:lstStyle>
            <a:p>
              <a:pPr/>
              <a:r>
                <a:t>Ob</a:t>
              </a:r>
            </a:p>
          </p:txBody>
        </p:sp>
      </p:grpSp>
      <p:grpSp>
        <p:nvGrpSpPr>
          <p:cNvPr id="786" name="Group 786"/>
          <p:cNvGrpSpPr/>
          <p:nvPr/>
        </p:nvGrpSpPr>
        <p:grpSpPr>
          <a:xfrm>
            <a:off x="4211960" y="2996952"/>
            <a:ext cx="4764137" cy="1648173"/>
            <a:chOff x="0" y="0"/>
            <a:chExt cx="4764136" cy="1648172"/>
          </a:xfrm>
        </p:grpSpPr>
        <p:sp>
          <p:nvSpPr>
            <p:cNvPr id="784" name="Shape 784"/>
            <p:cNvSpPr/>
            <p:nvPr/>
          </p:nvSpPr>
          <p:spPr>
            <a:xfrm flipV="1">
              <a:off x="-1" y="1619250"/>
              <a:ext cx="4764138" cy="28923"/>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85" name="Shape 785"/>
            <p:cNvSpPr/>
            <p:nvPr/>
          </p:nvSpPr>
          <p:spPr>
            <a:xfrm flipH="1">
              <a:off x="2367012" y="0"/>
              <a:ext cx="1" cy="1614489"/>
            </a:xfrm>
            <a:prstGeom prst="line">
              <a:avLst/>
            </a:prstGeom>
            <a:noFill/>
            <a:ln w="19050" cap="flat">
              <a:solidFill>
                <a:srgbClr val="C00000"/>
              </a:solidFill>
              <a:prstDash val="solid"/>
              <a:round/>
            </a:ln>
            <a:effectLst/>
          </p:spPr>
          <p:txBody>
            <a:bodyPr wrap="square" lIns="45719" tIns="45719" rIns="45719" bIns="45719" numCol="1" anchor="t">
              <a:noAutofit/>
            </a:bodyPr>
            <a:lstStyle/>
            <a:p>
              <a:pPr/>
            </a:p>
          </p:txBody>
        </p:sp>
      </p:grpSp>
      <p:grpSp>
        <p:nvGrpSpPr>
          <p:cNvPr id="795" name="Group 795"/>
          <p:cNvGrpSpPr/>
          <p:nvPr/>
        </p:nvGrpSpPr>
        <p:grpSpPr>
          <a:xfrm>
            <a:off x="5220072" y="2960931"/>
            <a:ext cx="3011489" cy="1708677"/>
            <a:chOff x="0" y="0"/>
            <a:chExt cx="3011488" cy="1708675"/>
          </a:xfrm>
        </p:grpSpPr>
        <p:sp>
          <p:nvSpPr>
            <p:cNvPr id="787" name="Shape 787"/>
            <p:cNvSpPr/>
            <p:nvPr/>
          </p:nvSpPr>
          <p:spPr>
            <a:xfrm>
              <a:off x="0" y="0"/>
              <a:ext cx="3011489" cy="1689626"/>
            </a:xfrm>
            <a:custGeom>
              <a:avLst/>
              <a:gdLst/>
              <a:ahLst/>
              <a:cxnLst>
                <a:cxn ang="0">
                  <a:pos x="wd2" y="hd2"/>
                </a:cxn>
                <a:cxn ang="5400000">
                  <a:pos x="wd2" y="hd2"/>
                </a:cxn>
                <a:cxn ang="10800000">
                  <a:pos x="wd2" y="hd2"/>
                </a:cxn>
                <a:cxn ang="16200000">
                  <a:pos x="wd2" y="hd2"/>
                </a:cxn>
              </a:cxnLst>
              <a:rect l="0" t="0" r="r" b="b"/>
              <a:pathLst>
                <a:path w="21600" h="21053" fill="norm" stroke="1" extrusionOk="0">
                  <a:moveTo>
                    <a:pt x="0" y="21053"/>
                  </a:moveTo>
                  <a:cubicBezTo>
                    <a:pt x="786" y="20717"/>
                    <a:pt x="3655" y="20242"/>
                    <a:pt x="4748" y="19055"/>
                  </a:cubicBezTo>
                  <a:cubicBezTo>
                    <a:pt x="5841" y="17868"/>
                    <a:pt x="5875" y="16840"/>
                    <a:pt x="6593" y="13952"/>
                  </a:cubicBezTo>
                  <a:cubicBezTo>
                    <a:pt x="7310" y="11064"/>
                    <a:pt x="8244" y="3884"/>
                    <a:pt x="9052" y="1728"/>
                  </a:cubicBezTo>
                  <a:cubicBezTo>
                    <a:pt x="9861" y="-428"/>
                    <a:pt x="10715" y="-448"/>
                    <a:pt x="11443" y="1016"/>
                  </a:cubicBezTo>
                  <a:cubicBezTo>
                    <a:pt x="12172" y="2479"/>
                    <a:pt x="12696" y="7444"/>
                    <a:pt x="13425" y="10510"/>
                  </a:cubicBezTo>
                  <a:cubicBezTo>
                    <a:pt x="14153" y="13576"/>
                    <a:pt x="14449" y="17671"/>
                    <a:pt x="15816" y="19411"/>
                  </a:cubicBezTo>
                  <a:cubicBezTo>
                    <a:pt x="17182" y="21152"/>
                    <a:pt x="20393" y="20657"/>
                    <a:pt x="21600" y="20994"/>
                  </a:cubicBezTo>
                </a:path>
              </a:pathLst>
            </a:custGeom>
            <a:noFill/>
            <a:ln w="19050" cap="flat">
              <a:solidFill>
                <a:srgbClr val="FFC000"/>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sp>
          <p:nvSpPr>
            <p:cNvPr id="788" name="Shape 788"/>
            <p:cNvSpPr/>
            <p:nvPr/>
          </p:nvSpPr>
          <p:spPr>
            <a:xfrm flipH="1">
              <a:off x="1460500" y="524"/>
              <a:ext cx="1588" cy="1677990"/>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789" name="Shape 789"/>
            <p:cNvSpPr/>
            <p:nvPr/>
          </p:nvSpPr>
          <p:spPr>
            <a:xfrm>
              <a:off x="1866900" y="853012"/>
              <a:ext cx="3176" cy="838202"/>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790" name="Shape 790"/>
            <p:cNvSpPr/>
            <p:nvPr/>
          </p:nvSpPr>
          <p:spPr>
            <a:xfrm flipH="1">
              <a:off x="1077912" y="681562"/>
              <a:ext cx="1589" cy="1009651"/>
            </a:xfrm>
            <a:prstGeom prst="line">
              <a:avLst/>
            </a:prstGeom>
            <a:noFill/>
            <a:ln w="19050" cap="flat">
              <a:solidFill>
                <a:srgbClr val="FFC000"/>
              </a:solidFill>
              <a:prstDash val="solid"/>
              <a:round/>
            </a:ln>
            <a:effectLst/>
          </p:spPr>
          <p:txBody>
            <a:bodyPr wrap="square" lIns="45719" tIns="45719" rIns="45719" bIns="45719" numCol="1" anchor="t">
              <a:noAutofit/>
            </a:bodyPr>
            <a:lstStyle/>
            <a:p>
              <a:pPr/>
            </a:p>
          </p:txBody>
        </p:sp>
        <p:sp>
          <p:nvSpPr>
            <p:cNvPr id="791" name="Shape 791"/>
            <p:cNvSpPr/>
            <p:nvPr/>
          </p:nvSpPr>
          <p:spPr>
            <a:xfrm flipH="1">
              <a:off x="1676400" y="262462"/>
              <a:ext cx="1" cy="1422401"/>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792" name="Shape 792"/>
            <p:cNvSpPr/>
            <p:nvPr/>
          </p:nvSpPr>
          <p:spPr>
            <a:xfrm flipH="1">
              <a:off x="2025650" y="1348312"/>
              <a:ext cx="3176" cy="336552"/>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793" name="Shape 793"/>
            <p:cNvSpPr/>
            <p:nvPr/>
          </p:nvSpPr>
          <p:spPr>
            <a:xfrm flipH="1">
              <a:off x="1243013" y="171974"/>
              <a:ext cx="4763" cy="1519239"/>
            </a:xfrm>
            <a:prstGeom prst="line">
              <a:avLst/>
            </a:prstGeom>
            <a:noFill/>
            <a:ln w="19050" cap="flat">
              <a:solidFill>
                <a:srgbClr val="FFC000"/>
              </a:solidFill>
              <a:prstDash val="solid"/>
              <a:round/>
            </a:ln>
            <a:effectLst/>
          </p:spPr>
          <p:txBody>
            <a:bodyPr wrap="square" lIns="45719" tIns="45719" rIns="45719" bIns="45719" numCol="1" anchor="t">
              <a:noAutofit/>
            </a:bodyPr>
            <a:lstStyle/>
            <a:p>
              <a:pPr/>
            </a:p>
          </p:txBody>
        </p:sp>
        <p:sp>
          <p:nvSpPr>
            <p:cNvPr id="794" name="Shape 794"/>
            <p:cNvSpPr/>
            <p:nvPr/>
          </p:nvSpPr>
          <p:spPr>
            <a:xfrm>
              <a:off x="1300162" y="100537"/>
              <a:ext cx="4764" cy="1608139"/>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7" name="Shape 797"/>
          <p:cNvSpPr/>
          <p:nvPr>
            <p:ph type="title"/>
          </p:nvPr>
        </p:nvSpPr>
        <p:spPr>
          <a:xfrm>
            <a:off x="1691679" y="0"/>
            <a:ext cx="7452322" cy="1196752"/>
          </a:xfrm>
          <a:prstGeom prst="rect">
            <a:avLst/>
          </a:prstGeom>
        </p:spPr>
        <p:txBody>
          <a:bodyPr/>
          <a:lstStyle/>
          <a:p>
            <a:pPr algn="ctr">
              <a:defRPr b="1" sz="3200">
                <a:effectLst>
                  <a:outerShdw sx="100000" sy="100000" kx="0" ky="0" algn="b" rotWithShape="0" blurRad="38100" dist="38100" dir="2700000">
                    <a:srgbClr val="000000">
                      <a:alpha val="43137"/>
                    </a:srgbClr>
                  </a:outerShdw>
                </a:effectLst>
              </a:defRPr>
            </a:pPr>
            <a:r>
              <a:t>Single-observation-neighbourhood-forecast</a:t>
            </a:r>
            <a:r>
              <a:rPr b="0"/>
              <a:t> </a:t>
            </a:r>
            <a:r>
              <a:t>approach (SO-NF)</a:t>
            </a:r>
          </a:p>
        </p:txBody>
      </p:sp>
      <p:grpSp>
        <p:nvGrpSpPr>
          <p:cNvPr id="826" name="Group 826"/>
          <p:cNvGrpSpPr/>
          <p:nvPr/>
        </p:nvGrpSpPr>
        <p:grpSpPr>
          <a:xfrm>
            <a:off x="323528" y="2204864"/>
            <a:ext cx="3744417" cy="3456385"/>
            <a:chOff x="0" y="0"/>
            <a:chExt cx="3744416" cy="3456384"/>
          </a:xfrm>
        </p:grpSpPr>
        <p:grpSp>
          <p:nvGrpSpPr>
            <p:cNvPr id="824" name="Group 824"/>
            <p:cNvGrpSpPr/>
            <p:nvPr/>
          </p:nvGrpSpPr>
          <p:grpSpPr>
            <a:xfrm>
              <a:off x="0" y="-1"/>
              <a:ext cx="3744417" cy="3456386"/>
              <a:chOff x="0" y="0"/>
              <a:chExt cx="3744416" cy="3456384"/>
            </a:xfrm>
          </p:grpSpPr>
          <p:sp>
            <p:nvSpPr>
              <p:cNvPr id="798" name="Shape 798"/>
              <p:cNvSpPr/>
              <p:nvPr/>
            </p:nvSpPr>
            <p:spPr>
              <a:xfrm>
                <a:off x="2005936" y="1285222"/>
                <a:ext cx="178307" cy="164591"/>
              </a:xfrm>
              <a:prstGeom prst="ellipse">
                <a:avLst/>
              </a:prstGeom>
              <a:solidFill>
                <a:srgbClr val="747C71"/>
              </a:solidFill>
              <a:ln w="25400" cap="flat">
                <a:solidFill>
                  <a:srgbClr val="686794"/>
                </a:solidFill>
                <a:prstDash val="solid"/>
                <a:round/>
              </a:ln>
              <a:effectLst/>
            </p:spPr>
            <p:txBody>
              <a:bodyPr wrap="square" lIns="45719" tIns="45719" rIns="45719" bIns="45719" numCol="1" anchor="ctr">
                <a:noAutofit/>
              </a:bodyPr>
              <a:lstStyle/>
              <a:p>
                <a:pPr algn="ctr">
                  <a:defRPr>
                    <a:latin typeface="Arial"/>
                    <a:ea typeface="Arial"/>
                    <a:cs typeface="Arial"/>
                    <a:sym typeface="Arial"/>
                  </a:defRPr>
                </a:pPr>
              </a:p>
            </p:txBody>
          </p:sp>
          <p:sp>
            <p:nvSpPr>
              <p:cNvPr id="799" name="Shape 799"/>
              <p:cNvSpPr/>
              <p:nvPr/>
            </p:nvSpPr>
            <p:spPr>
              <a:xfrm>
                <a:off x="891527"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0" name="Shape 800"/>
              <p:cNvSpPr/>
              <p:nvPr/>
            </p:nvSpPr>
            <p:spPr>
              <a:xfrm>
                <a:off x="1783055" y="1645262"/>
                <a:ext cx="178307" cy="164591"/>
              </a:xfrm>
              <a:prstGeom prst="ellipse">
                <a:avLst/>
              </a:prstGeom>
              <a:solidFill>
                <a:srgbClr val="C00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1" name="Shape 801"/>
              <p:cNvSpPr/>
              <p:nvPr/>
            </p:nvSpPr>
            <p:spPr>
              <a:xfrm>
                <a:off x="2674582" y="822314"/>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2" name="Shape 802"/>
              <p:cNvSpPr/>
              <p:nvPr/>
            </p:nvSpPr>
            <p:spPr>
              <a:xfrm>
                <a:off x="891527"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3" name="Shape 803"/>
              <p:cNvSpPr/>
              <p:nvPr/>
            </p:nvSpPr>
            <p:spPr>
              <a:xfrm>
                <a:off x="1783055" y="822314"/>
                <a:ext cx="178307" cy="164591"/>
              </a:xfrm>
              <a:prstGeom prst="ellipse">
                <a:avLst/>
              </a:prstGeom>
              <a:solidFill>
                <a:srgbClr val="FFCC66"/>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4" name="Shape 804"/>
              <p:cNvSpPr/>
              <p:nvPr/>
            </p:nvSpPr>
            <p:spPr>
              <a:xfrm>
                <a:off x="2674582" y="1645262"/>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5" name="Shape 805"/>
              <p:cNvSpPr/>
              <p:nvPr/>
            </p:nvSpPr>
            <p:spPr>
              <a:xfrm>
                <a:off x="891527"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6" name="Shape 806"/>
              <p:cNvSpPr/>
              <p:nvPr/>
            </p:nvSpPr>
            <p:spPr>
              <a:xfrm>
                <a:off x="1783055"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7" name="Shape 807"/>
              <p:cNvSpPr/>
              <p:nvPr/>
            </p:nvSpPr>
            <p:spPr>
              <a:xfrm>
                <a:off x="2674582" y="2468211"/>
                <a:ext cx="178307" cy="164591"/>
              </a:xfrm>
              <a:prstGeom prst="ellipse">
                <a:avLst/>
              </a:prstGeom>
              <a:solidFill>
                <a:srgbClr val="FFC000"/>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8" name="Shape 808"/>
              <p:cNvSpPr/>
              <p:nvPr/>
            </p:nvSpPr>
            <p:spPr>
              <a:xfrm>
                <a:off x="2674582"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09" name="Shape 809"/>
              <p:cNvSpPr/>
              <p:nvPr/>
            </p:nvSpPr>
            <p:spPr>
              <a:xfrm>
                <a:off x="3566110" y="725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0" name="Shape 810"/>
              <p:cNvSpPr/>
              <p:nvPr/>
            </p:nvSpPr>
            <p:spPr>
              <a:xfrm>
                <a:off x="3566110" y="82231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1" name="Shape 811"/>
              <p:cNvSpPr/>
              <p:nvPr/>
            </p:nvSpPr>
            <p:spPr>
              <a:xfrm>
                <a:off x="1783055"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2" name="Shape 812"/>
              <p:cNvSpPr/>
              <p:nvPr/>
            </p:nvSpPr>
            <p:spPr>
              <a:xfrm>
                <a:off x="891527" y="-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3" name="Shape 813"/>
              <p:cNvSpPr/>
              <p:nvPr/>
            </p:nvSpPr>
            <p:spPr>
              <a:xfrm>
                <a:off x="-1" y="662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4" name="Shape 814"/>
              <p:cNvSpPr/>
              <p:nvPr/>
            </p:nvSpPr>
            <p:spPr>
              <a:xfrm>
                <a:off x="3566110" y="1645897"/>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5" name="Shape 815"/>
              <p:cNvSpPr/>
              <p:nvPr/>
            </p:nvSpPr>
            <p:spPr>
              <a:xfrm>
                <a:off x="3566110"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6" name="Shape 816"/>
              <p:cNvSpPr/>
              <p:nvPr/>
            </p:nvSpPr>
            <p:spPr>
              <a:xfrm>
                <a:off x="3566110"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7" name="Shape 817"/>
              <p:cNvSpPr/>
              <p:nvPr/>
            </p:nvSpPr>
            <p:spPr>
              <a:xfrm>
                <a:off x="2674582"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8" name="Shape 818"/>
              <p:cNvSpPr/>
              <p:nvPr/>
            </p:nvSpPr>
            <p:spPr>
              <a:xfrm>
                <a:off x="1783055" y="3291159"/>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19" name="Shape 819"/>
              <p:cNvSpPr/>
              <p:nvPr/>
            </p:nvSpPr>
            <p:spPr>
              <a:xfrm>
                <a:off x="-1" y="830205"/>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20" name="Shape 820"/>
              <p:cNvSpPr/>
              <p:nvPr/>
            </p:nvSpPr>
            <p:spPr>
              <a:xfrm>
                <a:off x="-1" y="1645262"/>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21" name="Shape 821"/>
              <p:cNvSpPr/>
              <p:nvPr/>
            </p:nvSpPr>
            <p:spPr>
              <a:xfrm>
                <a:off x="-1" y="2468211"/>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22" name="Shape 822"/>
              <p:cNvSpPr/>
              <p:nvPr/>
            </p:nvSpPr>
            <p:spPr>
              <a:xfrm>
                <a:off x="-1"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823" name="Shape 823"/>
              <p:cNvSpPr/>
              <p:nvPr/>
            </p:nvSpPr>
            <p:spPr>
              <a:xfrm>
                <a:off x="891527" y="3291794"/>
                <a:ext cx="178307" cy="164591"/>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grpSp>
        <p:sp>
          <p:nvSpPr>
            <p:cNvPr id="825" name="Shape 825"/>
            <p:cNvSpPr/>
            <p:nvPr/>
          </p:nvSpPr>
          <p:spPr>
            <a:xfrm>
              <a:off x="2199101" y="1131180"/>
              <a:ext cx="503544"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atin typeface="Arial"/>
                  <a:ea typeface="Arial"/>
                  <a:cs typeface="Arial"/>
                  <a:sym typeface="Arial"/>
                </a:defRPr>
              </a:lvl1pPr>
            </a:lstStyle>
            <a:p>
              <a:pPr/>
              <a:r>
                <a:t>Ob</a:t>
              </a:r>
            </a:p>
          </p:txBody>
        </p:sp>
      </p:grpSp>
      <p:grpSp>
        <p:nvGrpSpPr>
          <p:cNvPr id="829" name="Group 829"/>
          <p:cNvGrpSpPr/>
          <p:nvPr/>
        </p:nvGrpSpPr>
        <p:grpSpPr>
          <a:xfrm>
            <a:off x="4211960" y="2996952"/>
            <a:ext cx="4764137" cy="1648173"/>
            <a:chOff x="0" y="0"/>
            <a:chExt cx="4764136" cy="1648172"/>
          </a:xfrm>
        </p:grpSpPr>
        <p:sp>
          <p:nvSpPr>
            <p:cNvPr id="827" name="Shape 827"/>
            <p:cNvSpPr/>
            <p:nvPr/>
          </p:nvSpPr>
          <p:spPr>
            <a:xfrm flipV="1">
              <a:off x="-1" y="1619250"/>
              <a:ext cx="4764138" cy="28923"/>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828" name="Shape 828"/>
            <p:cNvSpPr/>
            <p:nvPr/>
          </p:nvSpPr>
          <p:spPr>
            <a:xfrm flipH="1">
              <a:off x="2367012" y="0"/>
              <a:ext cx="1" cy="1614489"/>
            </a:xfrm>
            <a:prstGeom prst="line">
              <a:avLst/>
            </a:prstGeom>
            <a:noFill/>
            <a:ln w="19050" cap="flat">
              <a:solidFill>
                <a:srgbClr val="C00000"/>
              </a:solidFill>
              <a:prstDash val="solid"/>
              <a:round/>
            </a:ln>
            <a:effectLst/>
          </p:spPr>
          <p:txBody>
            <a:bodyPr wrap="square" lIns="45719" tIns="45719" rIns="45719" bIns="45719" numCol="1" anchor="t">
              <a:noAutofit/>
            </a:bodyPr>
            <a:lstStyle/>
            <a:p>
              <a:pPr/>
            </a:p>
          </p:txBody>
        </p:sp>
      </p:grpSp>
      <p:grpSp>
        <p:nvGrpSpPr>
          <p:cNvPr id="838" name="Group 838"/>
          <p:cNvGrpSpPr/>
          <p:nvPr/>
        </p:nvGrpSpPr>
        <p:grpSpPr>
          <a:xfrm>
            <a:off x="5220072" y="2960931"/>
            <a:ext cx="3011489" cy="1708677"/>
            <a:chOff x="0" y="0"/>
            <a:chExt cx="3011488" cy="1708675"/>
          </a:xfrm>
        </p:grpSpPr>
        <p:sp>
          <p:nvSpPr>
            <p:cNvPr id="830" name="Shape 830"/>
            <p:cNvSpPr/>
            <p:nvPr/>
          </p:nvSpPr>
          <p:spPr>
            <a:xfrm>
              <a:off x="0" y="0"/>
              <a:ext cx="3011489" cy="1689626"/>
            </a:xfrm>
            <a:custGeom>
              <a:avLst/>
              <a:gdLst/>
              <a:ahLst/>
              <a:cxnLst>
                <a:cxn ang="0">
                  <a:pos x="wd2" y="hd2"/>
                </a:cxn>
                <a:cxn ang="5400000">
                  <a:pos x="wd2" y="hd2"/>
                </a:cxn>
                <a:cxn ang="10800000">
                  <a:pos x="wd2" y="hd2"/>
                </a:cxn>
                <a:cxn ang="16200000">
                  <a:pos x="wd2" y="hd2"/>
                </a:cxn>
              </a:cxnLst>
              <a:rect l="0" t="0" r="r" b="b"/>
              <a:pathLst>
                <a:path w="21600" h="21053" fill="norm" stroke="1" extrusionOk="0">
                  <a:moveTo>
                    <a:pt x="0" y="21053"/>
                  </a:moveTo>
                  <a:cubicBezTo>
                    <a:pt x="786" y="20717"/>
                    <a:pt x="3655" y="20242"/>
                    <a:pt x="4748" y="19055"/>
                  </a:cubicBezTo>
                  <a:cubicBezTo>
                    <a:pt x="5841" y="17868"/>
                    <a:pt x="5875" y="16840"/>
                    <a:pt x="6593" y="13952"/>
                  </a:cubicBezTo>
                  <a:cubicBezTo>
                    <a:pt x="7310" y="11064"/>
                    <a:pt x="8244" y="3884"/>
                    <a:pt x="9052" y="1728"/>
                  </a:cubicBezTo>
                  <a:cubicBezTo>
                    <a:pt x="9861" y="-428"/>
                    <a:pt x="10715" y="-448"/>
                    <a:pt x="11443" y="1016"/>
                  </a:cubicBezTo>
                  <a:cubicBezTo>
                    <a:pt x="12172" y="2479"/>
                    <a:pt x="12696" y="7444"/>
                    <a:pt x="13425" y="10510"/>
                  </a:cubicBezTo>
                  <a:cubicBezTo>
                    <a:pt x="14153" y="13576"/>
                    <a:pt x="14449" y="17671"/>
                    <a:pt x="15816" y="19411"/>
                  </a:cubicBezTo>
                  <a:cubicBezTo>
                    <a:pt x="17182" y="21152"/>
                    <a:pt x="20393" y="20657"/>
                    <a:pt x="21600" y="20994"/>
                  </a:cubicBezTo>
                </a:path>
              </a:pathLst>
            </a:custGeom>
            <a:noFill/>
            <a:ln w="19050" cap="flat">
              <a:solidFill>
                <a:srgbClr val="FFC000"/>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sp>
          <p:nvSpPr>
            <p:cNvPr id="831" name="Shape 831"/>
            <p:cNvSpPr/>
            <p:nvPr/>
          </p:nvSpPr>
          <p:spPr>
            <a:xfrm flipH="1">
              <a:off x="1460500" y="524"/>
              <a:ext cx="1588" cy="1677990"/>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832" name="Shape 832"/>
            <p:cNvSpPr/>
            <p:nvPr/>
          </p:nvSpPr>
          <p:spPr>
            <a:xfrm>
              <a:off x="1866900" y="853012"/>
              <a:ext cx="3176" cy="838202"/>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833" name="Shape 833"/>
            <p:cNvSpPr/>
            <p:nvPr/>
          </p:nvSpPr>
          <p:spPr>
            <a:xfrm flipH="1">
              <a:off x="1077912" y="681562"/>
              <a:ext cx="1589" cy="1009651"/>
            </a:xfrm>
            <a:prstGeom prst="line">
              <a:avLst/>
            </a:prstGeom>
            <a:noFill/>
            <a:ln w="19050" cap="flat">
              <a:solidFill>
                <a:srgbClr val="FFC000"/>
              </a:solidFill>
              <a:prstDash val="solid"/>
              <a:round/>
            </a:ln>
            <a:effectLst/>
          </p:spPr>
          <p:txBody>
            <a:bodyPr wrap="square" lIns="45719" tIns="45719" rIns="45719" bIns="45719" numCol="1" anchor="t">
              <a:noAutofit/>
            </a:bodyPr>
            <a:lstStyle/>
            <a:p>
              <a:pPr/>
            </a:p>
          </p:txBody>
        </p:sp>
        <p:sp>
          <p:nvSpPr>
            <p:cNvPr id="834" name="Shape 834"/>
            <p:cNvSpPr/>
            <p:nvPr/>
          </p:nvSpPr>
          <p:spPr>
            <a:xfrm flipH="1">
              <a:off x="1676400" y="262462"/>
              <a:ext cx="1" cy="1422401"/>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835" name="Shape 835"/>
            <p:cNvSpPr/>
            <p:nvPr/>
          </p:nvSpPr>
          <p:spPr>
            <a:xfrm flipH="1">
              <a:off x="2025650" y="1348312"/>
              <a:ext cx="3176" cy="336552"/>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sp>
          <p:nvSpPr>
            <p:cNvPr id="836" name="Shape 836"/>
            <p:cNvSpPr/>
            <p:nvPr/>
          </p:nvSpPr>
          <p:spPr>
            <a:xfrm flipH="1">
              <a:off x="1243013" y="171974"/>
              <a:ext cx="4763" cy="1519239"/>
            </a:xfrm>
            <a:prstGeom prst="line">
              <a:avLst/>
            </a:prstGeom>
            <a:noFill/>
            <a:ln w="19050" cap="flat">
              <a:solidFill>
                <a:srgbClr val="FFC000"/>
              </a:solidFill>
              <a:prstDash val="solid"/>
              <a:round/>
            </a:ln>
            <a:effectLst/>
          </p:spPr>
          <p:txBody>
            <a:bodyPr wrap="square" lIns="45719" tIns="45719" rIns="45719" bIns="45719" numCol="1" anchor="t">
              <a:noAutofit/>
            </a:bodyPr>
            <a:lstStyle/>
            <a:p>
              <a:pPr/>
            </a:p>
          </p:txBody>
        </p:sp>
        <p:sp>
          <p:nvSpPr>
            <p:cNvPr id="837" name="Shape 837"/>
            <p:cNvSpPr/>
            <p:nvPr/>
          </p:nvSpPr>
          <p:spPr>
            <a:xfrm>
              <a:off x="1300162" y="100537"/>
              <a:ext cx="4764" cy="1608139"/>
            </a:xfrm>
            <a:prstGeom prst="line">
              <a:avLst/>
            </a:prstGeom>
            <a:noFill/>
            <a:ln w="19050" cap="flat">
              <a:solidFill>
                <a:srgbClr val="FFCC66"/>
              </a:solidFill>
              <a:prstDash val="solid"/>
              <a:round/>
            </a:ln>
            <a:effectLst/>
          </p:spPr>
          <p:txBody>
            <a:bodyPr wrap="square" lIns="45719" tIns="45719" rIns="45719" bIns="45719" numCol="1" anchor="t">
              <a:noAutofit/>
            </a:bodyPr>
            <a:lstStyle/>
            <a:p>
              <a:pPr/>
            </a:p>
          </p:txBody>
        </p:sp>
      </p:grpSp>
      <p:grpSp>
        <p:nvGrpSpPr>
          <p:cNvPr id="854" name="Group 854"/>
          <p:cNvGrpSpPr/>
          <p:nvPr/>
        </p:nvGrpSpPr>
        <p:grpSpPr>
          <a:xfrm>
            <a:off x="5183999" y="2945022"/>
            <a:ext cx="3011488" cy="1726173"/>
            <a:chOff x="0" y="0"/>
            <a:chExt cx="3011486" cy="1726171"/>
          </a:xfrm>
        </p:grpSpPr>
        <p:sp>
          <p:nvSpPr>
            <p:cNvPr id="839" name="Shape 839"/>
            <p:cNvSpPr/>
            <p:nvPr/>
          </p:nvSpPr>
          <p:spPr>
            <a:xfrm>
              <a:off x="766762" y="1305483"/>
              <a:ext cx="1588" cy="404814"/>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0" name="Shape 840"/>
            <p:cNvSpPr/>
            <p:nvPr/>
          </p:nvSpPr>
          <p:spPr>
            <a:xfrm>
              <a:off x="0" y="-1"/>
              <a:ext cx="3011487" cy="1711885"/>
            </a:xfrm>
            <a:custGeom>
              <a:avLst/>
              <a:gdLst/>
              <a:ahLst/>
              <a:cxnLst>
                <a:cxn ang="0">
                  <a:pos x="wd2" y="hd2"/>
                </a:cxn>
                <a:cxn ang="5400000">
                  <a:pos x="wd2" y="hd2"/>
                </a:cxn>
                <a:cxn ang="10800000">
                  <a:pos x="wd2" y="hd2"/>
                </a:cxn>
                <a:cxn ang="16200000">
                  <a:pos x="wd2" y="hd2"/>
                </a:cxn>
              </a:cxnLst>
              <a:rect l="0" t="0" r="r" b="b"/>
              <a:pathLst>
                <a:path w="21600" h="21350" fill="norm" stroke="1" extrusionOk="0">
                  <a:moveTo>
                    <a:pt x="0" y="21350"/>
                  </a:moveTo>
                  <a:cubicBezTo>
                    <a:pt x="843" y="20637"/>
                    <a:pt x="3598" y="19766"/>
                    <a:pt x="5033" y="17054"/>
                  </a:cubicBezTo>
                  <a:cubicBezTo>
                    <a:pt x="6467" y="14341"/>
                    <a:pt x="7720" y="7887"/>
                    <a:pt x="8585" y="5115"/>
                  </a:cubicBezTo>
                  <a:cubicBezTo>
                    <a:pt x="9451" y="2344"/>
                    <a:pt x="9656" y="958"/>
                    <a:pt x="10225" y="364"/>
                  </a:cubicBezTo>
                  <a:cubicBezTo>
                    <a:pt x="10794" y="-230"/>
                    <a:pt x="11421" y="-250"/>
                    <a:pt x="12035" y="1492"/>
                  </a:cubicBezTo>
                  <a:cubicBezTo>
                    <a:pt x="12650" y="3235"/>
                    <a:pt x="13242" y="8085"/>
                    <a:pt x="13914" y="10817"/>
                  </a:cubicBezTo>
                  <a:cubicBezTo>
                    <a:pt x="14586" y="13549"/>
                    <a:pt x="14791" y="16143"/>
                    <a:pt x="16066" y="17885"/>
                  </a:cubicBezTo>
                  <a:cubicBezTo>
                    <a:pt x="17341" y="19628"/>
                    <a:pt x="20450" y="20578"/>
                    <a:pt x="21600" y="21291"/>
                  </a:cubicBezTo>
                </a:path>
              </a:pathLst>
            </a:custGeom>
            <a:noFill/>
            <a:ln w="19050" cap="flat">
              <a:solidFill>
                <a:srgbClr val="8F8DCB"/>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sp>
          <p:nvSpPr>
            <p:cNvPr id="841" name="Shape 841"/>
            <p:cNvSpPr/>
            <p:nvPr/>
          </p:nvSpPr>
          <p:spPr>
            <a:xfrm>
              <a:off x="2298699" y="1461058"/>
              <a:ext cx="1588" cy="261938"/>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2" name="Shape 842"/>
            <p:cNvSpPr/>
            <p:nvPr/>
          </p:nvSpPr>
          <p:spPr>
            <a:xfrm>
              <a:off x="630237" y="1424546"/>
              <a:ext cx="6351" cy="301626"/>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3" name="Shape 843"/>
            <p:cNvSpPr/>
            <p:nvPr/>
          </p:nvSpPr>
          <p:spPr>
            <a:xfrm>
              <a:off x="939799" y="995921"/>
              <a:ext cx="1589" cy="730251"/>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4" name="Shape 844"/>
            <p:cNvSpPr/>
            <p:nvPr/>
          </p:nvSpPr>
          <p:spPr>
            <a:xfrm>
              <a:off x="1425574" y="43421"/>
              <a:ext cx="3176" cy="1682751"/>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5" name="Shape 845"/>
            <p:cNvSpPr/>
            <p:nvPr/>
          </p:nvSpPr>
          <p:spPr>
            <a:xfrm>
              <a:off x="1592262" y="62471"/>
              <a:ext cx="4763" cy="1647826"/>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6" name="Shape 846"/>
            <p:cNvSpPr/>
            <p:nvPr/>
          </p:nvSpPr>
          <p:spPr>
            <a:xfrm flipH="1">
              <a:off x="1625599" y="86283"/>
              <a:ext cx="4764" cy="1633539"/>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7" name="Shape 847"/>
            <p:cNvSpPr/>
            <p:nvPr/>
          </p:nvSpPr>
          <p:spPr>
            <a:xfrm>
              <a:off x="1700212" y="176771"/>
              <a:ext cx="1588" cy="1547813"/>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8" name="Shape 848"/>
            <p:cNvSpPr/>
            <p:nvPr/>
          </p:nvSpPr>
          <p:spPr>
            <a:xfrm flipH="1">
              <a:off x="1535112" y="19608"/>
              <a:ext cx="4763" cy="1704976"/>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49" name="Shape 849"/>
            <p:cNvSpPr/>
            <p:nvPr/>
          </p:nvSpPr>
          <p:spPr>
            <a:xfrm>
              <a:off x="1798637" y="456171"/>
              <a:ext cx="1588" cy="1257301"/>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50" name="Shape 850"/>
            <p:cNvSpPr/>
            <p:nvPr/>
          </p:nvSpPr>
          <p:spPr>
            <a:xfrm>
              <a:off x="2230437" y="1435658"/>
              <a:ext cx="1588" cy="276226"/>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51" name="Shape 851"/>
            <p:cNvSpPr/>
            <p:nvPr/>
          </p:nvSpPr>
          <p:spPr>
            <a:xfrm flipH="1">
              <a:off x="2049463" y="1191183"/>
              <a:ext cx="3175" cy="528638"/>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52" name="Shape 852"/>
            <p:cNvSpPr/>
            <p:nvPr/>
          </p:nvSpPr>
          <p:spPr>
            <a:xfrm>
              <a:off x="1833562" y="605396"/>
              <a:ext cx="1588" cy="1109663"/>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sp>
          <p:nvSpPr>
            <p:cNvPr id="853" name="Shape 853"/>
            <p:cNvSpPr/>
            <p:nvPr/>
          </p:nvSpPr>
          <p:spPr>
            <a:xfrm flipH="1">
              <a:off x="1231899" y="376796"/>
              <a:ext cx="3176" cy="1347788"/>
            </a:xfrm>
            <a:prstGeom prst="line">
              <a:avLst/>
            </a:prstGeom>
            <a:noFill/>
            <a:ln w="19050" cap="flat">
              <a:solidFill>
                <a:srgbClr val="8F8DCB"/>
              </a:solidFill>
              <a:prstDash val="solid"/>
              <a:round/>
            </a:ln>
            <a:effectLst/>
          </p:spPr>
          <p:txBody>
            <a:bodyPr wrap="square" lIns="45719" tIns="45719" rIns="45719" bIns="45719" numCol="1" anchor="t">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05" name="Group 905"/>
          <p:cNvGrpSpPr/>
          <p:nvPr/>
        </p:nvGrpSpPr>
        <p:grpSpPr>
          <a:xfrm>
            <a:off x="179512" y="2276872"/>
            <a:ext cx="4450502" cy="3726843"/>
            <a:chOff x="0" y="0"/>
            <a:chExt cx="4450500" cy="3726842"/>
          </a:xfrm>
        </p:grpSpPr>
        <p:grpSp>
          <p:nvGrpSpPr>
            <p:cNvPr id="903" name="Group 903"/>
            <p:cNvGrpSpPr/>
            <p:nvPr/>
          </p:nvGrpSpPr>
          <p:grpSpPr>
            <a:xfrm>
              <a:off x="0" y="0"/>
              <a:ext cx="4450502" cy="3726843"/>
              <a:chOff x="0" y="0"/>
              <a:chExt cx="4450500" cy="3726842"/>
            </a:xfrm>
          </p:grpSpPr>
          <p:grpSp>
            <p:nvGrpSpPr>
              <p:cNvPr id="901" name="Group 901"/>
              <p:cNvGrpSpPr/>
              <p:nvPr/>
            </p:nvGrpSpPr>
            <p:grpSpPr>
              <a:xfrm>
                <a:off x="0" y="0"/>
                <a:ext cx="4450502" cy="3726843"/>
                <a:chOff x="0" y="0"/>
                <a:chExt cx="4450500" cy="3726842"/>
              </a:xfrm>
            </p:grpSpPr>
            <p:grpSp>
              <p:nvGrpSpPr>
                <p:cNvPr id="886" name="Group 886"/>
                <p:cNvGrpSpPr/>
                <p:nvPr/>
              </p:nvGrpSpPr>
              <p:grpSpPr>
                <a:xfrm>
                  <a:off x="723658" y="0"/>
                  <a:ext cx="3545929" cy="3564020"/>
                  <a:chOff x="0" y="0"/>
                  <a:chExt cx="3545927" cy="3564019"/>
                </a:xfrm>
              </p:grpSpPr>
              <p:grpSp>
                <p:nvGrpSpPr>
                  <p:cNvPr id="865" name="Group 865"/>
                  <p:cNvGrpSpPr/>
                  <p:nvPr/>
                </p:nvGrpSpPr>
                <p:grpSpPr>
                  <a:xfrm>
                    <a:off x="-1" y="-1"/>
                    <a:ext cx="3184100" cy="3184100"/>
                    <a:chOff x="0" y="0"/>
                    <a:chExt cx="3184098" cy="3184098"/>
                  </a:xfrm>
                </p:grpSpPr>
                <p:sp>
                  <p:nvSpPr>
                    <p:cNvPr id="856" name="Shape 856"/>
                    <p:cNvSpPr/>
                    <p:nvPr/>
                  </p:nvSpPr>
                  <p:spPr>
                    <a:xfrm>
                      <a:off x="-1"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57" name="Shape 857"/>
                    <p:cNvSpPr/>
                    <p:nvPr/>
                  </p:nvSpPr>
                  <p:spPr>
                    <a:xfrm>
                      <a:off x="1447317"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58" name="Shape 858"/>
                    <p:cNvSpPr/>
                    <p:nvPr/>
                  </p:nvSpPr>
                  <p:spPr>
                    <a:xfrm>
                      <a:off x="2894634"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59" name="Shape 859"/>
                    <p:cNvSpPr/>
                    <p:nvPr/>
                  </p:nvSpPr>
                  <p:spPr>
                    <a:xfrm>
                      <a:off x="-1"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0" name="Shape 860"/>
                    <p:cNvSpPr/>
                    <p:nvPr/>
                  </p:nvSpPr>
                  <p:spPr>
                    <a:xfrm>
                      <a:off x="1447317"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1" name="Shape 861"/>
                    <p:cNvSpPr/>
                    <p:nvPr/>
                  </p:nvSpPr>
                  <p:spPr>
                    <a:xfrm>
                      <a:off x="2894634"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2" name="Shape 862"/>
                    <p:cNvSpPr/>
                    <p:nvPr/>
                  </p:nvSpPr>
                  <p:spPr>
                    <a:xfrm>
                      <a:off x="-1"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3" name="Shape 863"/>
                    <p:cNvSpPr/>
                    <p:nvPr/>
                  </p:nvSpPr>
                  <p:spPr>
                    <a:xfrm>
                      <a:off x="1447317"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4" name="Shape 864"/>
                    <p:cNvSpPr/>
                    <p:nvPr/>
                  </p:nvSpPr>
                  <p:spPr>
                    <a:xfrm>
                      <a:off x="2894634"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grpSp>
              <p:grpSp>
                <p:nvGrpSpPr>
                  <p:cNvPr id="875" name="Group 875"/>
                  <p:cNvGrpSpPr/>
                  <p:nvPr/>
                </p:nvGrpSpPr>
                <p:grpSpPr>
                  <a:xfrm>
                    <a:off x="180914" y="180914"/>
                    <a:ext cx="3184100" cy="3184099"/>
                    <a:chOff x="0" y="0"/>
                    <a:chExt cx="3184098" cy="3184098"/>
                  </a:xfrm>
                </p:grpSpPr>
                <p:sp>
                  <p:nvSpPr>
                    <p:cNvPr id="866" name="Shape 866"/>
                    <p:cNvSpPr/>
                    <p:nvPr/>
                  </p:nvSpPr>
                  <p:spPr>
                    <a:xfrm>
                      <a:off x="-1"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7" name="Shape 867"/>
                    <p:cNvSpPr/>
                    <p:nvPr/>
                  </p:nvSpPr>
                  <p:spPr>
                    <a:xfrm>
                      <a:off x="1447317"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8" name="Shape 868"/>
                    <p:cNvSpPr/>
                    <p:nvPr/>
                  </p:nvSpPr>
                  <p:spPr>
                    <a:xfrm>
                      <a:off x="2894634"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69" name="Shape 869"/>
                    <p:cNvSpPr/>
                    <p:nvPr/>
                  </p:nvSpPr>
                  <p:spPr>
                    <a:xfrm>
                      <a:off x="-1"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0" name="Shape 870"/>
                    <p:cNvSpPr/>
                    <p:nvPr/>
                  </p:nvSpPr>
                  <p:spPr>
                    <a:xfrm>
                      <a:off x="1447317"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1" name="Shape 871"/>
                    <p:cNvSpPr/>
                    <p:nvPr/>
                  </p:nvSpPr>
                  <p:spPr>
                    <a:xfrm>
                      <a:off x="2894634"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2" name="Shape 872"/>
                    <p:cNvSpPr/>
                    <p:nvPr/>
                  </p:nvSpPr>
                  <p:spPr>
                    <a:xfrm>
                      <a:off x="-1"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3" name="Shape 873"/>
                    <p:cNvSpPr/>
                    <p:nvPr/>
                  </p:nvSpPr>
                  <p:spPr>
                    <a:xfrm>
                      <a:off x="1447317"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4" name="Shape 874"/>
                    <p:cNvSpPr/>
                    <p:nvPr/>
                  </p:nvSpPr>
                  <p:spPr>
                    <a:xfrm>
                      <a:off x="2894634"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grpSp>
              <p:grpSp>
                <p:nvGrpSpPr>
                  <p:cNvPr id="885" name="Group 885"/>
                  <p:cNvGrpSpPr/>
                  <p:nvPr/>
                </p:nvGrpSpPr>
                <p:grpSpPr>
                  <a:xfrm>
                    <a:off x="361829" y="379920"/>
                    <a:ext cx="3184099" cy="3184100"/>
                    <a:chOff x="0" y="0"/>
                    <a:chExt cx="3184098" cy="3184098"/>
                  </a:xfrm>
                </p:grpSpPr>
                <p:sp>
                  <p:nvSpPr>
                    <p:cNvPr id="876" name="Shape 876"/>
                    <p:cNvSpPr/>
                    <p:nvPr/>
                  </p:nvSpPr>
                  <p:spPr>
                    <a:xfrm>
                      <a:off x="-1"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7" name="Shape 877"/>
                    <p:cNvSpPr/>
                    <p:nvPr/>
                  </p:nvSpPr>
                  <p:spPr>
                    <a:xfrm>
                      <a:off x="1447317"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8" name="Shape 878"/>
                    <p:cNvSpPr/>
                    <p:nvPr/>
                  </p:nvSpPr>
                  <p:spPr>
                    <a:xfrm>
                      <a:off x="2894634"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79" name="Shape 879"/>
                    <p:cNvSpPr/>
                    <p:nvPr/>
                  </p:nvSpPr>
                  <p:spPr>
                    <a:xfrm>
                      <a:off x="-1"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80" name="Shape 880"/>
                    <p:cNvSpPr/>
                    <p:nvPr/>
                  </p:nvSpPr>
                  <p:spPr>
                    <a:xfrm>
                      <a:off x="1447317"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81" name="Shape 881"/>
                    <p:cNvSpPr/>
                    <p:nvPr/>
                  </p:nvSpPr>
                  <p:spPr>
                    <a:xfrm>
                      <a:off x="2894634"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82" name="Shape 882"/>
                    <p:cNvSpPr/>
                    <p:nvPr/>
                  </p:nvSpPr>
                  <p:spPr>
                    <a:xfrm>
                      <a:off x="-1"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83" name="Shape 883"/>
                    <p:cNvSpPr/>
                    <p:nvPr/>
                  </p:nvSpPr>
                  <p:spPr>
                    <a:xfrm>
                      <a:off x="1447317"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84" name="Shape 884"/>
                    <p:cNvSpPr/>
                    <p:nvPr/>
                  </p:nvSpPr>
                  <p:spPr>
                    <a:xfrm>
                      <a:off x="2894634"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grpSp>
            </p:grpSp>
            <p:sp>
              <p:nvSpPr>
                <p:cNvPr id="887" name="Shape 887"/>
                <p:cNvSpPr/>
                <p:nvPr/>
              </p:nvSpPr>
              <p:spPr>
                <a:xfrm flipH="1" flipV="1">
                  <a:off x="0" y="723658"/>
                  <a:ext cx="766051" cy="766051"/>
                </a:xfrm>
                <a:prstGeom prst="line">
                  <a:avLst/>
                </a:prstGeom>
                <a:noFill/>
                <a:ln w="9525" cap="flat">
                  <a:solidFill>
                    <a:srgbClr val="8A88C8"/>
                  </a:solidFill>
                  <a:prstDash val="solid"/>
                  <a:round/>
                  <a:tailEnd type="triangle" w="med" len="med"/>
                </a:ln>
                <a:effectLst/>
              </p:spPr>
              <p:txBody>
                <a:bodyPr wrap="square" lIns="45719" tIns="45719" rIns="45719" bIns="45719" numCol="1" anchor="t">
                  <a:noAutofit/>
                </a:bodyPr>
                <a:lstStyle/>
                <a:p>
                  <a:pPr/>
                </a:p>
              </p:txBody>
            </p:sp>
            <p:sp>
              <p:nvSpPr>
                <p:cNvPr id="888" name="Shape 888"/>
                <p:cNvSpPr/>
                <p:nvPr/>
              </p:nvSpPr>
              <p:spPr>
                <a:xfrm flipH="1" flipV="1">
                  <a:off x="0" y="2170976"/>
                  <a:ext cx="766051" cy="766051"/>
                </a:xfrm>
                <a:prstGeom prst="line">
                  <a:avLst/>
                </a:prstGeom>
                <a:noFill/>
                <a:ln w="9525" cap="flat">
                  <a:solidFill>
                    <a:srgbClr val="8A88C8"/>
                  </a:solidFill>
                  <a:prstDash val="solid"/>
                  <a:round/>
                  <a:tailEnd type="triangle" w="med" len="med"/>
                </a:ln>
                <a:effectLst/>
              </p:spPr>
              <p:txBody>
                <a:bodyPr wrap="square" lIns="45719" tIns="45719" rIns="45719" bIns="45719" numCol="1" anchor="t">
                  <a:noAutofit/>
                </a:bodyPr>
                <a:lstStyle/>
                <a:p>
                  <a:pPr/>
                </a:p>
              </p:txBody>
            </p:sp>
            <p:sp>
              <p:nvSpPr>
                <p:cNvPr id="889" name="Shape 889"/>
                <p:cNvSpPr/>
                <p:nvPr/>
              </p:nvSpPr>
              <p:spPr>
                <a:xfrm flipH="1" flipV="1">
                  <a:off x="1809147" y="90457"/>
                  <a:ext cx="766051" cy="766051"/>
                </a:xfrm>
                <a:prstGeom prst="line">
                  <a:avLst/>
                </a:prstGeom>
                <a:noFill/>
                <a:ln w="9525" cap="flat">
                  <a:solidFill>
                    <a:srgbClr val="8A88C8"/>
                  </a:solidFill>
                  <a:prstDash val="solid"/>
                  <a:round/>
                  <a:tailEnd type="triangle" w="med" len="med"/>
                </a:ln>
                <a:effectLst/>
              </p:spPr>
              <p:txBody>
                <a:bodyPr wrap="square" lIns="45719" tIns="45719" rIns="45719" bIns="45719" numCol="1" anchor="t">
                  <a:noAutofit/>
                </a:bodyPr>
                <a:lstStyle/>
                <a:p>
                  <a:pPr/>
                </a:p>
              </p:txBody>
            </p:sp>
            <p:grpSp>
              <p:nvGrpSpPr>
                <p:cNvPr id="900" name="Group 900"/>
                <p:cNvGrpSpPr/>
                <p:nvPr/>
              </p:nvGrpSpPr>
              <p:grpSpPr>
                <a:xfrm>
                  <a:off x="1266402" y="542743"/>
                  <a:ext cx="3184100" cy="3184100"/>
                  <a:chOff x="0" y="0"/>
                  <a:chExt cx="3184098" cy="3184098"/>
                </a:xfrm>
              </p:grpSpPr>
              <p:sp>
                <p:nvSpPr>
                  <p:cNvPr id="890" name="Shape 890"/>
                  <p:cNvSpPr/>
                  <p:nvPr/>
                </p:nvSpPr>
                <p:spPr>
                  <a:xfrm>
                    <a:off x="1809146" y="814116"/>
                    <a:ext cx="289465" cy="289464"/>
                  </a:xfrm>
                  <a:prstGeom prst="ellipse">
                    <a:avLst/>
                  </a:prstGeom>
                  <a:solidFill>
                    <a:srgbClr val="747C71"/>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1" name="Shape 891"/>
                  <p:cNvSpPr/>
                  <p:nvPr/>
                </p:nvSpPr>
                <p:spPr>
                  <a:xfrm>
                    <a:off x="-1"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2" name="Shape 892"/>
                  <p:cNvSpPr/>
                  <p:nvPr/>
                </p:nvSpPr>
                <p:spPr>
                  <a:xfrm>
                    <a:off x="1447317"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3" name="Shape 893"/>
                  <p:cNvSpPr/>
                  <p:nvPr/>
                </p:nvSpPr>
                <p:spPr>
                  <a:xfrm>
                    <a:off x="2894634"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4" name="Shape 894"/>
                  <p:cNvSpPr/>
                  <p:nvPr/>
                </p:nvSpPr>
                <p:spPr>
                  <a:xfrm>
                    <a:off x="-1"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5" name="Shape 895"/>
                  <p:cNvSpPr/>
                  <p:nvPr/>
                </p:nvSpPr>
                <p:spPr>
                  <a:xfrm>
                    <a:off x="1447317" y="0"/>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6" name="Shape 896"/>
                  <p:cNvSpPr/>
                  <p:nvPr/>
                </p:nvSpPr>
                <p:spPr>
                  <a:xfrm>
                    <a:off x="2894634" y="1447317"/>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7" name="Shape 897"/>
                  <p:cNvSpPr/>
                  <p:nvPr/>
                </p:nvSpPr>
                <p:spPr>
                  <a:xfrm>
                    <a:off x="-1"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8" name="Shape 898"/>
                  <p:cNvSpPr/>
                  <p:nvPr/>
                </p:nvSpPr>
                <p:spPr>
                  <a:xfrm>
                    <a:off x="1447317"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sp>
                <p:nvSpPr>
                  <p:cNvPr id="899" name="Shape 899"/>
                  <p:cNvSpPr/>
                  <p:nvPr/>
                </p:nvSpPr>
                <p:spPr>
                  <a:xfrm>
                    <a:off x="2894634" y="2894634"/>
                    <a:ext cx="289465" cy="289465"/>
                  </a:xfrm>
                  <a:prstGeom prst="ellipse">
                    <a:avLst/>
                  </a:prstGeom>
                  <a:solidFill>
                    <a:srgbClr val="8F8DCB"/>
                  </a:solidFill>
                  <a:ln w="25400" cap="flat">
                    <a:solidFill>
                      <a:srgbClr val="686794"/>
                    </a:solidFill>
                    <a:prstDash val="solid"/>
                    <a:round/>
                  </a:ln>
                  <a:effectLst/>
                </p:spPr>
                <p:txBody>
                  <a:bodyPr wrap="square" lIns="45719" tIns="45719" rIns="45719" bIns="45719" numCol="1" anchor="ctr">
                    <a:noAutofit/>
                  </a:bodyPr>
                  <a:lstStyle/>
                  <a:p>
                    <a:pPr algn="ctr">
                      <a:defRPr sz="1600">
                        <a:latin typeface="Arial"/>
                        <a:ea typeface="Arial"/>
                        <a:cs typeface="Arial"/>
                        <a:sym typeface="Arial"/>
                      </a:defRPr>
                    </a:pPr>
                  </a:p>
                </p:txBody>
              </p:sp>
            </p:grpSp>
          </p:grpSp>
          <p:sp>
            <p:nvSpPr>
              <p:cNvPr id="902" name="Shape 902"/>
              <p:cNvSpPr/>
              <p:nvPr/>
            </p:nvSpPr>
            <p:spPr>
              <a:xfrm rot="2730646">
                <a:off x="235899" y="1193498"/>
                <a:ext cx="18858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000">
                    <a:solidFill>
                      <a:srgbClr val="7030A0"/>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N members</a:t>
                </a:r>
              </a:p>
            </p:txBody>
          </p:sp>
        </p:grpSp>
        <p:sp>
          <p:nvSpPr>
            <p:cNvPr id="904" name="Shape 904"/>
            <p:cNvSpPr/>
            <p:nvPr/>
          </p:nvSpPr>
          <p:spPr>
            <a:xfrm>
              <a:off x="2736303" y="1152127"/>
              <a:ext cx="503543"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1600">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Ob</a:t>
              </a:r>
            </a:p>
          </p:txBody>
        </p:sp>
      </p:grpSp>
      <p:sp>
        <p:nvSpPr>
          <p:cNvPr id="906" name="Shape 906"/>
          <p:cNvSpPr/>
          <p:nvPr/>
        </p:nvSpPr>
        <p:spPr>
          <a:xfrm>
            <a:off x="1691679" y="-3061"/>
            <a:ext cx="7452322" cy="1487846"/>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a:defRPr b="1" sz="3200">
                <a:effectLst>
                  <a:outerShdw sx="100000" sy="100000" kx="0" ky="0" algn="b" rotWithShape="0" blurRad="38100" dist="38100" dir="2700000">
                    <a:srgbClr val="000000">
                      <a:alpha val="43137"/>
                    </a:srgbClr>
                  </a:outerShdw>
                </a:effectLst>
                <a:latin typeface="Arial"/>
                <a:ea typeface="Arial"/>
                <a:cs typeface="Arial"/>
                <a:sym typeface="Arial"/>
              </a:defRPr>
            </a:pPr>
            <a:r>
              <a:t>Single-observation-neighbourhood-forecast</a:t>
            </a:r>
            <a:r>
              <a:rPr b="0"/>
              <a:t> </a:t>
            </a:r>
            <a:r>
              <a:t>approach (SO-NF)</a:t>
            </a:r>
          </a:p>
          <a:p>
            <a:pPr algn="ctr">
              <a:defRPr b="1" sz="3200">
                <a:effectLst>
                  <a:outerShdw sx="100000" sy="100000" kx="0" ky="0" algn="b" rotWithShape="0" blurRad="38100" dist="38100" dir="2700000">
                    <a:srgbClr val="000000">
                      <a:alpha val="43137"/>
                    </a:srgbClr>
                  </a:outerShdw>
                </a:effectLst>
                <a:latin typeface="Arial"/>
                <a:ea typeface="Arial"/>
                <a:cs typeface="Arial"/>
                <a:sym typeface="Arial"/>
              </a:defRPr>
            </a:pPr>
            <a:r>
              <a:t>for ensemble forecasts</a:t>
            </a:r>
          </a:p>
        </p:txBody>
      </p:sp>
      <p:sp>
        <p:nvSpPr>
          <p:cNvPr id="907" name="Shape 907"/>
          <p:cNvSpPr/>
          <p:nvPr/>
        </p:nvSpPr>
        <p:spPr>
          <a:xfrm>
            <a:off x="5004048" y="2636912"/>
            <a:ext cx="4032449" cy="3004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effectLst>
                  <a:outerShdw sx="100000" sy="100000" kx="0" ky="0" algn="b" rotWithShape="0" blurRad="38100" dist="38100" dir="2700000">
                    <a:srgbClr val="000000">
                      <a:alpha val="43137"/>
                    </a:srgbClr>
                  </a:outerShdw>
                </a:effectLst>
                <a:latin typeface="Arial"/>
                <a:ea typeface="Arial"/>
                <a:cs typeface="Arial"/>
                <a:sym typeface="Arial"/>
              </a:defRPr>
            </a:pPr>
            <a:r>
              <a:t>Neighbourhood sizes:</a:t>
            </a:r>
            <a:endParaRPr>
              <a:solidFill>
                <a:srgbClr val="FFFFFF"/>
              </a:solidFill>
            </a:endParaRPr>
          </a:p>
          <a:p>
            <a:pPr>
              <a:defRPr sz="2000">
                <a:latin typeface="Arial"/>
                <a:ea typeface="Arial"/>
                <a:cs typeface="Arial"/>
                <a:sym typeface="Arial"/>
              </a:defRPr>
            </a:pPr>
          </a:p>
          <a:p>
            <a:pPr>
              <a:defRPr sz="2000">
                <a:latin typeface="Arial"/>
                <a:ea typeface="Arial"/>
                <a:cs typeface="Arial"/>
                <a:sym typeface="Arial"/>
              </a:defRPr>
            </a:pPr>
            <a:r>
              <a:t>1*1, 3*3, 5*5, ...</a:t>
            </a:r>
            <a:endParaRPr>
              <a:solidFill>
                <a:srgbClr val="FFFFFF"/>
              </a:solidFill>
            </a:endParaRPr>
          </a:p>
          <a:p>
            <a:pPr>
              <a:defRPr sz="2000">
                <a:latin typeface="Arial"/>
                <a:ea typeface="Arial"/>
                <a:cs typeface="Arial"/>
                <a:sym typeface="Arial"/>
              </a:defRPr>
            </a:pPr>
          </a:p>
          <a:p>
            <a:pPr>
              <a:defRPr sz="2000">
                <a:latin typeface="Arial"/>
                <a:ea typeface="Arial"/>
                <a:cs typeface="Arial"/>
                <a:sym typeface="Arial"/>
              </a:defRPr>
            </a:pPr>
          </a:p>
          <a:p>
            <a:pPr>
              <a:defRPr b="1" sz="2000">
                <a:effectLst>
                  <a:outerShdw sx="100000" sy="100000" kx="0" ky="0" algn="b" rotWithShape="0" blurRad="38100" dist="38100" dir="2700000">
                    <a:srgbClr val="000000">
                      <a:alpha val="43137"/>
                    </a:srgbClr>
                  </a:outerShdw>
                </a:effectLst>
                <a:latin typeface="Arial"/>
                <a:ea typeface="Arial"/>
                <a:cs typeface="Arial"/>
                <a:sym typeface="Arial"/>
              </a:defRPr>
            </a:pPr>
            <a:r>
              <a:t>“Pseudo” ensemble members:</a:t>
            </a:r>
            <a:endParaRPr>
              <a:solidFill>
                <a:srgbClr val="FFFFFF"/>
              </a:solidFill>
            </a:endParaRPr>
          </a:p>
          <a:p>
            <a:pPr>
              <a:defRPr sz="2000">
                <a:latin typeface="Arial"/>
                <a:ea typeface="Arial"/>
                <a:cs typeface="Arial"/>
                <a:sym typeface="Arial"/>
              </a:defRPr>
            </a:pPr>
          </a:p>
          <a:p>
            <a:pPr>
              <a:defRPr sz="2000">
                <a:latin typeface="Arial"/>
                <a:ea typeface="Arial"/>
                <a:cs typeface="Arial"/>
                <a:sym typeface="Arial"/>
              </a:defRPr>
            </a:pPr>
            <a:r>
              <a:t>N * (number of gridpoints) </a:t>
            </a:r>
            <a:endParaRPr>
              <a:solidFill>
                <a:srgbClr val="FFFFFF"/>
              </a:solidFill>
            </a:endParaRPr>
          </a:p>
          <a:p>
            <a:pPr>
              <a:defRPr sz="2000">
                <a:latin typeface="Arial"/>
                <a:ea typeface="Arial"/>
                <a:cs typeface="Arial"/>
                <a:sym typeface="Arial"/>
              </a:defRPr>
            </a:pPr>
            <a:r>
              <a:t>(N, 9*N, 25*N, etc.)</a:t>
            </a:r>
            <a:endParaRPr>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9" name="Shape 909"/>
          <p:cNvSpPr/>
          <p:nvPr/>
        </p:nvSpPr>
        <p:spPr>
          <a:xfrm>
            <a:off x="107999" y="1440000"/>
            <a:ext cx="5580114" cy="5301208"/>
          </a:xfrm>
          <a:prstGeom prst="rect">
            <a:avLst/>
          </a:prstGeom>
          <a:solidFill>
            <a:srgbClr val="EBFFAD"/>
          </a:solidFill>
          <a:ln w="12700">
            <a:miter lim="400000"/>
          </a:ln>
        </p:spPr>
        <p:txBody>
          <a:bodyPr lIns="45719" rIns="45719"/>
          <a:lstStyle/>
          <a:p>
            <a:pPr>
              <a:lnSpc>
                <a:spcPct val="85000"/>
              </a:lnSpc>
              <a:defRPr sz="4400">
                <a:solidFill>
                  <a:srgbClr val="00ADD0"/>
                </a:solidFill>
                <a:latin typeface="Arial"/>
                <a:ea typeface="Arial"/>
                <a:cs typeface="Arial"/>
                <a:sym typeface="Arial"/>
              </a:defRPr>
            </a:pPr>
          </a:p>
        </p:txBody>
      </p:sp>
      <p:sp>
        <p:nvSpPr>
          <p:cNvPr id="910" name="Shape 910"/>
          <p:cNvSpPr/>
          <p:nvPr>
            <p:ph type="title"/>
          </p:nvPr>
        </p:nvSpPr>
        <p:spPr>
          <a:xfrm>
            <a:off x="2159224" y="188639"/>
            <a:ext cx="6984776" cy="934658"/>
          </a:xfrm>
          <a:prstGeom prst="rect">
            <a:avLst/>
          </a:prstGeom>
        </p:spPr>
        <p:txBody>
          <a:bodyPr anchor="t"/>
          <a:lstStyle>
            <a:lvl1pPr>
              <a:defRPr b="1" sz="3200"/>
            </a:lvl1pPr>
          </a:lstStyle>
          <a:p>
            <a:pPr/>
            <a:r>
              <a:t>Model-specific vs. user-relevant</a:t>
            </a:r>
          </a:p>
        </p:txBody>
      </p:sp>
      <p:sp>
        <p:nvSpPr>
          <p:cNvPr id="911" name="Shape 911"/>
          <p:cNvSpPr/>
          <p:nvPr>
            <p:ph type="body" sz="quarter" idx="1"/>
          </p:nvPr>
        </p:nvSpPr>
        <p:spPr>
          <a:xfrm>
            <a:off x="2771799" y="836712"/>
            <a:ext cx="5112570" cy="504057"/>
          </a:xfrm>
          <a:prstGeom prst="rect">
            <a:avLst/>
          </a:prstGeom>
        </p:spPr>
        <p:txBody>
          <a:bodyPr/>
          <a:lstStyle/>
          <a:p>
            <a:pPr/>
            <a:r>
              <a:t>Probabilistic Forecast / Binary Observation</a:t>
            </a:r>
          </a:p>
        </p:txBody>
      </p:sp>
      <p:sp>
        <p:nvSpPr>
          <p:cNvPr id="912" name="Shape 912"/>
          <p:cNvSpPr/>
          <p:nvPr/>
        </p:nvSpPr>
        <p:spPr>
          <a:xfrm>
            <a:off x="5831999" y="1439999"/>
            <a:ext cx="3203849" cy="5292002"/>
          </a:xfrm>
          <a:prstGeom prst="rect">
            <a:avLst/>
          </a:prstGeom>
          <a:solidFill>
            <a:srgbClr val="FEEEA8"/>
          </a:solidFill>
          <a:ln w="12700">
            <a:miter lim="400000"/>
          </a:ln>
        </p:spPr>
        <p:txBody>
          <a:bodyPr lIns="45719" rIns="45719"/>
          <a:lstStyle/>
          <a:p>
            <a:pPr>
              <a:lnSpc>
                <a:spcPct val="85000"/>
              </a:lnSpc>
              <a:defRPr sz="4400">
                <a:solidFill>
                  <a:srgbClr val="00ADD0"/>
                </a:solidFill>
                <a:latin typeface="Arial"/>
                <a:ea typeface="Arial"/>
                <a:cs typeface="Arial"/>
                <a:sym typeface="Arial"/>
              </a:defRPr>
            </a:pPr>
          </a:p>
        </p:txBody>
      </p:sp>
      <p:pic>
        <p:nvPicPr>
          <p:cNvPr id="913" name="image11.pdf"/>
          <p:cNvPicPr>
            <a:picLocks noChangeAspect="1"/>
          </p:cNvPicPr>
          <p:nvPr/>
        </p:nvPicPr>
        <p:blipFill>
          <a:blip r:embed="rId2">
            <a:extLst/>
          </a:blip>
          <a:stretch>
            <a:fillRect/>
          </a:stretch>
        </p:blipFill>
        <p:spPr>
          <a:xfrm>
            <a:off x="6444208" y="4392312"/>
            <a:ext cx="2088233" cy="911511"/>
          </a:xfrm>
          <a:prstGeom prst="rect">
            <a:avLst/>
          </a:prstGeom>
          <a:ln w="12700">
            <a:miter lim="400000"/>
          </a:ln>
        </p:spPr>
      </p:pic>
      <p:sp>
        <p:nvSpPr>
          <p:cNvPr id="914" name="Shape 914"/>
          <p:cNvSpPr/>
          <p:nvPr/>
        </p:nvSpPr>
        <p:spPr>
          <a:xfrm>
            <a:off x="6047656" y="5544439"/>
            <a:ext cx="3096345" cy="631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5000"/>
              </a:lnSpc>
              <a:defRPr i="1" sz="1400">
                <a:latin typeface="Arial"/>
                <a:ea typeface="Arial"/>
                <a:cs typeface="Arial"/>
                <a:sym typeface="Arial"/>
              </a:defRPr>
            </a:pPr>
            <a:r>
              <a:t>p</a:t>
            </a:r>
            <a:r>
              <a:rPr baseline="-25000"/>
              <a:t>i</a:t>
            </a:r>
            <a:r>
              <a:rPr i="0"/>
              <a:t> = forecast probability</a:t>
            </a:r>
            <a:endParaRPr>
              <a:solidFill>
                <a:srgbClr val="00ADD0"/>
              </a:solidFill>
            </a:endParaRPr>
          </a:p>
          <a:p>
            <a:pPr>
              <a:lnSpc>
                <a:spcPct val="85000"/>
              </a:lnSpc>
              <a:defRPr i="1" sz="1400">
                <a:latin typeface="Arial"/>
                <a:ea typeface="Arial"/>
                <a:cs typeface="Arial"/>
                <a:sym typeface="Arial"/>
              </a:defRPr>
            </a:pPr>
            <a:r>
              <a:t>o</a:t>
            </a:r>
            <a:r>
              <a:rPr baseline="-25000"/>
              <a:t>i</a:t>
            </a:r>
            <a:r>
              <a:rPr i="0"/>
              <a:t> = observed occurrence (0 or 1)</a:t>
            </a:r>
            <a:endParaRPr>
              <a:solidFill>
                <a:srgbClr val="00ADD0"/>
              </a:solidFill>
            </a:endParaRPr>
          </a:p>
        </p:txBody>
      </p:sp>
      <p:sp>
        <p:nvSpPr>
          <p:cNvPr id="915" name="Shape 915"/>
          <p:cNvSpPr/>
          <p:nvPr/>
        </p:nvSpPr>
        <p:spPr>
          <a:xfrm>
            <a:off x="6300192" y="6237311"/>
            <a:ext cx="2304257"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b="1">
                <a:solidFill>
                  <a:srgbClr val="7030A0"/>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Perfect score = 0</a:t>
            </a:r>
          </a:p>
        </p:txBody>
      </p:sp>
      <p:sp>
        <p:nvSpPr>
          <p:cNvPr id="916" name="Shape 916"/>
          <p:cNvSpPr/>
          <p:nvPr/>
        </p:nvSpPr>
        <p:spPr>
          <a:xfrm>
            <a:off x="6012160" y="1765915"/>
            <a:ext cx="2952329" cy="1661617"/>
          </a:xfrm>
          <a:prstGeom prst="rect">
            <a:avLst/>
          </a:prstGeom>
          <a:solidFill>
            <a:srgbClr val="FFC000"/>
          </a:solidFill>
          <a:ln>
            <a:solidFill>
              <a:srgbClr val="8F8DCB"/>
            </a:solidFill>
          </a:ln>
          <a:extLst>
            <a:ext uri="{C572A759-6A51-4108-AA02-DFA0A04FC94B}">
              <ma14:wrappingTextBoxFlag xmlns:ma14="http://schemas.microsoft.com/office/mac/drawingml/2011/main" val="1"/>
            </a:ext>
          </a:extLst>
        </p:spPr>
        <p:txBody>
          <a:bodyPr lIns="45719" rIns="45719">
            <a:spAutoFit/>
          </a:bodyPr>
          <a:lstStyle/>
          <a:p>
            <a:pPr>
              <a:lnSpc>
                <a:spcPct val="85000"/>
              </a:lnSpc>
              <a:defRPr sz="2400">
                <a:latin typeface="Arial"/>
                <a:ea typeface="Arial"/>
                <a:cs typeface="Arial"/>
                <a:sym typeface="Arial"/>
              </a:defRPr>
            </a:pPr>
            <a:r>
              <a:t>Users interested in </a:t>
            </a:r>
            <a:endParaRPr>
              <a:solidFill>
                <a:srgbClr val="00ADD0"/>
              </a:solidFill>
            </a:endParaRPr>
          </a:p>
          <a:p>
            <a:pPr>
              <a:lnSpc>
                <a:spcPct val="85000"/>
              </a:lnSpc>
              <a:defRPr sz="2400">
                <a:latin typeface="Arial"/>
                <a:ea typeface="Arial"/>
                <a:cs typeface="Arial"/>
                <a:sym typeface="Arial"/>
              </a:defRPr>
            </a:pPr>
            <a:r>
              <a:t>specific thresholds: </a:t>
            </a:r>
            <a:endParaRPr>
              <a:solidFill>
                <a:srgbClr val="00ADD0"/>
              </a:solidFill>
            </a:endParaRPr>
          </a:p>
          <a:p>
            <a:pPr>
              <a:lnSpc>
                <a:spcPct val="85000"/>
              </a:lnSpc>
              <a:defRPr sz="2400">
                <a:latin typeface="Arial"/>
                <a:ea typeface="Arial"/>
                <a:cs typeface="Arial"/>
                <a:sym typeface="Arial"/>
              </a:defRPr>
            </a:pPr>
            <a:r>
              <a:t>e.g. defining a </a:t>
            </a:r>
            <a:endParaRPr>
              <a:solidFill>
                <a:srgbClr val="00ADD0"/>
              </a:solidFill>
            </a:endParaRPr>
          </a:p>
          <a:p>
            <a:pPr>
              <a:lnSpc>
                <a:spcPct val="85000"/>
              </a:lnSpc>
              <a:defRPr sz="2400">
                <a:latin typeface="Arial"/>
                <a:ea typeface="Arial"/>
                <a:cs typeface="Arial"/>
                <a:sym typeface="Arial"/>
              </a:defRPr>
            </a:pPr>
            <a:r>
              <a:t>decision point or hazard</a:t>
            </a:r>
          </a:p>
        </p:txBody>
      </p:sp>
      <p:sp>
        <p:nvSpPr>
          <p:cNvPr id="917" name="Shape 917"/>
          <p:cNvSpPr/>
          <p:nvPr/>
        </p:nvSpPr>
        <p:spPr>
          <a:xfrm>
            <a:off x="7164288" y="3600224"/>
            <a:ext cx="504057" cy="636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050"/>
                </a:moveTo>
                <a:lnTo>
                  <a:pt x="5400" y="13050"/>
                </a:lnTo>
                <a:lnTo>
                  <a:pt x="5400" y="0"/>
                </a:lnTo>
                <a:lnTo>
                  <a:pt x="16200" y="0"/>
                </a:lnTo>
                <a:lnTo>
                  <a:pt x="16200" y="13050"/>
                </a:lnTo>
                <a:lnTo>
                  <a:pt x="21600" y="13050"/>
                </a:lnTo>
                <a:lnTo>
                  <a:pt x="10800" y="21600"/>
                </a:lnTo>
                <a:close/>
              </a:path>
            </a:pathLst>
          </a:custGeom>
          <a:solidFill>
            <a:srgbClr val="FFC000"/>
          </a:solidFill>
          <a:ln>
            <a:solidFill>
              <a:srgbClr val="000000"/>
            </a:solidFill>
          </a:ln>
        </p:spPr>
        <p:txBody>
          <a:bodyPr lIns="45719" rIns="45719"/>
          <a:lstStyle/>
          <a:p>
            <a:pPr>
              <a:lnSpc>
                <a:spcPct val="85000"/>
              </a:lnSpc>
              <a:defRPr sz="4400">
                <a:solidFill>
                  <a:srgbClr val="00ADD0"/>
                </a:solidFill>
                <a:latin typeface="Arial"/>
                <a:ea typeface="Arial"/>
                <a:cs typeface="Arial"/>
                <a:sym typeface="Arial"/>
              </a:defRPr>
            </a:pPr>
          </a:p>
        </p:txBody>
      </p:sp>
      <p:sp>
        <p:nvSpPr>
          <p:cNvPr id="918" name="Shape 918"/>
          <p:cNvSpPr/>
          <p:nvPr/>
        </p:nvSpPr>
        <p:spPr>
          <a:xfrm>
            <a:off x="827583" y="1628682"/>
            <a:ext cx="3960442" cy="750351"/>
          </a:xfrm>
          <a:prstGeom prst="rect">
            <a:avLst/>
          </a:prstGeom>
          <a:solidFill>
            <a:srgbClr val="ACE600"/>
          </a:solidFill>
          <a:ln>
            <a:solidFill>
              <a:srgbClr val="8F8DCB"/>
            </a:solidFill>
          </a:ln>
          <a:extLst>
            <a:ext uri="{C572A759-6A51-4108-AA02-DFA0A04FC94B}">
              <ma14:wrappingTextBoxFlag xmlns:ma14="http://schemas.microsoft.com/office/mac/drawingml/2011/main" val="1"/>
            </a:ext>
          </a:extLst>
        </p:spPr>
        <p:txBody>
          <a:bodyPr lIns="45719" rIns="45719">
            <a:spAutoFit/>
          </a:bodyPr>
          <a:lstStyle/>
          <a:p>
            <a:pPr>
              <a:lnSpc>
                <a:spcPct val="85000"/>
              </a:lnSpc>
              <a:defRPr sz="2400">
                <a:latin typeface="Arial"/>
                <a:ea typeface="Arial"/>
                <a:cs typeface="Arial"/>
                <a:sym typeface="Arial"/>
              </a:defRPr>
            </a:pPr>
            <a:r>
              <a:t>Modeller interested overall</a:t>
            </a:r>
            <a:endParaRPr>
              <a:solidFill>
                <a:srgbClr val="00ADD0"/>
              </a:solidFill>
            </a:endParaRPr>
          </a:p>
          <a:p>
            <a:pPr>
              <a:lnSpc>
                <a:spcPct val="85000"/>
              </a:lnSpc>
              <a:defRPr sz="2400">
                <a:latin typeface="Arial"/>
                <a:ea typeface="Arial"/>
                <a:cs typeface="Arial"/>
                <a:sym typeface="Arial"/>
              </a:defRPr>
            </a:pPr>
            <a:r>
              <a:t>performance or pdf</a:t>
            </a:r>
          </a:p>
        </p:txBody>
      </p:sp>
      <p:sp>
        <p:nvSpPr>
          <p:cNvPr id="919" name="Shape 919"/>
          <p:cNvSpPr/>
          <p:nvPr/>
        </p:nvSpPr>
        <p:spPr>
          <a:xfrm>
            <a:off x="1331640" y="2420888"/>
            <a:ext cx="504057" cy="504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ACE600"/>
          </a:solidFill>
          <a:ln>
            <a:solidFill>
              <a:srgbClr val="000000"/>
            </a:solidFill>
          </a:ln>
        </p:spPr>
        <p:txBody>
          <a:bodyPr lIns="45719" rIns="45719"/>
          <a:lstStyle/>
          <a:p>
            <a:pPr>
              <a:lnSpc>
                <a:spcPct val="85000"/>
              </a:lnSpc>
              <a:defRPr sz="4400">
                <a:solidFill>
                  <a:srgbClr val="00ADD0"/>
                </a:solidFill>
                <a:latin typeface="Arial"/>
                <a:ea typeface="Arial"/>
                <a:cs typeface="Arial"/>
                <a:sym typeface="Arial"/>
              </a:defRPr>
            </a:pPr>
          </a:p>
        </p:txBody>
      </p:sp>
      <p:grpSp>
        <p:nvGrpSpPr>
          <p:cNvPr id="946" name="Group 946"/>
          <p:cNvGrpSpPr/>
          <p:nvPr/>
        </p:nvGrpSpPr>
        <p:grpSpPr>
          <a:xfrm>
            <a:off x="141639" y="2924943"/>
            <a:ext cx="2359660" cy="1488583"/>
            <a:chOff x="0" y="0"/>
            <a:chExt cx="2359659" cy="1488581"/>
          </a:xfrm>
        </p:grpSpPr>
        <p:sp>
          <p:nvSpPr>
            <p:cNvPr id="920" name="Shape 920"/>
            <p:cNvSpPr/>
            <p:nvPr/>
          </p:nvSpPr>
          <p:spPr>
            <a:xfrm>
              <a:off x="2141219" y="1137919"/>
              <a:ext cx="218441"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i="1">
                  <a:latin typeface="Arial"/>
                  <a:ea typeface="Arial"/>
                  <a:cs typeface="Arial"/>
                  <a:sym typeface="Arial"/>
                </a:defRPr>
              </a:lvl1pPr>
            </a:lstStyle>
            <a:p>
              <a:pPr/>
              <a:r>
                <a:t>k</a:t>
              </a:r>
            </a:p>
          </p:txBody>
        </p:sp>
        <p:sp>
          <p:nvSpPr>
            <p:cNvPr id="921" name="Shape 921"/>
            <p:cNvSpPr/>
            <p:nvPr/>
          </p:nvSpPr>
          <p:spPr>
            <a:xfrm>
              <a:off x="205739" y="1169669"/>
              <a:ext cx="2136140"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22" name="Shape 922"/>
            <p:cNvSpPr/>
            <p:nvPr/>
          </p:nvSpPr>
          <p:spPr>
            <a:xfrm flipV="1">
              <a:off x="205739" y="107950"/>
              <a:ext cx="1" cy="1054100"/>
            </a:xfrm>
            <a:prstGeom prst="line">
              <a:avLst/>
            </a:prstGeom>
            <a:noFill/>
            <a:ln w="9525" cap="flat">
              <a:solidFill>
                <a:srgbClr val="000000"/>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23" name="Shape 923"/>
            <p:cNvSpPr/>
            <p:nvPr/>
          </p:nvSpPr>
          <p:spPr>
            <a:xfrm>
              <a:off x="448309" y="1146810"/>
              <a:ext cx="99060" cy="20321"/>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24" name="Shape 924"/>
            <p:cNvSpPr/>
            <p:nvPr/>
          </p:nvSpPr>
          <p:spPr>
            <a:xfrm>
              <a:off x="0" y="1003300"/>
              <a:ext cx="21715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600">
                  <a:latin typeface="Arial"/>
                  <a:ea typeface="Arial"/>
                  <a:cs typeface="Arial"/>
                  <a:sym typeface="Arial"/>
                </a:defRPr>
              </a:lvl1pPr>
            </a:lstStyle>
            <a:p>
              <a:pPr/>
              <a:r>
                <a:t>0</a:t>
              </a:r>
            </a:p>
          </p:txBody>
        </p:sp>
        <p:sp>
          <p:nvSpPr>
            <p:cNvPr id="925" name="Shape 925"/>
            <p:cNvSpPr/>
            <p:nvPr/>
          </p:nvSpPr>
          <p:spPr>
            <a:xfrm>
              <a:off x="0" y="0"/>
              <a:ext cx="21715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600">
                  <a:latin typeface="Arial"/>
                  <a:ea typeface="Arial"/>
                  <a:cs typeface="Arial"/>
                  <a:sym typeface="Arial"/>
                </a:defRPr>
              </a:lvl1pPr>
            </a:lstStyle>
            <a:p>
              <a:pPr/>
              <a:r>
                <a:t>1</a:t>
              </a:r>
            </a:p>
          </p:txBody>
        </p:sp>
        <p:sp>
          <p:nvSpPr>
            <p:cNvPr id="926" name="Shape 926"/>
            <p:cNvSpPr/>
            <p:nvPr/>
          </p:nvSpPr>
          <p:spPr>
            <a:xfrm>
              <a:off x="257809" y="431800"/>
              <a:ext cx="469552"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400">
                  <a:latin typeface="Arial"/>
                  <a:ea typeface="Arial"/>
                  <a:cs typeface="Arial"/>
                  <a:sym typeface="Arial"/>
                </a:defRPr>
              </a:lvl1pPr>
            </a:lstStyle>
            <a:p>
              <a:pPr/>
              <a:r>
                <a:t>CDF</a:t>
              </a:r>
            </a:p>
          </p:txBody>
        </p:sp>
        <p:sp>
          <p:nvSpPr>
            <p:cNvPr id="927" name="Shape 927"/>
            <p:cNvSpPr/>
            <p:nvPr/>
          </p:nvSpPr>
          <p:spPr>
            <a:xfrm>
              <a:off x="568959" y="1117600"/>
              <a:ext cx="99060" cy="46991"/>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28" name="Shape 928"/>
            <p:cNvSpPr/>
            <p:nvPr/>
          </p:nvSpPr>
          <p:spPr>
            <a:xfrm>
              <a:off x="689609" y="1069340"/>
              <a:ext cx="99060" cy="96521"/>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29" name="Shape 929"/>
            <p:cNvSpPr/>
            <p:nvPr/>
          </p:nvSpPr>
          <p:spPr>
            <a:xfrm>
              <a:off x="810259" y="925830"/>
              <a:ext cx="99060" cy="241301"/>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30" name="Shape 930"/>
            <p:cNvSpPr/>
            <p:nvPr/>
          </p:nvSpPr>
          <p:spPr>
            <a:xfrm>
              <a:off x="930909" y="629919"/>
              <a:ext cx="99060" cy="53467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31" name="Shape 931"/>
            <p:cNvSpPr/>
            <p:nvPr/>
          </p:nvSpPr>
          <p:spPr>
            <a:xfrm>
              <a:off x="1051559" y="379729"/>
              <a:ext cx="99060" cy="78613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32" name="Shape 932"/>
            <p:cNvSpPr/>
            <p:nvPr/>
          </p:nvSpPr>
          <p:spPr>
            <a:xfrm>
              <a:off x="1172209" y="251460"/>
              <a:ext cx="99060" cy="915671"/>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33" name="Shape 933"/>
            <p:cNvSpPr/>
            <p:nvPr/>
          </p:nvSpPr>
          <p:spPr>
            <a:xfrm>
              <a:off x="1292859" y="187960"/>
              <a:ext cx="99060" cy="976631"/>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34" name="Shape 934"/>
            <p:cNvSpPr/>
            <p:nvPr/>
          </p:nvSpPr>
          <p:spPr>
            <a:xfrm>
              <a:off x="1413509" y="151129"/>
              <a:ext cx="99060" cy="101473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35" name="Shape 935"/>
            <p:cNvSpPr/>
            <p:nvPr/>
          </p:nvSpPr>
          <p:spPr>
            <a:xfrm>
              <a:off x="1534159" y="121919"/>
              <a:ext cx="99060" cy="104521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36" name="Shape 936"/>
            <p:cNvSpPr/>
            <p:nvPr/>
          </p:nvSpPr>
          <p:spPr>
            <a:xfrm>
              <a:off x="1656079" y="100329"/>
              <a:ext cx="99060" cy="106426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grpSp>
          <p:nvGrpSpPr>
            <p:cNvPr id="941" name="Group 941"/>
            <p:cNvGrpSpPr/>
            <p:nvPr/>
          </p:nvGrpSpPr>
          <p:grpSpPr>
            <a:xfrm>
              <a:off x="203199" y="88899"/>
              <a:ext cx="2124710" cy="1079502"/>
              <a:chOff x="0" y="0"/>
              <a:chExt cx="2124708" cy="1079500"/>
            </a:xfrm>
          </p:grpSpPr>
          <p:sp>
            <p:nvSpPr>
              <p:cNvPr id="937" name="Shape 937"/>
              <p:cNvSpPr/>
              <p:nvPr/>
            </p:nvSpPr>
            <p:spPr>
              <a:xfrm>
                <a:off x="425449" y="-1"/>
                <a:ext cx="390809"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400">
                    <a:solidFill>
                      <a:srgbClr val="ED2939"/>
                    </a:solidFill>
                    <a:latin typeface="Arial"/>
                    <a:ea typeface="Arial"/>
                    <a:cs typeface="Arial"/>
                    <a:sym typeface="Arial"/>
                  </a:defRPr>
                </a:lvl1pPr>
              </a:lstStyle>
              <a:p>
                <a:pPr/>
                <a:r>
                  <a:t>obs</a:t>
                </a:r>
              </a:p>
            </p:txBody>
          </p:sp>
          <p:sp>
            <p:nvSpPr>
              <p:cNvPr id="938" name="Shape 938"/>
              <p:cNvSpPr/>
              <p:nvPr/>
            </p:nvSpPr>
            <p:spPr>
              <a:xfrm flipV="1">
                <a:off x="772159" y="10160"/>
                <a:ext cx="1" cy="1069341"/>
              </a:xfrm>
              <a:prstGeom prst="line">
                <a:avLst/>
              </a:prstGeom>
              <a:noFill/>
              <a:ln w="28575" cap="flat">
                <a:solidFill>
                  <a:srgbClr val="ED2939"/>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39" name="Shape 939"/>
              <p:cNvSpPr/>
              <p:nvPr/>
            </p:nvSpPr>
            <p:spPr>
              <a:xfrm>
                <a:off x="0" y="1076960"/>
                <a:ext cx="774699" cy="1"/>
              </a:xfrm>
              <a:prstGeom prst="line">
                <a:avLst/>
              </a:prstGeom>
              <a:noFill/>
              <a:ln w="28575" cap="flat">
                <a:solidFill>
                  <a:srgbClr val="ED2939"/>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40" name="Shape 940"/>
              <p:cNvSpPr/>
              <p:nvPr/>
            </p:nvSpPr>
            <p:spPr>
              <a:xfrm flipV="1">
                <a:off x="764539" y="1269"/>
                <a:ext cx="1360170" cy="2541"/>
              </a:xfrm>
              <a:prstGeom prst="line">
                <a:avLst/>
              </a:prstGeom>
              <a:noFill/>
              <a:ln w="28575" cap="flat">
                <a:solidFill>
                  <a:srgbClr val="ED2939"/>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grpSp>
        <p:sp>
          <p:nvSpPr>
            <p:cNvPr id="942" name="Shape 942"/>
            <p:cNvSpPr/>
            <p:nvPr/>
          </p:nvSpPr>
          <p:spPr>
            <a:xfrm>
              <a:off x="1776729" y="104139"/>
              <a:ext cx="99060" cy="106426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43" name="Shape 943"/>
            <p:cNvSpPr/>
            <p:nvPr/>
          </p:nvSpPr>
          <p:spPr>
            <a:xfrm>
              <a:off x="1897379" y="99059"/>
              <a:ext cx="99060" cy="106426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44" name="Shape 944"/>
            <p:cNvSpPr/>
            <p:nvPr/>
          </p:nvSpPr>
          <p:spPr>
            <a:xfrm>
              <a:off x="2018029" y="101599"/>
              <a:ext cx="99060" cy="106426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sp>
          <p:nvSpPr>
            <p:cNvPr id="945" name="Shape 945"/>
            <p:cNvSpPr/>
            <p:nvPr/>
          </p:nvSpPr>
          <p:spPr>
            <a:xfrm>
              <a:off x="2139949" y="104139"/>
              <a:ext cx="99060" cy="1064262"/>
            </a:xfrm>
            <a:prstGeom prst="rect">
              <a:avLst/>
            </a:prstGeom>
            <a:solidFill>
              <a:srgbClr val="3333FF"/>
            </a:solidFill>
            <a:ln w="12700" cap="flat">
              <a:noFill/>
              <a:miter lim="400000"/>
            </a:ln>
            <a:effectLst/>
          </p:spPr>
          <p:txBody>
            <a:bodyPr wrap="square" lIns="45719" tIns="45719" rIns="45719" bIns="45719" numCol="1" anchor="ctr">
              <a:noAutofit/>
            </a:bodyPr>
            <a:lstStyle/>
            <a:p>
              <a:pPr>
                <a:lnSpc>
                  <a:spcPct val="85000"/>
                </a:lnSpc>
                <a:defRPr sz="4400">
                  <a:solidFill>
                    <a:srgbClr val="00ADD0"/>
                  </a:solidFill>
                  <a:latin typeface="Arial"/>
                  <a:ea typeface="Arial"/>
                  <a:cs typeface="Arial"/>
                  <a:sym typeface="Arial"/>
                </a:defRPr>
              </a:pPr>
            </a:p>
          </p:txBody>
        </p:sp>
      </p:grpSp>
      <p:pic>
        <p:nvPicPr>
          <p:cNvPr id="947" name="image12.pdf"/>
          <p:cNvPicPr>
            <a:picLocks noChangeAspect="1"/>
          </p:cNvPicPr>
          <p:nvPr/>
        </p:nvPicPr>
        <p:blipFill>
          <a:blip r:embed="rId3">
            <a:extLst/>
          </a:blip>
          <a:stretch>
            <a:fillRect/>
          </a:stretch>
        </p:blipFill>
        <p:spPr>
          <a:xfrm>
            <a:off x="179511" y="5517231"/>
            <a:ext cx="3223905" cy="576064"/>
          </a:xfrm>
          <a:prstGeom prst="rect">
            <a:avLst/>
          </a:prstGeom>
          <a:ln w="12700">
            <a:miter lim="400000"/>
          </a:ln>
        </p:spPr>
      </p:pic>
      <p:grpSp>
        <p:nvGrpSpPr>
          <p:cNvPr id="975" name="Group 975"/>
          <p:cNvGrpSpPr/>
          <p:nvPr/>
        </p:nvGrpSpPr>
        <p:grpSpPr>
          <a:xfrm>
            <a:off x="107504" y="4149080"/>
            <a:ext cx="2359660" cy="1488581"/>
            <a:chOff x="0" y="0"/>
            <a:chExt cx="2359659" cy="1488580"/>
          </a:xfrm>
        </p:grpSpPr>
        <p:sp>
          <p:nvSpPr>
            <p:cNvPr id="948" name="Shape 948"/>
            <p:cNvSpPr/>
            <p:nvPr/>
          </p:nvSpPr>
          <p:spPr>
            <a:xfrm>
              <a:off x="2141219" y="1137919"/>
              <a:ext cx="218441"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i="1">
                  <a:latin typeface="Arial"/>
                  <a:ea typeface="Arial"/>
                  <a:cs typeface="Arial"/>
                  <a:sym typeface="Arial"/>
                </a:defRPr>
              </a:lvl1pPr>
            </a:lstStyle>
            <a:p>
              <a:pPr/>
              <a:r>
                <a:t>k</a:t>
              </a:r>
            </a:p>
          </p:txBody>
        </p:sp>
        <p:sp>
          <p:nvSpPr>
            <p:cNvPr id="949" name="Shape 949"/>
            <p:cNvSpPr/>
            <p:nvPr/>
          </p:nvSpPr>
          <p:spPr>
            <a:xfrm>
              <a:off x="205739" y="1169669"/>
              <a:ext cx="2136140"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50" name="Shape 950"/>
            <p:cNvSpPr/>
            <p:nvPr/>
          </p:nvSpPr>
          <p:spPr>
            <a:xfrm flipV="1">
              <a:off x="205739" y="107950"/>
              <a:ext cx="1" cy="1054100"/>
            </a:xfrm>
            <a:prstGeom prst="line">
              <a:avLst/>
            </a:prstGeom>
            <a:noFill/>
            <a:ln w="9525" cap="flat">
              <a:solidFill>
                <a:srgbClr val="000000"/>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51" name="Shape 951"/>
            <p:cNvSpPr/>
            <p:nvPr/>
          </p:nvSpPr>
          <p:spPr>
            <a:xfrm>
              <a:off x="448309" y="1148079"/>
              <a:ext cx="99060" cy="2032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52" name="Shape 952"/>
            <p:cNvSpPr/>
            <p:nvPr/>
          </p:nvSpPr>
          <p:spPr>
            <a:xfrm>
              <a:off x="0" y="1003299"/>
              <a:ext cx="21715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600">
                  <a:latin typeface="Arial"/>
                  <a:ea typeface="Arial"/>
                  <a:cs typeface="Arial"/>
                  <a:sym typeface="Arial"/>
                </a:defRPr>
              </a:lvl1pPr>
            </a:lstStyle>
            <a:p>
              <a:pPr/>
              <a:r>
                <a:t>0</a:t>
              </a:r>
            </a:p>
          </p:txBody>
        </p:sp>
        <p:sp>
          <p:nvSpPr>
            <p:cNvPr id="953" name="Shape 953"/>
            <p:cNvSpPr/>
            <p:nvPr/>
          </p:nvSpPr>
          <p:spPr>
            <a:xfrm>
              <a:off x="0" y="0"/>
              <a:ext cx="21715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600">
                  <a:latin typeface="Arial"/>
                  <a:ea typeface="Arial"/>
                  <a:cs typeface="Arial"/>
                  <a:sym typeface="Arial"/>
                </a:defRPr>
              </a:lvl1pPr>
            </a:lstStyle>
            <a:p>
              <a:pPr/>
              <a:r>
                <a:t>1</a:t>
              </a:r>
            </a:p>
          </p:txBody>
        </p:sp>
        <p:sp>
          <p:nvSpPr>
            <p:cNvPr id="954" name="Shape 954"/>
            <p:cNvSpPr/>
            <p:nvPr/>
          </p:nvSpPr>
          <p:spPr>
            <a:xfrm>
              <a:off x="123190" y="495299"/>
              <a:ext cx="1248409" cy="5249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nSpc>
                  <a:spcPct val="85000"/>
                </a:lnSpc>
                <a:defRPr sz="1400">
                  <a:latin typeface="Arial"/>
                  <a:ea typeface="Arial"/>
                  <a:cs typeface="Arial"/>
                  <a:sym typeface="Arial"/>
                </a:defRPr>
              </a:pPr>
              <a:r>
                <a:t>CDF</a:t>
              </a:r>
              <a:r>
                <a:rPr baseline="-25000"/>
                <a:t>obs</a:t>
              </a:r>
              <a:r>
                <a:t>-CDF</a:t>
              </a:r>
              <a:r>
                <a:rPr baseline="-25000"/>
                <a:t>fcst</a:t>
              </a:r>
            </a:p>
          </p:txBody>
        </p:sp>
        <p:sp>
          <p:nvSpPr>
            <p:cNvPr id="955" name="Shape 955"/>
            <p:cNvSpPr/>
            <p:nvPr/>
          </p:nvSpPr>
          <p:spPr>
            <a:xfrm>
              <a:off x="568959" y="1121409"/>
              <a:ext cx="99060" cy="4699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56" name="Shape 956"/>
            <p:cNvSpPr/>
            <p:nvPr/>
          </p:nvSpPr>
          <p:spPr>
            <a:xfrm>
              <a:off x="689609" y="1071879"/>
              <a:ext cx="99060" cy="9652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57" name="Shape 957"/>
            <p:cNvSpPr/>
            <p:nvPr/>
          </p:nvSpPr>
          <p:spPr>
            <a:xfrm>
              <a:off x="810259" y="927099"/>
              <a:ext cx="99060" cy="24130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58" name="Shape 958"/>
            <p:cNvSpPr/>
            <p:nvPr/>
          </p:nvSpPr>
          <p:spPr>
            <a:xfrm>
              <a:off x="930909" y="633729"/>
              <a:ext cx="99060" cy="53467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59" name="Shape 959"/>
            <p:cNvSpPr/>
            <p:nvPr/>
          </p:nvSpPr>
          <p:spPr>
            <a:xfrm>
              <a:off x="1051559" y="382269"/>
              <a:ext cx="99060" cy="78613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0" name="Shape 960"/>
            <p:cNvSpPr/>
            <p:nvPr/>
          </p:nvSpPr>
          <p:spPr>
            <a:xfrm>
              <a:off x="1172209" y="252729"/>
              <a:ext cx="99060" cy="91567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1" name="Shape 961"/>
            <p:cNvSpPr/>
            <p:nvPr/>
          </p:nvSpPr>
          <p:spPr>
            <a:xfrm>
              <a:off x="1292859" y="191769"/>
              <a:ext cx="99060" cy="97663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2" name="Shape 962"/>
            <p:cNvSpPr/>
            <p:nvPr/>
          </p:nvSpPr>
          <p:spPr>
            <a:xfrm>
              <a:off x="1413509" y="153669"/>
              <a:ext cx="99060" cy="101473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3" name="Shape 963"/>
            <p:cNvSpPr/>
            <p:nvPr/>
          </p:nvSpPr>
          <p:spPr>
            <a:xfrm>
              <a:off x="1534159" y="123189"/>
              <a:ext cx="99060" cy="104521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4" name="Shape 964"/>
            <p:cNvSpPr/>
            <p:nvPr/>
          </p:nvSpPr>
          <p:spPr>
            <a:xfrm>
              <a:off x="1656079" y="104139"/>
              <a:ext cx="99060" cy="106426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5" name="Shape 965"/>
            <p:cNvSpPr/>
            <p:nvPr/>
          </p:nvSpPr>
          <p:spPr>
            <a:xfrm>
              <a:off x="1776729" y="104139"/>
              <a:ext cx="99060" cy="106426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6" name="Shape 966"/>
            <p:cNvSpPr/>
            <p:nvPr/>
          </p:nvSpPr>
          <p:spPr>
            <a:xfrm>
              <a:off x="1897379" y="104139"/>
              <a:ext cx="99060" cy="106426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7" name="Shape 967"/>
            <p:cNvSpPr/>
            <p:nvPr/>
          </p:nvSpPr>
          <p:spPr>
            <a:xfrm>
              <a:off x="2018029" y="104139"/>
              <a:ext cx="99060" cy="106426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8" name="Shape 968"/>
            <p:cNvSpPr/>
            <p:nvPr/>
          </p:nvSpPr>
          <p:spPr>
            <a:xfrm>
              <a:off x="2139949" y="104139"/>
              <a:ext cx="99060" cy="1064260"/>
            </a:xfrm>
            <a:prstGeom prst="rect">
              <a:avLst/>
            </a:prstGeom>
            <a:noFill/>
            <a:ln w="9525" cap="flat">
              <a:solidFill>
                <a:srgbClr val="3333FF"/>
              </a:solidFill>
              <a:prstDash val="solid"/>
              <a:miter lim="8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69" name="Shape 969"/>
            <p:cNvSpPr/>
            <p:nvPr/>
          </p:nvSpPr>
          <p:spPr>
            <a:xfrm>
              <a:off x="928369" y="104139"/>
              <a:ext cx="102870" cy="53467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70" name="Shape 970"/>
            <p:cNvSpPr/>
            <p:nvPr/>
          </p:nvSpPr>
          <p:spPr>
            <a:xfrm>
              <a:off x="1049019" y="104139"/>
              <a:ext cx="102870" cy="28321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71" name="Shape 971"/>
            <p:cNvSpPr/>
            <p:nvPr/>
          </p:nvSpPr>
          <p:spPr>
            <a:xfrm>
              <a:off x="1169669" y="104139"/>
              <a:ext cx="102870" cy="15367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72" name="Shape 972"/>
            <p:cNvSpPr/>
            <p:nvPr/>
          </p:nvSpPr>
          <p:spPr>
            <a:xfrm>
              <a:off x="1290319" y="104139"/>
              <a:ext cx="102870" cy="9271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73" name="Shape 973"/>
            <p:cNvSpPr/>
            <p:nvPr/>
          </p:nvSpPr>
          <p:spPr>
            <a:xfrm>
              <a:off x="1410969" y="104139"/>
              <a:ext cx="102870" cy="5461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sp>
          <p:nvSpPr>
            <p:cNvPr id="974" name="Shape 974"/>
            <p:cNvSpPr/>
            <p:nvPr/>
          </p:nvSpPr>
          <p:spPr>
            <a:xfrm>
              <a:off x="1532889" y="104139"/>
              <a:ext cx="102870" cy="34290"/>
            </a:xfrm>
            <a:prstGeom prst="rect">
              <a:avLst/>
            </a:prstGeom>
            <a:solidFill>
              <a:srgbClr val="FF0000"/>
            </a:solidFill>
            <a:ln w="12700" cap="flat">
              <a:noFill/>
              <a:miter lim="400000"/>
            </a:ln>
            <a:effectLst/>
          </p:spPr>
          <p:txBody>
            <a:bodyPr wrap="square" lIns="45719" tIns="45719" rIns="45719" bIns="45719" numCol="1" anchor="ctr">
              <a:noAutofit/>
            </a:bodyPr>
            <a:lstStyle/>
            <a:p>
              <a:pPr>
                <a:lnSpc>
                  <a:spcPct val="85000"/>
                </a:lnSpc>
                <a:defRPr sz="4400">
                  <a:latin typeface="Arial"/>
                  <a:ea typeface="Arial"/>
                  <a:cs typeface="Arial"/>
                  <a:sym typeface="Arial"/>
                </a:defRPr>
              </a:pPr>
            </a:p>
          </p:txBody>
        </p:sp>
      </p:grpSp>
      <p:sp>
        <p:nvSpPr>
          <p:cNvPr id="976" name="Shape 976"/>
          <p:cNvSpPr/>
          <p:nvPr/>
        </p:nvSpPr>
        <p:spPr>
          <a:xfrm>
            <a:off x="179511" y="6093295"/>
            <a:ext cx="3960442"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sz="1400">
                <a:latin typeface="Arial"/>
                <a:ea typeface="Arial"/>
                <a:cs typeface="Arial"/>
                <a:sym typeface="Arial"/>
              </a:defRPr>
            </a:lvl1pPr>
          </a:lstStyle>
          <a:p>
            <a:pPr/>
            <a:r>
              <a:t>K = discrete threshold categories </a:t>
            </a:r>
          </a:p>
        </p:txBody>
      </p:sp>
      <p:sp>
        <p:nvSpPr>
          <p:cNvPr id="977" name="Shape 977"/>
          <p:cNvSpPr/>
          <p:nvPr/>
        </p:nvSpPr>
        <p:spPr>
          <a:xfrm>
            <a:off x="323527" y="6407999"/>
            <a:ext cx="2088234"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b="1">
                <a:solidFill>
                  <a:srgbClr val="7030A0"/>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Perfect score = 0</a:t>
            </a:r>
          </a:p>
        </p:txBody>
      </p:sp>
      <p:sp>
        <p:nvSpPr>
          <p:cNvPr id="978" name="Shape 978"/>
          <p:cNvSpPr/>
          <p:nvPr/>
        </p:nvSpPr>
        <p:spPr>
          <a:xfrm>
            <a:off x="3779911" y="2420888"/>
            <a:ext cx="504057" cy="504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ACE600"/>
          </a:solidFill>
          <a:ln>
            <a:solidFill>
              <a:srgbClr val="000000"/>
            </a:solidFill>
          </a:ln>
        </p:spPr>
        <p:txBody>
          <a:bodyPr lIns="45719" rIns="45719"/>
          <a:lstStyle/>
          <a:p>
            <a:pPr>
              <a:lnSpc>
                <a:spcPct val="85000"/>
              </a:lnSpc>
              <a:defRPr sz="4400">
                <a:solidFill>
                  <a:srgbClr val="00ADD0"/>
                </a:solidFill>
                <a:latin typeface="Arial"/>
                <a:ea typeface="Arial"/>
                <a:cs typeface="Arial"/>
                <a:sym typeface="Arial"/>
              </a:defRPr>
            </a:pPr>
          </a:p>
        </p:txBody>
      </p:sp>
      <p:pic>
        <p:nvPicPr>
          <p:cNvPr id="979" name="image13.pdf"/>
          <p:cNvPicPr>
            <a:picLocks noChangeAspect="1"/>
          </p:cNvPicPr>
          <p:nvPr/>
        </p:nvPicPr>
        <p:blipFill>
          <a:blip r:embed="rId4">
            <a:extLst/>
          </a:blip>
          <a:stretch>
            <a:fillRect/>
          </a:stretch>
        </p:blipFill>
        <p:spPr>
          <a:xfrm>
            <a:off x="2627783" y="4365104"/>
            <a:ext cx="3024337" cy="660716"/>
          </a:xfrm>
          <a:prstGeom prst="rect">
            <a:avLst/>
          </a:prstGeom>
          <a:ln w="12700">
            <a:miter lim="400000"/>
          </a:ln>
        </p:spPr>
      </p:pic>
      <p:grpSp>
        <p:nvGrpSpPr>
          <p:cNvPr id="993" name="Group 993"/>
          <p:cNvGrpSpPr/>
          <p:nvPr/>
        </p:nvGrpSpPr>
        <p:grpSpPr>
          <a:xfrm>
            <a:off x="2779131" y="2924943"/>
            <a:ext cx="2359661" cy="1488583"/>
            <a:chOff x="0" y="0"/>
            <a:chExt cx="2359660" cy="1488581"/>
          </a:xfrm>
        </p:grpSpPr>
        <p:sp>
          <p:nvSpPr>
            <p:cNvPr id="980" name="Shape 980"/>
            <p:cNvSpPr/>
            <p:nvPr/>
          </p:nvSpPr>
          <p:spPr>
            <a:xfrm>
              <a:off x="209550" y="1169669"/>
              <a:ext cx="2136141"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81" name="Shape 981"/>
            <p:cNvSpPr/>
            <p:nvPr/>
          </p:nvSpPr>
          <p:spPr>
            <a:xfrm>
              <a:off x="2141220" y="1137919"/>
              <a:ext cx="218441"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i="1">
                  <a:latin typeface="Arial"/>
                  <a:ea typeface="Arial"/>
                  <a:cs typeface="Arial"/>
                  <a:sym typeface="Arial"/>
                </a:defRPr>
              </a:lvl1pPr>
            </a:lstStyle>
            <a:p>
              <a:pPr/>
              <a:r>
                <a:t>x</a:t>
              </a:r>
            </a:p>
          </p:txBody>
        </p:sp>
        <p:sp>
          <p:nvSpPr>
            <p:cNvPr id="982" name="Shape 982"/>
            <p:cNvSpPr/>
            <p:nvPr/>
          </p:nvSpPr>
          <p:spPr>
            <a:xfrm flipV="1">
              <a:off x="209549" y="107950"/>
              <a:ext cx="1" cy="1054100"/>
            </a:xfrm>
            <a:prstGeom prst="line">
              <a:avLst/>
            </a:prstGeom>
            <a:noFill/>
            <a:ln w="9525" cap="flat">
              <a:solidFill>
                <a:srgbClr val="000000"/>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83" name="Shape 983"/>
            <p:cNvSpPr/>
            <p:nvPr/>
          </p:nvSpPr>
          <p:spPr>
            <a:xfrm>
              <a:off x="0" y="1003300"/>
              <a:ext cx="21715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600">
                  <a:latin typeface="Arial"/>
                  <a:ea typeface="Arial"/>
                  <a:cs typeface="Arial"/>
                  <a:sym typeface="Arial"/>
                </a:defRPr>
              </a:lvl1pPr>
            </a:lstStyle>
            <a:p>
              <a:pPr/>
              <a:r>
                <a:t>0</a:t>
              </a:r>
            </a:p>
          </p:txBody>
        </p:sp>
        <p:sp>
          <p:nvSpPr>
            <p:cNvPr id="984" name="Shape 984"/>
            <p:cNvSpPr/>
            <p:nvPr/>
          </p:nvSpPr>
          <p:spPr>
            <a:xfrm>
              <a:off x="0" y="0"/>
              <a:ext cx="21715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600">
                  <a:latin typeface="Arial"/>
                  <a:ea typeface="Arial"/>
                  <a:cs typeface="Arial"/>
                  <a:sym typeface="Arial"/>
                </a:defRPr>
              </a:lvl1pPr>
            </a:lstStyle>
            <a:p>
              <a:pPr/>
              <a:r>
                <a:t>1</a:t>
              </a:r>
            </a:p>
          </p:txBody>
        </p:sp>
        <p:sp>
          <p:nvSpPr>
            <p:cNvPr id="985" name="Shape 985"/>
            <p:cNvSpPr/>
            <p:nvPr/>
          </p:nvSpPr>
          <p:spPr>
            <a:xfrm>
              <a:off x="149859" y="359410"/>
              <a:ext cx="521753"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600">
                  <a:latin typeface="Arial"/>
                  <a:ea typeface="Arial"/>
                  <a:cs typeface="Arial"/>
                  <a:sym typeface="Arial"/>
                </a:defRPr>
              </a:lvl1pPr>
            </a:lstStyle>
            <a:p>
              <a:pPr/>
              <a:r>
                <a:t>CDF</a:t>
              </a:r>
            </a:p>
          </p:txBody>
        </p:sp>
        <p:grpSp>
          <p:nvGrpSpPr>
            <p:cNvPr id="989" name="Group 989"/>
            <p:cNvGrpSpPr/>
            <p:nvPr/>
          </p:nvGrpSpPr>
          <p:grpSpPr>
            <a:xfrm>
              <a:off x="203199" y="101600"/>
              <a:ext cx="2151381" cy="1073151"/>
              <a:chOff x="0" y="0"/>
              <a:chExt cx="2151379" cy="1073150"/>
            </a:xfrm>
          </p:grpSpPr>
          <p:sp>
            <p:nvSpPr>
              <p:cNvPr id="986" name="Shape 986"/>
              <p:cNvSpPr/>
              <p:nvPr/>
            </p:nvSpPr>
            <p:spPr>
              <a:xfrm>
                <a:off x="-1" y="1065529"/>
                <a:ext cx="789941" cy="7621"/>
              </a:xfrm>
              <a:prstGeom prst="line">
                <a:avLst/>
              </a:prstGeom>
              <a:noFill/>
              <a:ln w="28575" cap="flat">
                <a:solidFill>
                  <a:srgbClr val="ED2939"/>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87" name="Shape 987"/>
              <p:cNvSpPr/>
              <p:nvPr/>
            </p:nvSpPr>
            <p:spPr>
              <a:xfrm>
                <a:off x="791210" y="-1"/>
                <a:ext cx="1360170" cy="1271"/>
              </a:xfrm>
              <a:prstGeom prst="line">
                <a:avLst/>
              </a:prstGeom>
              <a:noFill/>
              <a:ln w="28575" cap="flat">
                <a:solidFill>
                  <a:srgbClr val="ED2939"/>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sp>
            <p:nvSpPr>
              <p:cNvPr id="988" name="Shape 988"/>
              <p:cNvSpPr/>
              <p:nvPr/>
            </p:nvSpPr>
            <p:spPr>
              <a:xfrm flipV="1">
                <a:off x="789940" y="3810"/>
                <a:ext cx="1" cy="1069341"/>
              </a:xfrm>
              <a:prstGeom prst="line">
                <a:avLst/>
              </a:prstGeom>
              <a:noFill/>
              <a:ln w="28575" cap="flat">
                <a:solidFill>
                  <a:srgbClr val="ED2939"/>
                </a:solidFill>
                <a:prstDash val="solid"/>
                <a:round/>
              </a:ln>
              <a:effectLst/>
            </p:spPr>
            <p:txBody>
              <a:bodyPr wrap="square" lIns="45719" tIns="45719" rIns="45719" bIns="45719" numCol="1" anchor="t">
                <a:noAutofit/>
              </a:bodyPr>
              <a:lstStyle/>
              <a:p>
                <a:pPr>
                  <a:lnSpc>
                    <a:spcPct val="85000"/>
                  </a:lnSpc>
                  <a:defRPr sz="4400">
                    <a:solidFill>
                      <a:srgbClr val="FFFFFF"/>
                    </a:solidFill>
                    <a:latin typeface="Arial"/>
                    <a:ea typeface="Arial"/>
                    <a:cs typeface="Arial"/>
                    <a:sym typeface="Arial"/>
                  </a:defRPr>
                </a:pPr>
              </a:p>
            </p:txBody>
          </p:sp>
        </p:grpSp>
        <p:sp>
          <p:nvSpPr>
            <p:cNvPr id="990" name="Shape 990"/>
            <p:cNvSpPr/>
            <p:nvPr/>
          </p:nvSpPr>
          <p:spPr>
            <a:xfrm>
              <a:off x="297179" y="101600"/>
              <a:ext cx="1851662" cy="1068895"/>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0" y="21548"/>
                  </a:moveTo>
                  <a:cubicBezTo>
                    <a:pt x="830" y="21574"/>
                    <a:pt x="1674" y="21600"/>
                    <a:pt x="2400" y="21392"/>
                  </a:cubicBezTo>
                  <a:cubicBezTo>
                    <a:pt x="3126" y="21185"/>
                    <a:pt x="3793" y="20925"/>
                    <a:pt x="4356" y="20354"/>
                  </a:cubicBezTo>
                  <a:cubicBezTo>
                    <a:pt x="4919" y="19783"/>
                    <a:pt x="5304" y="19056"/>
                    <a:pt x="5807" y="17939"/>
                  </a:cubicBezTo>
                  <a:cubicBezTo>
                    <a:pt x="6311" y="16823"/>
                    <a:pt x="6919" y="14980"/>
                    <a:pt x="7348" y="13604"/>
                  </a:cubicBezTo>
                  <a:cubicBezTo>
                    <a:pt x="7778" y="12228"/>
                    <a:pt x="7956" y="11086"/>
                    <a:pt x="8370" y="9736"/>
                  </a:cubicBezTo>
                  <a:cubicBezTo>
                    <a:pt x="8785" y="8386"/>
                    <a:pt x="9333" y="6698"/>
                    <a:pt x="9822" y="5530"/>
                  </a:cubicBezTo>
                  <a:cubicBezTo>
                    <a:pt x="10311" y="4362"/>
                    <a:pt x="10637" y="3479"/>
                    <a:pt x="11274" y="2700"/>
                  </a:cubicBezTo>
                  <a:cubicBezTo>
                    <a:pt x="11911" y="1921"/>
                    <a:pt x="12785" y="1324"/>
                    <a:pt x="13659" y="909"/>
                  </a:cubicBezTo>
                  <a:cubicBezTo>
                    <a:pt x="14533" y="493"/>
                    <a:pt x="15244" y="312"/>
                    <a:pt x="16563" y="156"/>
                  </a:cubicBezTo>
                  <a:cubicBezTo>
                    <a:pt x="17881" y="0"/>
                    <a:pt x="20756" y="26"/>
                    <a:pt x="21600" y="0"/>
                  </a:cubicBezTo>
                </a:path>
              </a:pathLst>
            </a:custGeom>
            <a:noFill/>
            <a:ln w="28575" cap="flat">
              <a:solidFill>
                <a:srgbClr val="0000FF"/>
              </a:solidFill>
              <a:prstDash val="solid"/>
              <a:round/>
            </a:ln>
            <a:effectLst/>
          </p:spPr>
          <p:txBody>
            <a:bodyPr wrap="square" lIns="45719" tIns="45719" rIns="45719" bIns="45719" numCol="1" anchor="t">
              <a:noAutofit/>
            </a:bodyPr>
            <a:lstStyle/>
            <a:p>
              <a:pPr>
                <a:lnSpc>
                  <a:spcPct val="85000"/>
                </a:lnSpc>
                <a:defRPr sz="4400">
                  <a:latin typeface="Arial"/>
                  <a:ea typeface="Arial"/>
                  <a:cs typeface="Arial"/>
                  <a:sym typeface="Arial"/>
                </a:defRPr>
              </a:pPr>
            </a:p>
          </p:txBody>
        </p:sp>
        <p:sp>
          <p:nvSpPr>
            <p:cNvPr id="991" name="Shape 991"/>
            <p:cNvSpPr/>
            <p:nvPr/>
          </p:nvSpPr>
          <p:spPr>
            <a:xfrm>
              <a:off x="581660" y="0"/>
              <a:ext cx="390808"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400">
                  <a:solidFill>
                    <a:srgbClr val="FF0000"/>
                  </a:solidFill>
                  <a:latin typeface="Arial"/>
                  <a:ea typeface="Arial"/>
                  <a:cs typeface="Arial"/>
                  <a:sym typeface="Arial"/>
                </a:defRPr>
              </a:lvl1pPr>
            </a:lstStyle>
            <a:p>
              <a:pPr/>
              <a:r>
                <a:t>obs</a:t>
              </a:r>
            </a:p>
          </p:txBody>
        </p:sp>
        <p:sp>
          <p:nvSpPr>
            <p:cNvPr id="992" name="Shape 992"/>
            <p:cNvSpPr/>
            <p:nvPr/>
          </p:nvSpPr>
          <p:spPr>
            <a:xfrm>
              <a:off x="541020" y="626109"/>
              <a:ext cx="380738"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nSpc>
                  <a:spcPct val="85000"/>
                </a:lnSpc>
                <a:defRPr sz="1400">
                  <a:solidFill>
                    <a:srgbClr val="1A52F9"/>
                  </a:solidFill>
                  <a:latin typeface="Arial"/>
                  <a:ea typeface="Arial"/>
                  <a:cs typeface="Arial"/>
                  <a:sym typeface="Arial"/>
                </a:defRPr>
              </a:lvl1pPr>
            </a:lstStyle>
            <a:p>
              <a:pPr/>
              <a:r>
                <a:t>fcst</a:t>
              </a:r>
            </a:p>
          </p:txBody>
        </p:sp>
      </p:grpSp>
      <p:sp>
        <p:nvSpPr>
          <p:cNvPr id="994" name="Shape 994"/>
          <p:cNvSpPr/>
          <p:nvPr/>
        </p:nvSpPr>
        <p:spPr>
          <a:xfrm>
            <a:off x="3131840" y="5085184"/>
            <a:ext cx="2376265"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5000"/>
              </a:lnSpc>
              <a:defRPr b="1">
                <a:solidFill>
                  <a:srgbClr val="7030A0"/>
                </a:solidFill>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Perfect score = 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ph type="title"/>
          </p:nvPr>
        </p:nvSpPr>
        <p:spPr>
          <a:xfrm>
            <a:off x="457200" y="20638"/>
            <a:ext cx="8229600" cy="1143001"/>
          </a:xfrm>
          <a:prstGeom prst="rect">
            <a:avLst/>
          </a:prstGeom>
        </p:spPr>
        <p:txBody>
          <a:bodyPr/>
          <a:lstStyle/>
          <a:p>
            <a:pPr/>
            <a:r>
              <a:t>Recent outreach</a:t>
            </a:r>
          </a:p>
        </p:txBody>
      </p:sp>
      <p:pic>
        <p:nvPicPr>
          <p:cNvPr id="444" name="2015-11-17 08.25.17.jpg"/>
          <p:cNvPicPr>
            <a:picLocks noChangeAspect="1"/>
          </p:cNvPicPr>
          <p:nvPr/>
        </p:nvPicPr>
        <p:blipFill>
          <a:blip r:embed="rId2">
            <a:extLst/>
          </a:blip>
          <a:srcRect l="0" t="0" r="6233" b="7605"/>
          <a:stretch>
            <a:fillRect/>
          </a:stretch>
        </p:blipFill>
        <p:spPr>
          <a:xfrm>
            <a:off x="-585534" y="1108482"/>
            <a:ext cx="9742234" cy="5399838"/>
          </a:xfrm>
          <a:prstGeom prst="rect">
            <a:avLst/>
          </a:prstGeom>
          <a:ln w="12700">
            <a:miter lim="400000"/>
          </a:ln>
        </p:spPr>
      </p:pic>
      <p:sp>
        <p:nvSpPr>
          <p:cNvPr id="445" name="Shape 445"/>
          <p:cNvSpPr/>
          <p:nvPr>
            <p:ph type="body" sz="half" idx="1"/>
          </p:nvPr>
        </p:nvSpPr>
        <p:spPr>
          <a:xfrm>
            <a:off x="114300" y="4872136"/>
            <a:ext cx="8915400" cy="1968948"/>
          </a:xfrm>
          <a:prstGeom prst="rect">
            <a:avLst/>
          </a:prstGeom>
          <a:solidFill>
            <a:srgbClr val="FFFFFF"/>
          </a:solidFill>
        </p:spPr>
        <p:txBody>
          <a:bodyPr/>
          <a:lstStyle/>
          <a:p>
            <a:pPr marL="258032" indent="-258032" defTabSz="786384">
              <a:spcBef>
                <a:spcPts val="600"/>
              </a:spcBef>
              <a:defRPr sz="2408"/>
            </a:pPr>
            <a:r>
              <a:t>Jakarta roving tutorial 17-19 Nov 2015 @ BMKG </a:t>
            </a:r>
          </a:p>
          <a:p>
            <a:pPr marL="258032" indent="-258032" defTabSz="786384">
              <a:spcBef>
                <a:spcPts val="600"/>
              </a:spcBef>
              <a:defRPr sz="2408"/>
            </a:pPr>
            <a:r>
              <a:t>~20 students with four lecturers (Pertti, Barb, Laurie, Marion)</a:t>
            </a:r>
          </a:p>
          <a:p>
            <a:pPr marL="258032" indent="-258032" defTabSz="786384">
              <a:spcBef>
                <a:spcPts val="600"/>
              </a:spcBef>
              <a:defRPr sz="2408"/>
            </a:pPr>
            <a:r>
              <a:t>SWFDP training in Africa</a:t>
            </a:r>
          </a:p>
          <a:p>
            <a:pPr marL="258032" indent="-258032" defTabSz="786384">
              <a:spcBef>
                <a:spcPts val="600"/>
              </a:spcBef>
              <a:defRPr sz="2408"/>
            </a:pPr>
            <a:r>
              <a:t>Mausam special issue released with 6IMVW papers</a:t>
            </a:r>
          </a:p>
        </p:txBody>
      </p:sp>
      <p:pic>
        <p:nvPicPr>
          <p:cNvPr id="446" name="image32.png" descr="JWGFVR-logo-250"/>
          <p:cNvPicPr>
            <a:picLocks noChangeAspect="1"/>
          </p:cNvPicPr>
          <p:nvPr/>
        </p:nvPicPr>
        <p:blipFill>
          <a:blip r:embed="rId3">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6" name="Shape 996"/>
          <p:cNvSpPr/>
          <p:nvPr>
            <p:ph type="title"/>
          </p:nvPr>
        </p:nvSpPr>
        <p:spPr>
          <a:xfrm>
            <a:off x="1763688" y="-1"/>
            <a:ext cx="6984777" cy="836714"/>
          </a:xfrm>
          <a:prstGeom prst="rect">
            <a:avLst/>
          </a:prstGeom>
        </p:spPr>
        <p:txBody>
          <a:bodyPr/>
          <a:lstStyle>
            <a:lvl1pPr algn="ctr">
              <a:defRPr b="1" sz="2800"/>
            </a:lvl1pPr>
          </a:lstStyle>
          <a:p>
            <a:pPr/>
            <a:r>
              <a:t>Influence of neighbourhood size for the UKV and MOGREPS-UK</a:t>
            </a:r>
          </a:p>
        </p:txBody>
      </p:sp>
      <p:pic>
        <p:nvPicPr>
          <p:cNvPr id="997" name="image40.png" descr="TimeTS_RPSS_ALLNBOURSIZE_ALLPARAMS.png"/>
          <p:cNvPicPr>
            <a:picLocks noChangeAspect="1"/>
          </p:cNvPicPr>
          <p:nvPr/>
        </p:nvPicPr>
        <p:blipFill>
          <a:blip r:embed="rId2">
            <a:extLst/>
          </a:blip>
          <a:srcRect l="0" t="12026" r="0" b="0"/>
          <a:stretch>
            <a:fillRect/>
          </a:stretch>
        </p:blipFill>
        <p:spPr>
          <a:xfrm>
            <a:off x="3528000" y="824905"/>
            <a:ext cx="5611091" cy="6033095"/>
          </a:xfrm>
          <a:prstGeom prst="rect">
            <a:avLst/>
          </a:prstGeom>
          <a:ln w="12700">
            <a:miter lim="400000"/>
          </a:ln>
        </p:spPr>
      </p:pic>
      <p:sp>
        <p:nvSpPr>
          <p:cNvPr id="998" name="Shape 998"/>
          <p:cNvSpPr/>
          <p:nvPr/>
        </p:nvSpPr>
        <p:spPr>
          <a:xfrm>
            <a:off x="107504" y="1548532"/>
            <a:ext cx="3600401" cy="4629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solidFill>
                  <a:srgbClr val="0070C0"/>
                </a:solidFill>
                <a:latin typeface="Arial"/>
                <a:ea typeface="Arial"/>
                <a:cs typeface="Arial"/>
                <a:sym typeface="Arial"/>
              </a:defRPr>
            </a:pPr>
            <a:r>
              <a:t>BLUE: UKV</a:t>
            </a:r>
            <a:endParaRPr>
              <a:solidFill>
                <a:srgbClr val="FFFFFF"/>
              </a:solidFill>
            </a:endParaRPr>
          </a:p>
          <a:p>
            <a:pPr>
              <a:defRPr b="1" sz="2000">
                <a:solidFill>
                  <a:srgbClr val="0070C0"/>
                </a:solidFill>
                <a:latin typeface="Arial"/>
                <a:ea typeface="Arial"/>
                <a:cs typeface="Arial"/>
                <a:sym typeface="Arial"/>
              </a:defRPr>
            </a:pPr>
          </a:p>
          <a:p>
            <a:pPr>
              <a:defRPr b="1" sz="2000">
                <a:solidFill>
                  <a:srgbClr val="FF0000"/>
                </a:solidFill>
                <a:latin typeface="Arial"/>
                <a:ea typeface="Arial"/>
                <a:cs typeface="Arial"/>
                <a:sym typeface="Arial"/>
              </a:defRPr>
            </a:pPr>
            <a:r>
              <a:t>RED: MOGREPS-UK</a:t>
            </a:r>
            <a:endParaRPr>
              <a:solidFill>
                <a:srgbClr val="FFFFFF"/>
              </a:solidFill>
            </a:endParaRPr>
          </a:p>
          <a:p>
            <a:pPr>
              <a:defRPr b="1" sz="2000">
                <a:solidFill>
                  <a:srgbClr val="FF0000"/>
                </a:solidFill>
                <a:latin typeface="Arial"/>
                <a:ea typeface="Arial"/>
                <a:cs typeface="Arial"/>
                <a:sym typeface="Arial"/>
              </a:defRPr>
            </a:pPr>
          </a:p>
          <a:p>
            <a:pPr>
              <a:defRPr b="1" sz="2000">
                <a:latin typeface="Arial"/>
                <a:ea typeface="Arial"/>
                <a:cs typeface="Arial"/>
                <a:sym typeface="Arial"/>
              </a:defRPr>
            </a:pPr>
            <a:r>
              <a:t>Scores:</a:t>
            </a:r>
            <a:r>
              <a:rPr>
                <a:solidFill>
                  <a:srgbClr val="00B050"/>
                </a:solidFill>
              </a:rPr>
              <a:t> </a:t>
            </a:r>
            <a:r>
              <a:rPr>
                <a:solidFill>
                  <a:srgbClr val="00B050"/>
                </a:solidFill>
                <a:effectLst>
                  <a:outerShdw sx="100000" sy="100000" kx="0" ky="0" algn="b" rotWithShape="0" blurRad="38100" dist="38100" dir="2700000">
                    <a:srgbClr val="000000">
                      <a:alpha val="43137"/>
                    </a:srgbClr>
                  </a:outerShdw>
                </a:effectLst>
              </a:rPr>
              <a:t>RPSS / CRPSS</a:t>
            </a:r>
            <a:endParaRPr>
              <a:solidFill>
                <a:srgbClr val="FFFFFF"/>
              </a:solidFill>
            </a:endParaRPr>
          </a:p>
          <a:p>
            <a:pPr>
              <a:defRPr b="1" sz="2000">
                <a:solidFill>
                  <a:srgbClr val="00B050"/>
                </a:solidFill>
                <a:latin typeface="Arial"/>
                <a:ea typeface="Arial"/>
                <a:cs typeface="Arial"/>
                <a:sym typeface="Arial"/>
              </a:defRPr>
            </a:pPr>
            <a:r>
              <a:t>(model-oriented approach)</a:t>
            </a:r>
            <a:endParaRPr>
              <a:solidFill>
                <a:srgbClr val="FFFFFF"/>
              </a:solidFill>
            </a:endParaRPr>
          </a:p>
          <a:p>
            <a:pPr>
              <a:defRPr b="1" sz="2000">
                <a:solidFill>
                  <a:srgbClr val="00B050"/>
                </a:solidFill>
                <a:latin typeface="Arial"/>
                <a:ea typeface="Arial"/>
                <a:cs typeface="Arial"/>
                <a:sym typeface="Arial"/>
              </a:defRPr>
            </a:pPr>
          </a:p>
          <a:p>
            <a:pPr>
              <a:spcBef>
                <a:spcPts val="1200"/>
              </a:spcBef>
              <a:defRPr b="1" sz="2000">
                <a:latin typeface="Arial"/>
                <a:ea typeface="Arial"/>
                <a:cs typeface="Arial"/>
                <a:sym typeface="Arial"/>
              </a:defRPr>
            </a:pPr>
            <a:r>
              <a:t>First sight:</a:t>
            </a:r>
            <a:endParaRPr>
              <a:solidFill>
                <a:srgbClr val="FFFFFF"/>
              </a:solidFill>
            </a:endParaRPr>
          </a:p>
          <a:p>
            <a:pPr>
              <a:spcBef>
                <a:spcPts val="600"/>
              </a:spcBef>
              <a:defRPr sz="2000">
                <a:solidFill>
                  <a:srgbClr val="00B050"/>
                </a:solidFill>
                <a:latin typeface="Arial"/>
                <a:ea typeface="Arial"/>
                <a:cs typeface="Arial"/>
                <a:sym typeface="Arial"/>
              </a:defRPr>
            </a:pPr>
            <a:r>
              <a:t>MOGREPS-UK better than UKV </a:t>
            </a:r>
            <a:r>
              <a:rPr>
                <a:solidFill>
                  <a:srgbClr val="000000"/>
                </a:solidFill>
              </a:rPr>
              <a:t>(except some T+6)</a:t>
            </a:r>
            <a:endParaRPr>
              <a:solidFill>
                <a:srgbClr val="FFFFFF"/>
              </a:solidFill>
            </a:endParaRPr>
          </a:p>
          <a:p>
            <a:pPr>
              <a:defRPr b="1" sz="2000">
                <a:solidFill>
                  <a:srgbClr val="00B050"/>
                </a:solidFill>
                <a:latin typeface="Arial"/>
                <a:ea typeface="Arial"/>
                <a:cs typeface="Arial"/>
                <a:sym typeface="Arial"/>
              </a:defRPr>
            </a:pPr>
          </a:p>
          <a:p>
            <a:pPr>
              <a:spcBef>
                <a:spcPts val="1200"/>
              </a:spcBef>
              <a:defRPr b="1" sz="2000">
                <a:latin typeface="Arial"/>
                <a:ea typeface="Arial"/>
                <a:cs typeface="Arial"/>
                <a:sym typeface="Arial"/>
              </a:defRPr>
            </a:pPr>
            <a:r>
              <a:t>Impact: </a:t>
            </a:r>
            <a:endParaRPr>
              <a:solidFill>
                <a:srgbClr val="00B050"/>
              </a:solidFill>
              <a:effectLst>
                <a:outerShdw sx="100000" sy="100000" kx="0" ky="0" algn="b" rotWithShape="0" blurRad="38100" dist="38100" dir="2700000">
                  <a:srgbClr val="000000">
                    <a:alpha val="43137"/>
                  </a:srgbClr>
                </a:outerShdw>
              </a:effectLst>
            </a:endParaRPr>
          </a:p>
          <a:p>
            <a:pPr>
              <a:spcBef>
                <a:spcPts val="600"/>
              </a:spcBef>
              <a:defRPr sz="2000">
                <a:solidFill>
                  <a:srgbClr val="00B050"/>
                </a:solidFill>
                <a:latin typeface="Arial"/>
                <a:ea typeface="Arial"/>
                <a:cs typeface="Arial"/>
                <a:sym typeface="Arial"/>
              </a:defRPr>
            </a:pPr>
            <a:r>
              <a:t>- at both models</a:t>
            </a:r>
            <a:endParaRPr>
              <a:solidFill>
                <a:srgbClr val="FFFFFF"/>
              </a:solidFill>
            </a:endParaRPr>
          </a:p>
          <a:p>
            <a:pPr>
              <a:spcBef>
                <a:spcPts val="600"/>
              </a:spcBef>
              <a:defRPr sz="2000">
                <a:solidFill>
                  <a:srgbClr val="00B050"/>
                </a:solidFill>
                <a:latin typeface="Arial"/>
                <a:ea typeface="Arial"/>
                <a:cs typeface="Arial"/>
                <a:sym typeface="Arial"/>
              </a:defRPr>
            </a:pPr>
            <a:r>
              <a:t>- much bigger at UKV</a:t>
            </a:r>
          </a:p>
        </p:txBody>
      </p:sp>
      <p:sp>
        <p:nvSpPr>
          <p:cNvPr id="999" name="Shape 999"/>
          <p:cNvSpPr/>
          <p:nvPr/>
        </p:nvSpPr>
        <p:spPr>
          <a:xfrm>
            <a:off x="200720" y="6212035"/>
            <a:ext cx="2230001" cy="4420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latin typeface="Arial"/>
                <a:ea typeface="Arial"/>
                <a:cs typeface="Arial"/>
                <a:sym typeface="Arial"/>
              </a:defRPr>
            </a:pPr>
            <a:r>
              <a:t>Mittermaier (2014, WAF) </a:t>
            </a:r>
          </a:p>
          <a:p>
            <a:pPr>
              <a:defRPr sz="1200">
                <a:latin typeface="Arial"/>
                <a:ea typeface="Arial"/>
                <a:cs typeface="Arial"/>
                <a:sym typeface="Arial"/>
              </a:defRPr>
            </a:pPr>
            <a:r>
              <a:t>Mittermaier and Csima, in prep.</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1" name="Shape 1001"/>
          <p:cNvSpPr/>
          <p:nvPr>
            <p:ph type="title"/>
          </p:nvPr>
        </p:nvSpPr>
        <p:spPr>
          <a:xfrm>
            <a:off x="457200" y="84138"/>
            <a:ext cx="8229600" cy="1143001"/>
          </a:xfrm>
          <a:prstGeom prst="rect">
            <a:avLst/>
          </a:prstGeom>
        </p:spPr>
        <p:txBody>
          <a:bodyPr/>
          <a:lstStyle>
            <a:lvl1pPr defTabSz="749808">
              <a:defRPr sz="3607"/>
            </a:lvl1pPr>
          </a:lstStyle>
          <a:p>
            <a:pPr/>
            <a:r>
              <a:t>7th Int’l verification methods workshop</a:t>
            </a:r>
          </a:p>
        </p:txBody>
      </p:sp>
      <p:sp>
        <p:nvSpPr>
          <p:cNvPr id="1002" name="Shape 1002"/>
          <p:cNvSpPr/>
          <p:nvPr>
            <p:ph type="body" idx="1"/>
          </p:nvPr>
        </p:nvSpPr>
        <p:spPr>
          <a:xfrm>
            <a:off x="200744" y="1000918"/>
            <a:ext cx="8742512" cy="4525964"/>
          </a:xfrm>
          <a:prstGeom prst="rect">
            <a:avLst/>
          </a:prstGeom>
        </p:spPr>
        <p:txBody>
          <a:bodyPr/>
          <a:lstStyle/>
          <a:p>
            <a:pPr>
              <a:defRPr sz="2400"/>
            </a:pPr>
            <a:r>
              <a:t>Berlin 15-18 May workshop (prov. Festsaal Berliner Stadtmission) and tutorial 10-13 May (prov. Max Planck Institute)</a:t>
            </a:r>
          </a:p>
          <a:p>
            <a:pPr>
              <a:defRPr sz="2400"/>
            </a:pPr>
            <a:r>
              <a:t>Plan to extend by 1 day to include sessions covering Climate Metrics panel and climate applications more generally</a:t>
            </a:r>
          </a:p>
        </p:txBody>
      </p:sp>
      <p:pic>
        <p:nvPicPr>
          <p:cNvPr id="1003" name="Screenshot 2016-04-25 08.42.17.png"/>
          <p:cNvPicPr>
            <a:picLocks noChangeAspect="1"/>
          </p:cNvPicPr>
          <p:nvPr/>
        </p:nvPicPr>
        <p:blipFill>
          <a:blip r:embed="rId2">
            <a:extLst/>
          </a:blip>
          <a:stretch>
            <a:fillRect/>
          </a:stretch>
        </p:blipFill>
        <p:spPr>
          <a:xfrm>
            <a:off x="1269160" y="3208118"/>
            <a:ext cx="6377080" cy="3248041"/>
          </a:xfrm>
          <a:prstGeom prst="rect">
            <a:avLst/>
          </a:prstGeom>
          <a:ln w="12700">
            <a:miter lim="400000"/>
          </a:ln>
        </p:spPr>
      </p:pic>
      <p:pic>
        <p:nvPicPr>
          <p:cNvPr id="1004" name="image32.png" descr="JWGFVR-logo-250"/>
          <p:cNvPicPr>
            <a:picLocks noChangeAspect="1"/>
          </p:cNvPicPr>
          <p:nvPr/>
        </p:nvPicPr>
        <p:blipFill>
          <a:blip r:embed="rId3">
            <a:extLst/>
          </a:blip>
          <a:stretch>
            <a:fillRect/>
          </a:stretch>
        </p:blipFill>
        <p:spPr>
          <a:xfrm>
            <a:off x="7380907" y="5924550"/>
            <a:ext cx="1582739" cy="6334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6" name="Shape 1006"/>
          <p:cNvSpPr/>
          <p:nvPr>
            <p:ph type="title"/>
          </p:nvPr>
        </p:nvSpPr>
        <p:spPr>
          <a:prstGeom prst="rect">
            <a:avLst/>
          </a:prstGeom>
        </p:spPr>
        <p:txBody>
          <a:bodyPr/>
          <a:lstStyle/>
          <a:p>
            <a:pPr/>
            <a:r>
              <a:t>Discussion items	</a:t>
            </a:r>
          </a:p>
        </p:txBody>
      </p:sp>
      <p:sp>
        <p:nvSpPr>
          <p:cNvPr id="1007" name="Shape 1007"/>
          <p:cNvSpPr/>
          <p:nvPr>
            <p:ph type="body" idx="1"/>
          </p:nvPr>
        </p:nvSpPr>
        <p:spPr>
          <a:xfrm>
            <a:off x="457200" y="1600200"/>
            <a:ext cx="8229600" cy="4525963"/>
          </a:xfrm>
          <a:prstGeom prst="rect">
            <a:avLst/>
          </a:prstGeom>
        </p:spPr>
        <p:txBody>
          <a:bodyPr/>
          <a:lstStyle/>
          <a:p>
            <a:pPr/>
            <a:r>
              <a:t>Linkage with climate metrics panel (under WGCM)</a:t>
            </a:r>
          </a:p>
          <a:p>
            <a:pPr/>
            <a:r>
              <a:t>How can the role of JWGFVR within WGNE be enhanced/better integrated? (Within WWRP we are very well integrated with other WGs as well as with RDPs, S2S, PPP and HIW)</a:t>
            </a:r>
          </a:p>
          <a:p>
            <a:pPr/>
            <a:r>
              <a:t>Is the “commissioning” process adequate?</a:t>
            </a:r>
          </a:p>
        </p:txBody>
      </p:sp>
      <p:pic>
        <p:nvPicPr>
          <p:cNvPr id="1008" name="image32.png" descr="JWGFVR-logo-250"/>
          <p:cNvPicPr>
            <a:picLocks noChangeAspect="1"/>
          </p:cNvPicPr>
          <p:nvPr/>
        </p:nvPicPr>
        <p:blipFill>
          <a:blip r:embed="rId2">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Shape 448"/>
          <p:cNvSpPr/>
          <p:nvPr>
            <p:ph type="title"/>
          </p:nvPr>
        </p:nvSpPr>
        <p:spPr>
          <a:xfrm>
            <a:off x="457200" y="350838"/>
            <a:ext cx="8229600" cy="1143001"/>
          </a:xfrm>
          <a:prstGeom prst="rect">
            <a:avLst/>
          </a:prstGeom>
        </p:spPr>
        <p:txBody>
          <a:bodyPr/>
          <a:lstStyle/>
          <a:p>
            <a:pPr/>
            <a:r>
              <a:t>Meetings</a:t>
            </a:r>
          </a:p>
        </p:txBody>
      </p:sp>
      <p:sp>
        <p:nvSpPr>
          <p:cNvPr id="449" name="Shape 449"/>
          <p:cNvSpPr/>
          <p:nvPr>
            <p:ph type="body" idx="1"/>
          </p:nvPr>
        </p:nvSpPr>
        <p:spPr>
          <a:xfrm>
            <a:off x="457200" y="1435100"/>
            <a:ext cx="8229600" cy="4525963"/>
          </a:xfrm>
          <a:prstGeom prst="rect">
            <a:avLst/>
          </a:prstGeom>
        </p:spPr>
        <p:txBody>
          <a:bodyPr/>
          <a:lstStyle/>
          <a:p>
            <a:pPr marL="210026" indent="-210026" defTabSz="640079">
              <a:spcBef>
                <a:spcPts val="500"/>
              </a:spcBef>
              <a:defRPr sz="1960"/>
            </a:pPr>
            <a:r>
              <a:rPr>
                <a:solidFill>
                  <a:srgbClr val="FF2600"/>
                </a:solidFill>
              </a:rPr>
              <a:t>EMS-ECAM (Sofia) - September 2015 - verification session (biggest parallel session with strong FROST14 contribution, BAMS paper now published), MesoVICT session, annual WG meeting</a:t>
            </a:r>
            <a:endParaRPr>
              <a:solidFill>
                <a:srgbClr val="FF2600"/>
              </a:solidFill>
            </a:endParaRPr>
          </a:p>
          <a:p>
            <a:pPr marL="210026" indent="-210026" defTabSz="640079">
              <a:spcBef>
                <a:spcPts val="500"/>
              </a:spcBef>
              <a:defRPr sz="1960">
                <a:solidFill>
                  <a:srgbClr val="FF2600"/>
                </a:solidFill>
              </a:defRPr>
            </a:pPr>
            <a:r>
              <a:t>M-Clix workshop (WCRP grand challenge) (Oslo) - October 2015</a:t>
            </a:r>
          </a:p>
          <a:p>
            <a:pPr marL="210026" indent="-210026" defTabSz="640079">
              <a:spcBef>
                <a:spcPts val="500"/>
              </a:spcBef>
              <a:defRPr sz="1960">
                <a:solidFill>
                  <a:srgbClr val="FF2600"/>
                </a:solidFill>
              </a:defRPr>
            </a:pPr>
            <a:r>
              <a:t>IICWF DA and PPP ice verification workshop (Frascati) - April 2016</a:t>
            </a:r>
          </a:p>
          <a:p>
            <a:pPr marL="210026" indent="-210026" defTabSz="640079">
              <a:spcBef>
                <a:spcPts val="500"/>
              </a:spcBef>
              <a:defRPr sz="1960"/>
            </a:pPr>
            <a:r>
              <a:t>HIW evaluation Task Team meeting (Exeter) - April 2016</a:t>
            </a:r>
          </a:p>
          <a:p>
            <a:pPr marL="210026" indent="-210026" defTabSz="640079">
              <a:spcBef>
                <a:spcPts val="500"/>
              </a:spcBef>
              <a:defRPr sz="1960">
                <a:solidFill>
                  <a:srgbClr val="0433FF"/>
                </a:solidFill>
              </a:defRPr>
            </a:pPr>
            <a:r>
              <a:t>IMSC (Canmore) - June 2016 - International Meeting on Statistical Climatology verification session</a:t>
            </a:r>
          </a:p>
          <a:p>
            <a:pPr marL="210026" indent="-210026" defTabSz="640079">
              <a:spcBef>
                <a:spcPts val="500"/>
              </a:spcBef>
              <a:defRPr sz="1960">
                <a:solidFill>
                  <a:srgbClr val="0433FF"/>
                </a:solidFill>
              </a:defRPr>
            </a:pPr>
            <a:r>
              <a:t>RMetS NCAS conference workshops (Manchester) - July 2016</a:t>
            </a:r>
          </a:p>
          <a:p>
            <a:pPr marL="210026" indent="-210026" defTabSz="640079">
              <a:spcBef>
                <a:spcPts val="500"/>
              </a:spcBef>
              <a:defRPr sz="1960">
                <a:solidFill>
                  <a:srgbClr val="0433FF"/>
                </a:solidFill>
              </a:defRPr>
            </a:pPr>
            <a:r>
              <a:t>EMS-ECAC (Trieste) - September 2016 - verification and MesoVICT sessions</a:t>
            </a:r>
          </a:p>
          <a:p>
            <a:pPr marL="210026" indent="-210026" defTabSz="640079">
              <a:spcBef>
                <a:spcPts val="500"/>
              </a:spcBef>
              <a:defRPr sz="1960">
                <a:solidFill>
                  <a:srgbClr val="0433FF"/>
                </a:solidFill>
              </a:defRPr>
            </a:pPr>
            <a:r>
              <a:t>MesoVICT workshop (Bologna) - September 2016 + annual WG meeting</a:t>
            </a:r>
          </a:p>
          <a:p>
            <a:pPr marL="210026" indent="-210026" defTabSz="640079">
              <a:spcBef>
                <a:spcPts val="500"/>
              </a:spcBef>
              <a:defRPr sz="1960">
                <a:solidFill>
                  <a:srgbClr val="0433FF"/>
                </a:solidFill>
              </a:defRPr>
            </a:pPr>
            <a:r>
              <a:t>7th verification methods workshop and tutorial (Berlin) - May 2017</a:t>
            </a:r>
          </a:p>
        </p:txBody>
      </p:sp>
      <p:pic>
        <p:nvPicPr>
          <p:cNvPr id="450" name="image32.png" descr="JWGFVR-logo-250"/>
          <p:cNvPicPr>
            <a:picLocks noChangeAspect="1"/>
          </p:cNvPicPr>
          <p:nvPr/>
        </p:nvPicPr>
        <p:blipFill>
          <a:blip r:embed="rId2">
            <a:extLst/>
          </a:blip>
          <a:stretch>
            <a:fillRect/>
          </a:stretch>
        </p:blipFill>
        <p:spPr>
          <a:xfrm>
            <a:off x="7380907" y="5924550"/>
            <a:ext cx="1582739" cy="633413"/>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nvSpPr>
        <p:spPr>
          <a:xfrm>
            <a:off x="4788024" y="6460316"/>
            <a:ext cx="4104457"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a:latin typeface="Arial"/>
                <a:ea typeface="Arial"/>
                <a:cs typeface="Arial"/>
                <a:sym typeface="Arial"/>
              </a:defRPr>
            </a:lvl1pPr>
          </a:lstStyle>
          <a:p>
            <a:pPr/>
            <a:r>
              <a:t>WWRP SSC Update 2015</a:t>
            </a:r>
          </a:p>
        </p:txBody>
      </p:sp>
      <p:sp>
        <p:nvSpPr>
          <p:cNvPr id="453" name="Shape 453"/>
          <p:cNvSpPr/>
          <p:nvPr/>
        </p:nvSpPr>
        <p:spPr>
          <a:xfrm>
            <a:off x="1691679" y="3356991"/>
            <a:ext cx="5954525"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solidFill>
                  <a:srgbClr val="007399"/>
                </a:solidFill>
                <a:latin typeface="Arial"/>
                <a:ea typeface="Arial"/>
                <a:cs typeface="Arial"/>
                <a:sym typeface="Arial"/>
              </a:defRPr>
            </a:lvl1pPr>
          </a:lstStyle>
          <a:p>
            <a:pPr/>
            <a:r>
              <a:t>Identified JWGFVR future challenges</a:t>
            </a:r>
          </a:p>
        </p:txBody>
      </p:sp>
      <p:grpSp>
        <p:nvGrpSpPr>
          <p:cNvPr id="456" name="Group 456"/>
          <p:cNvGrpSpPr/>
          <p:nvPr/>
        </p:nvGrpSpPr>
        <p:grpSpPr>
          <a:xfrm>
            <a:off x="179511" y="2132856"/>
            <a:ext cx="1584177" cy="914401"/>
            <a:chOff x="0" y="0"/>
            <a:chExt cx="1584175" cy="914400"/>
          </a:xfrm>
        </p:grpSpPr>
        <p:sp>
          <p:nvSpPr>
            <p:cNvPr id="454" name="Shape 454"/>
            <p:cNvSpPr/>
            <p:nvPr/>
          </p:nvSpPr>
          <p:spPr>
            <a:xfrm>
              <a:off x="0" y="0"/>
              <a:ext cx="1584176" cy="914400"/>
            </a:xfrm>
            <a:prstGeom prst="roundRect">
              <a:avLst>
                <a:gd name="adj" fmla="val 16667"/>
              </a:avLst>
            </a:prstGeom>
            <a:solidFill>
              <a:srgbClr val="0099CC"/>
            </a:solidFill>
            <a:ln w="25400" cap="flat">
              <a:solidFill>
                <a:srgbClr val="007095"/>
              </a:solidFill>
              <a:prstDash val="solid"/>
              <a:round/>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455" name="Shape 455"/>
            <p:cNvSpPr/>
            <p:nvPr/>
          </p:nvSpPr>
          <p:spPr>
            <a:xfrm>
              <a:off x="44636" y="109588"/>
              <a:ext cx="1494904" cy="6952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latin typeface="Arial"/>
                  <a:ea typeface="Arial"/>
                  <a:cs typeface="Arial"/>
                  <a:sym typeface="Arial"/>
                </a:defRPr>
              </a:lvl1pPr>
            </a:lstStyle>
            <a:p>
              <a:pPr/>
              <a:r>
                <a:t>Increasing resolution / ensembles</a:t>
              </a:r>
            </a:p>
          </p:txBody>
        </p:sp>
      </p:grpSp>
      <p:grpSp>
        <p:nvGrpSpPr>
          <p:cNvPr id="459" name="Group 459"/>
          <p:cNvGrpSpPr/>
          <p:nvPr/>
        </p:nvGrpSpPr>
        <p:grpSpPr>
          <a:xfrm>
            <a:off x="3347863" y="5328592"/>
            <a:ext cx="1440161" cy="698377"/>
            <a:chOff x="0" y="0"/>
            <a:chExt cx="1440159" cy="698375"/>
          </a:xfrm>
        </p:grpSpPr>
        <p:sp>
          <p:nvSpPr>
            <p:cNvPr id="457" name="Shape 457"/>
            <p:cNvSpPr/>
            <p:nvPr/>
          </p:nvSpPr>
          <p:spPr>
            <a:xfrm>
              <a:off x="0" y="0"/>
              <a:ext cx="1440160" cy="698376"/>
            </a:xfrm>
            <a:prstGeom prst="roundRect">
              <a:avLst>
                <a:gd name="adj" fmla="val 16667"/>
              </a:avLst>
            </a:prstGeom>
            <a:solidFill>
              <a:srgbClr val="0099CC"/>
            </a:solidFill>
            <a:ln w="25400" cap="flat">
              <a:solidFill>
                <a:srgbClr val="007095"/>
              </a:solidFill>
              <a:prstDash val="solid"/>
              <a:round/>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458" name="Shape 458"/>
            <p:cNvSpPr/>
            <p:nvPr/>
          </p:nvSpPr>
          <p:spPr>
            <a:xfrm>
              <a:off x="34091" y="204776"/>
              <a:ext cx="1371978"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latin typeface="Arial"/>
                  <a:ea typeface="Arial"/>
                  <a:cs typeface="Arial"/>
                  <a:sym typeface="Arial"/>
                </a:defRPr>
              </a:lvl1pPr>
            </a:lstStyle>
            <a:p>
              <a:pPr/>
              <a:r>
                <a:t>Model v user</a:t>
              </a:r>
            </a:p>
          </p:txBody>
        </p:sp>
      </p:grpSp>
      <p:grpSp>
        <p:nvGrpSpPr>
          <p:cNvPr id="462" name="Group 462"/>
          <p:cNvGrpSpPr/>
          <p:nvPr/>
        </p:nvGrpSpPr>
        <p:grpSpPr>
          <a:xfrm>
            <a:off x="1043608" y="4464496"/>
            <a:ext cx="1728192" cy="792089"/>
            <a:chOff x="0" y="0"/>
            <a:chExt cx="1728191" cy="792087"/>
          </a:xfrm>
        </p:grpSpPr>
        <p:sp>
          <p:nvSpPr>
            <p:cNvPr id="460" name="Shape 460"/>
            <p:cNvSpPr/>
            <p:nvPr/>
          </p:nvSpPr>
          <p:spPr>
            <a:xfrm>
              <a:off x="0" y="0"/>
              <a:ext cx="1728192" cy="792088"/>
            </a:xfrm>
            <a:prstGeom prst="roundRect">
              <a:avLst>
                <a:gd name="adj" fmla="val 16667"/>
              </a:avLst>
            </a:prstGeom>
            <a:solidFill>
              <a:srgbClr val="0099CC"/>
            </a:solidFill>
            <a:ln w="25400" cap="flat">
              <a:solidFill>
                <a:srgbClr val="007095"/>
              </a:solidFill>
              <a:prstDash val="solid"/>
              <a:round/>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461" name="Shape 461"/>
            <p:cNvSpPr/>
            <p:nvPr/>
          </p:nvSpPr>
          <p:spPr>
            <a:xfrm>
              <a:off x="38667" y="150032"/>
              <a:ext cx="1650858"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latin typeface="Arial"/>
                  <a:ea typeface="Arial"/>
                  <a:cs typeface="Arial"/>
                  <a:sym typeface="Arial"/>
                </a:defRPr>
              </a:lvl1pPr>
            </a:lstStyle>
            <a:p>
              <a:pPr/>
              <a:r>
                <a:t>Methods for seamless / coupled</a:t>
              </a:r>
            </a:p>
          </p:txBody>
        </p:sp>
      </p:grpSp>
      <p:grpSp>
        <p:nvGrpSpPr>
          <p:cNvPr id="465" name="Group 465"/>
          <p:cNvGrpSpPr/>
          <p:nvPr/>
        </p:nvGrpSpPr>
        <p:grpSpPr>
          <a:xfrm>
            <a:off x="3275855" y="953344"/>
            <a:ext cx="1368153" cy="648073"/>
            <a:chOff x="0" y="0"/>
            <a:chExt cx="1368151" cy="648072"/>
          </a:xfrm>
        </p:grpSpPr>
        <p:sp>
          <p:nvSpPr>
            <p:cNvPr id="463" name="Shape 463"/>
            <p:cNvSpPr/>
            <p:nvPr/>
          </p:nvSpPr>
          <p:spPr>
            <a:xfrm>
              <a:off x="0" y="0"/>
              <a:ext cx="1368152" cy="648073"/>
            </a:xfrm>
            <a:prstGeom prst="roundRect">
              <a:avLst>
                <a:gd name="adj" fmla="val 16667"/>
              </a:avLst>
            </a:prstGeom>
            <a:solidFill>
              <a:srgbClr val="0099CC"/>
            </a:solidFill>
            <a:ln w="25400" cap="flat">
              <a:solidFill>
                <a:srgbClr val="007095"/>
              </a:solidFill>
              <a:prstDash val="solid"/>
              <a:round/>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464" name="Shape 464"/>
            <p:cNvSpPr/>
            <p:nvPr/>
          </p:nvSpPr>
          <p:spPr>
            <a:xfrm>
              <a:off x="31636" y="78024"/>
              <a:ext cx="1304880"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latin typeface="Arial"/>
                  <a:ea typeface="Arial"/>
                  <a:cs typeface="Arial"/>
                  <a:sym typeface="Arial"/>
                </a:defRPr>
              </a:lvl1pPr>
            </a:lstStyle>
            <a:p>
              <a:pPr/>
              <a:r>
                <a:t>Extremes / warnings</a:t>
              </a:r>
            </a:p>
          </p:txBody>
        </p:sp>
      </p:grpSp>
      <p:grpSp>
        <p:nvGrpSpPr>
          <p:cNvPr id="468" name="Group 468"/>
          <p:cNvGrpSpPr/>
          <p:nvPr/>
        </p:nvGrpSpPr>
        <p:grpSpPr>
          <a:xfrm>
            <a:off x="5796136" y="1834072"/>
            <a:ext cx="2088233" cy="1101624"/>
            <a:chOff x="0" y="0"/>
            <a:chExt cx="2088232" cy="1101623"/>
          </a:xfrm>
        </p:grpSpPr>
        <p:sp>
          <p:nvSpPr>
            <p:cNvPr id="466" name="Shape 466"/>
            <p:cNvSpPr/>
            <p:nvPr/>
          </p:nvSpPr>
          <p:spPr>
            <a:xfrm>
              <a:off x="0" y="10751"/>
              <a:ext cx="2088233" cy="1080121"/>
            </a:xfrm>
            <a:prstGeom prst="roundRect">
              <a:avLst>
                <a:gd name="adj" fmla="val 16667"/>
              </a:avLst>
            </a:prstGeom>
            <a:solidFill>
              <a:srgbClr val="0099CC"/>
            </a:solidFill>
            <a:ln w="25400" cap="flat">
              <a:solidFill>
                <a:srgbClr val="007095"/>
              </a:solidFill>
              <a:prstDash val="solid"/>
              <a:round/>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467" name="Shape 467"/>
            <p:cNvSpPr/>
            <p:nvPr/>
          </p:nvSpPr>
          <p:spPr>
            <a:xfrm>
              <a:off x="52726" y="-1"/>
              <a:ext cx="1982780" cy="11016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solidFill>
                    <a:srgbClr val="FFFFFF"/>
                  </a:solidFill>
                  <a:latin typeface="Arial"/>
                  <a:ea typeface="Arial"/>
                  <a:cs typeface="Arial"/>
                  <a:sym typeface="Arial"/>
                </a:defRPr>
              </a:pPr>
              <a:r>
                <a:t>Impact of observations uncertainty /</a:t>
              </a:r>
            </a:p>
            <a:p>
              <a:pPr algn="ctr">
                <a:defRPr sz="1400">
                  <a:solidFill>
                    <a:srgbClr val="FFFFFF"/>
                  </a:solidFill>
                  <a:latin typeface="Arial"/>
                  <a:ea typeface="Arial"/>
                  <a:cs typeface="Arial"/>
                  <a:sym typeface="Arial"/>
                </a:defRPr>
              </a:pPr>
              <a:r>
                <a:t>lack of observations/</a:t>
              </a:r>
            </a:p>
            <a:p>
              <a:pPr algn="ctr">
                <a:defRPr sz="1400">
                  <a:solidFill>
                    <a:srgbClr val="FFFFFF"/>
                  </a:solidFill>
                  <a:latin typeface="Arial"/>
                  <a:ea typeface="Arial"/>
                  <a:cs typeface="Arial"/>
                  <a:sym typeface="Arial"/>
                </a:defRPr>
              </a:pPr>
              <a:r>
                <a:t>under-utilisation / </a:t>
              </a:r>
            </a:p>
            <a:p>
              <a:pPr algn="ctr">
                <a:defRPr sz="1400">
                  <a:solidFill>
                    <a:srgbClr val="FFFFFF"/>
                  </a:solidFill>
                  <a:latin typeface="Arial"/>
                  <a:ea typeface="Arial"/>
                  <a:cs typeface="Arial"/>
                  <a:sym typeface="Arial"/>
                </a:defRPr>
              </a:pPr>
              <a:r>
                <a:t>new</a:t>
              </a:r>
            </a:p>
          </p:txBody>
        </p:sp>
      </p:grpSp>
      <p:grpSp>
        <p:nvGrpSpPr>
          <p:cNvPr id="471" name="Group 471"/>
          <p:cNvGrpSpPr/>
          <p:nvPr/>
        </p:nvGrpSpPr>
        <p:grpSpPr>
          <a:xfrm>
            <a:off x="6372199" y="4752528"/>
            <a:ext cx="1728193" cy="914401"/>
            <a:chOff x="0" y="0"/>
            <a:chExt cx="1728191" cy="914400"/>
          </a:xfrm>
        </p:grpSpPr>
        <p:sp>
          <p:nvSpPr>
            <p:cNvPr id="469" name="Shape 469"/>
            <p:cNvSpPr/>
            <p:nvPr/>
          </p:nvSpPr>
          <p:spPr>
            <a:xfrm>
              <a:off x="0" y="0"/>
              <a:ext cx="1728192" cy="914400"/>
            </a:xfrm>
            <a:prstGeom prst="roundRect">
              <a:avLst>
                <a:gd name="adj" fmla="val 16667"/>
              </a:avLst>
            </a:prstGeom>
            <a:solidFill>
              <a:srgbClr val="0099CC"/>
            </a:solidFill>
            <a:ln w="25400" cap="flat">
              <a:solidFill>
                <a:srgbClr val="007095"/>
              </a:solidFill>
              <a:prstDash val="solid"/>
              <a:round/>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470" name="Shape 470"/>
            <p:cNvSpPr/>
            <p:nvPr/>
          </p:nvSpPr>
          <p:spPr>
            <a:xfrm>
              <a:off x="44637" y="7988"/>
              <a:ext cx="1638918" cy="898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latin typeface="Arial"/>
                  <a:ea typeface="Arial"/>
                  <a:cs typeface="Arial"/>
                  <a:sym typeface="Arial"/>
                </a:defRPr>
              </a:lvl1pPr>
            </a:lstStyle>
            <a:p>
              <a:pPr/>
              <a:r>
                <a:t>Environmental Prediction / propagation of errors</a:t>
              </a:r>
            </a:p>
          </p:txBody>
        </p:sp>
      </p:grpSp>
      <p:pic>
        <p:nvPicPr>
          <p:cNvPr id="472" name="image31.jpg" descr="top-logo-fr_02_02.jpg"/>
          <p:cNvPicPr>
            <a:picLocks noChangeAspect="1"/>
          </p:cNvPicPr>
          <p:nvPr/>
        </p:nvPicPr>
        <p:blipFill>
          <a:blip r:embed="rId2">
            <a:extLst/>
          </a:blip>
          <a:stretch>
            <a:fillRect/>
          </a:stretch>
        </p:blipFill>
        <p:spPr>
          <a:xfrm>
            <a:off x="-36513" y="-27384"/>
            <a:ext cx="1090137" cy="1237299"/>
          </a:xfrm>
          <a:prstGeom prst="rect">
            <a:avLst/>
          </a:prstGeom>
          <a:ln w="12700">
            <a:miter lim="400000"/>
          </a:ln>
        </p:spPr>
      </p:pic>
      <p:pic>
        <p:nvPicPr>
          <p:cNvPr id="473" name="image32.png" descr="JWGFVR-logo-250"/>
          <p:cNvPicPr>
            <a:picLocks noChangeAspect="1"/>
          </p:cNvPicPr>
          <p:nvPr/>
        </p:nvPicPr>
        <p:blipFill>
          <a:blip r:embed="rId3">
            <a:extLst/>
          </a:blip>
          <a:stretch>
            <a:fillRect/>
          </a:stretch>
        </p:blipFill>
        <p:spPr>
          <a:xfrm>
            <a:off x="1043608" y="0"/>
            <a:ext cx="1582738" cy="633413"/>
          </a:xfrm>
          <a:prstGeom prst="rect">
            <a:avLst/>
          </a:prstGeom>
          <a:ln w="12700">
            <a:miter lim="400000"/>
          </a:ln>
        </p:spPr>
      </p:pic>
      <p:pic>
        <p:nvPicPr>
          <p:cNvPr id="474" name="image33.gif" descr="tick_green.gif"/>
          <p:cNvPicPr>
            <a:picLocks noChangeAspect="1"/>
          </p:cNvPicPr>
          <p:nvPr/>
        </p:nvPicPr>
        <p:blipFill>
          <a:blip r:embed="rId4">
            <a:extLst/>
          </a:blip>
          <a:stretch>
            <a:fillRect/>
          </a:stretch>
        </p:blipFill>
        <p:spPr>
          <a:xfrm>
            <a:off x="4355975" y="836712"/>
            <a:ext cx="457201" cy="365760"/>
          </a:xfrm>
          <a:prstGeom prst="rect">
            <a:avLst/>
          </a:prstGeom>
          <a:ln w="12700">
            <a:miter lim="400000"/>
          </a:ln>
        </p:spPr>
      </p:pic>
      <p:pic>
        <p:nvPicPr>
          <p:cNvPr id="475" name="image33.gif" descr="tick_green.gif"/>
          <p:cNvPicPr>
            <a:picLocks noChangeAspect="1"/>
          </p:cNvPicPr>
          <p:nvPr/>
        </p:nvPicPr>
        <p:blipFill>
          <a:blip r:embed="rId4">
            <a:extLst/>
          </a:blip>
          <a:stretch>
            <a:fillRect/>
          </a:stretch>
        </p:blipFill>
        <p:spPr>
          <a:xfrm>
            <a:off x="4355975" y="1196751"/>
            <a:ext cx="457201" cy="365761"/>
          </a:xfrm>
          <a:prstGeom prst="rect">
            <a:avLst/>
          </a:prstGeom>
          <a:ln w="12700">
            <a:miter lim="400000"/>
          </a:ln>
        </p:spPr>
      </p:pic>
      <p:pic>
        <p:nvPicPr>
          <p:cNvPr id="476" name="image33.gif" descr="tick_green.gif"/>
          <p:cNvPicPr>
            <a:picLocks noChangeAspect="1"/>
          </p:cNvPicPr>
          <p:nvPr/>
        </p:nvPicPr>
        <p:blipFill>
          <a:blip r:embed="rId4">
            <a:extLst/>
          </a:blip>
          <a:stretch>
            <a:fillRect/>
          </a:stretch>
        </p:blipFill>
        <p:spPr>
          <a:xfrm>
            <a:off x="7596336" y="1916832"/>
            <a:ext cx="457201" cy="365761"/>
          </a:xfrm>
          <a:prstGeom prst="rect">
            <a:avLst/>
          </a:prstGeom>
          <a:ln w="12700">
            <a:miter lim="400000"/>
          </a:ln>
        </p:spPr>
      </p:pic>
      <p:pic>
        <p:nvPicPr>
          <p:cNvPr id="477" name="image33.gif" descr="tick_green.gif"/>
          <p:cNvPicPr>
            <a:picLocks noChangeAspect="1"/>
          </p:cNvPicPr>
          <p:nvPr/>
        </p:nvPicPr>
        <p:blipFill>
          <a:blip r:embed="rId4">
            <a:extLst/>
          </a:blip>
          <a:stretch>
            <a:fillRect/>
          </a:stretch>
        </p:blipFill>
        <p:spPr>
          <a:xfrm>
            <a:off x="7812360" y="4797152"/>
            <a:ext cx="457201" cy="365761"/>
          </a:xfrm>
          <a:prstGeom prst="rect">
            <a:avLst/>
          </a:prstGeom>
          <a:ln w="12700">
            <a:miter lim="400000"/>
          </a:ln>
        </p:spPr>
      </p:pic>
      <p:pic>
        <p:nvPicPr>
          <p:cNvPr id="478" name="image33.gif" descr="tick_green.gif"/>
          <p:cNvPicPr>
            <a:picLocks noChangeAspect="1"/>
          </p:cNvPicPr>
          <p:nvPr/>
        </p:nvPicPr>
        <p:blipFill>
          <a:blip r:embed="rId4">
            <a:extLst/>
          </a:blip>
          <a:stretch>
            <a:fillRect/>
          </a:stretch>
        </p:blipFill>
        <p:spPr>
          <a:xfrm>
            <a:off x="2483767" y="4437112"/>
            <a:ext cx="457201" cy="365761"/>
          </a:xfrm>
          <a:prstGeom prst="rect">
            <a:avLst/>
          </a:prstGeom>
          <a:ln w="12700">
            <a:miter lim="400000"/>
          </a:ln>
        </p:spPr>
      </p:pic>
      <p:pic>
        <p:nvPicPr>
          <p:cNvPr id="479" name="image33.gif" descr="tick_green.gif"/>
          <p:cNvPicPr>
            <a:picLocks noChangeAspect="1"/>
          </p:cNvPicPr>
          <p:nvPr/>
        </p:nvPicPr>
        <p:blipFill>
          <a:blip r:embed="rId4">
            <a:extLst/>
          </a:blip>
          <a:stretch>
            <a:fillRect/>
          </a:stretch>
        </p:blipFill>
        <p:spPr>
          <a:xfrm>
            <a:off x="1475655" y="2060848"/>
            <a:ext cx="457201" cy="365761"/>
          </a:xfrm>
          <a:prstGeom prst="rect">
            <a:avLst/>
          </a:prstGeom>
          <a:ln w="12700">
            <a:miter lim="400000"/>
          </a:ln>
        </p:spPr>
      </p:pic>
      <p:pic>
        <p:nvPicPr>
          <p:cNvPr id="480" name="image33.gif" descr="tick_green.gif"/>
          <p:cNvPicPr>
            <a:picLocks noChangeAspect="1"/>
          </p:cNvPicPr>
          <p:nvPr/>
        </p:nvPicPr>
        <p:blipFill>
          <a:blip r:embed="rId4">
            <a:extLst/>
          </a:blip>
          <a:stretch>
            <a:fillRect/>
          </a:stretch>
        </p:blipFill>
        <p:spPr>
          <a:xfrm>
            <a:off x="1475655" y="2276872"/>
            <a:ext cx="457201" cy="365761"/>
          </a:xfrm>
          <a:prstGeom prst="rect">
            <a:avLst/>
          </a:prstGeom>
          <a:ln w="12700">
            <a:miter lim="400000"/>
          </a:ln>
        </p:spPr>
      </p:pic>
      <p:pic>
        <p:nvPicPr>
          <p:cNvPr id="481" name="image33.gif" descr="tick_green.gif"/>
          <p:cNvPicPr>
            <a:picLocks noChangeAspect="1"/>
          </p:cNvPicPr>
          <p:nvPr/>
        </p:nvPicPr>
        <p:blipFill>
          <a:blip r:embed="rId4">
            <a:extLst/>
          </a:blip>
          <a:stretch>
            <a:fillRect/>
          </a:stretch>
        </p:blipFill>
        <p:spPr>
          <a:xfrm>
            <a:off x="3779911" y="5157192"/>
            <a:ext cx="457201" cy="365761"/>
          </a:xfrm>
          <a:prstGeom prst="rect">
            <a:avLst/>
          </a:prstGeom>
          <a:ln w="12700">
            <a:miter lim="400000"/>
          </a:ln>
        </p:spPr>
      </p:pic>
      <p:pic>
        <p:nvPicPr>
          <p:cNvPr id="482" name="image33.gif" descr="tick_green.gif"/>
          <p:cNvPicPr>
            <a:picLocks noChangeAspect="1"/>
          </p:cNvPicPr>
          <p:nvPr/>
        </p:nvPicPr>
        <p:blipFill>
          <a:blip r:embed="rId4">
            <a:extLst/>
          </a:blip>
          <a:stretch>
            <a:fillRect/>
          </a:stretch>
        </p:blipFill>
        <p:spPr>
          <a:xfrm>
            <a:off x="4067943" y="5157192"/>
            <a:ext cx="457201" cy="365761"/>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4" name="image9.gif" descr="verifchallenge.gif"/>
          <p:cNvPicPr>
            <a:picLocks noChangeAspect="1"/>
          </p:cNvPicPr>
          <p:nvPr/>
        </p:nvPicPr>
        <p:blipFill>
          <a:blip r:embed="rId2">
            <a:extLst/>
          </a:blip>
          <a:stretch>
            <a:fillRect/>
          </a:stretch>
        </p:blipFill>
        <p:spPr>
          <a:xfrm>
            <a:off x="0" y="270830"/>
            <a:ext cx="9144000" cy="6316338"/>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ph type="title"/>
          </p:nvPr>
        </p:nvSpPr>
        <p:spPr>
          <a:prstGeom prst="rect">
            <a:avLst/>
          </a:prstGeom>
        </p:spPr>
        <p:txBody>
          <a:bodyPr/>
          <a:lstStyle>
            <a:lvl1pPr>
              <a:defRPr sz="3900"/>
            </a:lvl1pPr>
          </a:lstStyle>
          <a:p>
            <a:pPr/>
            <a:r>
              <a:t>HIW contributions</a:t>
            </a:r>
          </a:p>
        </p:txBody>
      </p:sp>
      <p:pic>
        <p:nvPicPr>
          <p:cNvPr id="487" name="Screenshot 2016-04-25 09.05.28.png"/>
          <p:cNvPicPr>
            <a:picLocks noChangeAspect="1"/>
          </p:cNvPicPr>
          <p:nvPr/>
        </p:nvPicPr>
        <p:blipFill>
          <a:blip r:embed="rId2">
            <a:extLst/>
          </a:blip>
          <a:stretch>
            <a:fillRect/>
          </a:stretch>
        </p:blipFill>
        <p:spPr>
          <a:xfrm>
            <a:off x="3679828" y="1322280"/>
            <a:ext cx="5605852" cy="5269020"/>
          </a:xfrm>
          <a:prstGeom prst="rect">
            <a:avLst/>
          </a:prstGeom>
          <a:ln w="12700">
            <a:miter lim="400000"/>
          </a:ln>
        </p:spPr>
      </p:pic>
      <p:sp>
        <p:nvSpPr>
          <p:cNvPr id="488" name="Shape 488"/>
          <p:cNvSpPr/>
          <p:nvPr>
            <p:ph type="body" sz="half" idx="1"/>
          </p:nvPr>
        </p:nvSpPr>
        <p:spPr>
          <a:xfrm>
            <a:off x="166425" y="1587500"/>
            <a:ext cx="3771643" cy="4525963"/>
          </a:xfrm>
          <a:prstGeom prst="rect">
            <a:avLst/>
          </a:prstGeom>
          <a:solidFill>
            <a:srgbClr val="FFFFFF"/>
          </a:solidFill>
        </p:spPr>
        <p:txBody>
          <a:bodyPr/>
          <a:lstStyle/>
          <a:p>
            <a:pPr/>
            <a:r>
              <a:t>H2020 bids, one successful (I-REACT), one not (Meteo-INFORMED)</a:t>
            </a:r>
          </a:p>
          <a:p>
            <a:pPr/>
            <a:r>
              <a:t>Met Office specific work with WOW and collaboration with Exeter University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0" name="Screenshot 2016-04-25 09.55.46.png"/>
          <p:cNvPicPr>
            <a:picLocks noChangeAspect="1"/>
          </p:cNvPicPr>
          <p:nvPr/>
        </p:nvPicPr>
        <p:blipFill>
          <a:blip r:embed="rId3">
            <a:extLst/>
          </a:blip>
          <a:stretch>
            <a:fillRect/>
          </a:stretch>
        </p:blipFill>
        <p:spPr>
          <a:xfrm>
            <a:off x="0" y="5861"/>
            <a:ext cx="9144000" cy="6846278"/>
          </a:xfrm>
          <a:prstGeom prst="rect">
            <a:avLst/>
          </a:prstGeom>
          <a:ln w="12700">
            <a:miter lim="400000"/>
          </a:ln>
        </p:spPr>
      </p:pic>
      <p:sp>
        <p:nvSpPr>
          <p:cNvPr id="491" name="Shape 491"/>
          <p:cNvSpPr/>
          <p:nvPr/>
        </p:nvSpPr>
        <p:spPr>
          <a:xfrm>
            <a:off x="-27818" y="-1270"/>
            <a:ext cx="1146744" cy="764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600"/>
            </a:lvl1pPr>
          </a:lstStyle>
          <a:p>
            <a:pPr/>
            <a:r>
              <a:t>HIW</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