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48"/>
  </p:notesMasterIdLst>
  <p:handoutMasterIdLst>
    <p:handoutMasterId r:id="rId49"/>
  </p:handoutMasterIdLst>
  <p:sldIdLst>
    <p:sldId id="259" r:id="rId2"/>
    <p:sldId id="332" r:id="rId3"/>
    <p:sldId id="260" r:id="rId4"/>
    <p:sldId id="261" r:id="rId5"/>
    <p:sldId id="262" r:id="rId6"/>
    <p:sldId id="263" r:id="rId7"/>
    <p:sldId id="264" r:id="rId8"/>
    <p:sldId id="265" r:id="rId9"/>
    <p:sldId id="266" r:id="rId10"/>
    <p:sldId id="267" r:id="rId11"/>
    <p:sldId id="268" r:id="rId12"/>
    <p:sldId id="269" r:id="rId13"/>
    <p:sldId id="32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333" r:id="rId28"/>
    <p:sldId id="334" r:id="rId29"/>
    <p:sldId id="335" r:id="rId30"/>
    <p:sldId id="336" r:id="rId31"/>
    <p:sldId id="337" r:id="rId32"/>
    <p:sldId id="339" r:id="rId33"/>
    <p:sldId id="340" r:id="rId34"/>
    <p:sldId id="341" r:id="rId35"/>
    <p:sldId id="292" r:id="rId36"/>
    <p:sldId id="293" r:id="rId37"/>
    <p:sldId id="330" r:id="rId38"/>
    <p:sldId id="331" r:id="rId39"/>
    <p:sldId id="343" r:id="rId40"/>
    <p:sldId id="344" r:id="rId41"/>
    <p:sldId id="345" r:id="rId42"/>
    <p:sldId id="346" r:id="rId43"/>
    <p:sldId id="347" r:id="rId44"/>
    <p:sldId id="348" r:id="rId45"/>
    <p:sldId id="349" r:id="rId46"/>
    <p:sldId id="350" r:id="rId47"/>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4A7"/>
    <a:srgbClr val="2B468D"/>
    <a:srgbClr val="496481"/>
    <a:srgbClr val="6D8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27" autoAdjust="0"/>
    <p:restoredTop sz="91320" autoAdjust="0"/>
  </p:normalViewPr>
  <p:slideViewPr>
    <p:cSldViewPr>
      <p:cViewPr varScale="1">
        <p:scale>
          <a:sx n="85" d="100"/>
          <a:sy n="85" d="100"/>
        </p:scale>
        <p:origin x="-136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5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3637B4-4724-4BEE-BA64-34D3A629D2AF}" type="datetimeFigureOut">
              <a:rPr kumimoji="1" lang="ja-JP" altLang="en-US" smtClean="0"/>
              <a:t>16/04/26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5CCCCB-D88B-4554-B093-8102796371F2}" type="slidenum">
              <a:rPr kumimoji="1" lang="ja-JP" altLang="en-US" smtClean="0"/>
              <a:t>‹#›</a:t>
            </a:fld>
            <a:endParaRPr kumimoji="1" lang="ja-JP" altLang="en-US"/>
          </a:p>
        </p:txBody>
      </p:sp>
    </p:spTree>
    <p:extLst>
      <p:ext uri="{BB962C8B-B14F-4D97-AF65-F5344CB8AC3E}">
        <p14:creationId xmlns:p14="http://schemas.microsoft.com/office/powerpoint/2010/main" val="1981665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A8F79EC0-9E3C-4CEF-A405-C6EF1757EFD7}" type="datetimeFigureOut">
              <a:rPr lang="en-US"/>
              <a:pPr>
                <a:defRPr/>
              </a:pPr>
              <a:t>16/04/26</a:t>
            </a:fld>
            <a:endParaRPr 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en-US" noProof="0" smtClean="0"/>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ＭＳ Ｐゴシック" charset="-128"/>
              </a:defRPr>
            </a:lvl1pPr>
          </a:lstStyle>
          <a:p>
            <a:pPr>
              <a:defRPr/>
            </a:pPr>
            <a:fld id="{38950707-6B44-4D60-B310-2D21583BD816}" type="slidenum">
              <a:rPr lang="en-US"/>
              <a:pPr>
                <a:defRPr/>
              </a:pPr>
              <a:t>‹#›</a:t>
            </a:fld>
            <a:endParaRPr lang="en-US"/>
          </a:p>
        </p:txBody>
      </p:sp>
    </p:spTree>
    <p:extLst>
      <p:ext uri="{BB962C8B-B14F-4D97-AF65-F5344CB8AC3E}">
        <p14:creationId xmlns:p14="http://schemas.microsoft.com/office/powerpoint/2010/main" val="2883783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1</a:t>
            </a:fld>
            <a:endParaRPr lang="en-US"/>
          </a:p>
        </p:txBody>
      </p:sp>
    </p:spTree>
    <p:extLst>
      <p:ext uri="{BB962C8B-B14F-4D97-AF65-F5344CB8AC3E}">
        <p14:creationId xmlns:p14="http://schemas.microsoft.com/office/powerpoint/2010/main" val="2979914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Goo</a:t>
            </a:r>
            <a:r>
              <a:rPr kumimoji="1" lang="en-US" altLang="ja-JP" baseline="0" dirty="0" smtClean="0"/>
              <a:t>d linear relationship is found for NCEP, CMA and NRL especially in weak TC at initial time. Some good linear relationship for strong TC is found by ECMWF. </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Met Office, CMC, DWD, KMA, BoM</a:t>
            </a:r>
            <a:r>
              <a:rPr kumimoji="1" lang="en-US" altLang="ja-JP" baseline="0" dirty="0" smtClean="0"/>
              <a:t> and </a:t>
            </a:r>
            <a:r>
              <a:rPr kumimoji="1" lang="en-US" altLang="ja-JP" baseline="0" dirty="0" err="1" smtClean="0"/>
              <a:t>Meteo</a:t>
            </a:r>
            <a:r>
              <a:rPr kumimoji="1" lang="en-US" altLang="ja-JP" baseline="0" dirty="0" smtClean="0"/>
              <a:t> France predict relatively shallow TCs, while JMA, ECMWF, NCEP and NRL has small bias in deep TC though the spread is not small.</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All models failed to predict deep TCs around the east of Philippine and the east of Mariana Islands.</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Generally, TC position forecast error has been reduced for most NWP centers.</a:t>
            </a:r>
          </a:p>
          <a:p>
            <a:r>
              <a:rPr kumimoji="1" lang="en-US" altLang="ja-JP" dirty="0" smtClean="0"/>
              <a:t>Mean forecast position error of Met Office</a:t>
            </a:r>
            <a:r>
              <a:rPr kumimoji="1" lang="en-US" altLang="ja-JP" baseline="0" dirty="0" smtClean="0"/>
              <a:t> and NCEP </a:t>
            </a:r>
            <a:r>
              <a:rPr kumimoji="1" lang="en-US" altLang="ja-JP" dirty="0" smtClean="0"/>
              <a:t>got almost equal</a:t>
            </a:r>
            <a:r>
              <a:rPr kumimoji="1" lang="en-US" altLang="ja-JP" baseline="0" dirty="0" smtClean="0"/>
              <a:t> </a:t>
            </a:r>
            <a:r>
              <a:rPr kumimoji="1" lang="en-US" altLang="ja-JP" dirty="0" smtClean="0"/>
              <a:t>to that of ECMWF.</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Sample numbers is very</a:t>
            </a:r>
            <a:r>
              <a:rPr kumimoji="1" lang="en-US" altLang="ja-JP" baseline="0" dirty="0" smtClean="0"/>
              <a:t> small (13 TCs in 2013) in this </a:t>
            </a:r>
            <a:r>
              <a:rPr kumimoji="1" lang="en-US" altLang="ja-JP" dirty="0" smtClean="0"/>
              <a:t>season.</a:t>
            </a:r>
          </a:p>
          <a:p>
            <a:r>
              <a:rPr kumimoji="1" lang="en-US" altLang="ja-JP" dirty="0" smtClean="0"/>
              <a:t>Met Office, KMA, ECMWF, NCEP and JMA achieved the best performance </a:t>
            </a:r>
            <a:r>
              <a:rPr kumimoji="1" lang="en-US" altLang="ja-JP" dirty="0" err="1" smtClean="0"/>
              <a:t>arount</a:t>
            </a:r>
            <a:r>
              <a:rPr kumimoji="1" lang="en-US" altLang="ja-JP" dirty="0" smtClean="0"/>
              <a:t> T+48 to T+72.</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Relatively small</a:t>
            </a:r>
            <a:r>
              <a:rPr kumimoji="1" lang="en-US" altLang="ja-JP" baseline="0" dirty="0" smtClean="0"/>
              <a:t> detection rate f</a:t>
            </a:r>
            <a:r>
              <a:rPr kumimoji="1" lang="en-US" altLang="ja-JP" dirty="0" smtClean="0"/>
              <a:t>or NAT region compared to that for other region.</a:t>
            </a:r>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17</a:t>
            </a:fld>
            <a:endParaRPr lang="en-US"/>
          </a:p>
        </p:txBody>
      </p:sp>
    </p:spTree>
    <p:extLst>
      <p:ext uri="{BB962C8B-B14F-4D97-AF65-F5344CB8AC3E}">
        <p14:creationId xmlns:p14="http://schemas.microsoft.com/office/powerpoint/2010/main" val="45797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ECMWF achieved the best on average and NCEP and Met Office follows.</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ECMWF achieved the best</a:t>
            </a:r>
            <a:r>
              <a:rPr kumimoji="1" lang="en-US" altLang="ja-JP" baseline="0" dirty="0" smtClean="0"/>
              <a:t> performance in detection rate and position error. NCEP and Met Office follow.</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NCEP and ECMWF</a:t>
            </a:r>
            <a:r>
              <a:rPr kumimoji="1" lang="en-US" altLang="ja-JP" baseline="0" dirty="0" smtClean="0"/>
              <a:t> achieved the best performance and Met Office and </a:t>
            </a:r>
            <a:r>
              <a:rPr kumimoji="1" lang="en-US" altLang="ja-JP" baseline="0" dirty="0" err="1" smtClean="0"/>
              <a:t>Meteo</a:t>
            </a:r>
            <a:r>
              <a:rPr kumimoji="1" lang="en-US" altLang="ja-JP" baseline="0" dirty="0" smtClean="0"/>
              <a:t> France, CMC, NRL and BoM follows.</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NCEP performed</a:t>
            </a:r>
            <a:r>
              <a:rPr kumimoji="1" lang="en-US" altLang="ja-JP" baseline="0" dirty="0" smtClean="0"/>
              <a:t> well in detection rate with small position error.</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21</a:t>
            </a:fld>
            <a:endParaRPr lang="en-US"/>
          </a:p>
        </p:txBody>
      </p:sp>
    </p:spTree>
    <p:extLst>
      <p:ext uri="{BB962C8B-B14F-4D97-AF65-F5344CB8AC3E}">
        <p14:creationId xmlns:p14="http://schemas.microsoft.com/office/powerpoint/2010/main" val="213596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4</a:t>
            </a:fld>
            <a:endParaRPr lang="en-US"/>
          </a:p>
        </p:txBody>
      </p:sp>
    </p:spTree>
    <p:extLst>
      <p:ext uri="{BB962C8B-B14F-4D97-AF65-F5344CB8AC3E}">
        <p14:creationId xmlns:p14="http://schemas.microsoft.com/office/powerpoint/2010/main" val="4106432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ECMWF performed</a:t>
            </a:r>
            <a:r>
              <a:rPr kumimoji="1" lang="en-US" altLang="ja-JP" baseline="0" dirty="0" smtClean="0"/>
              <a:t> very well and NCEP, NRL, </a:t>
            </a:r>
            <a:r>
              <a:rPr kumimoji="1" lang="en-US" altLang="ja-JP" baseline="0" dirty="0" err="1" smtClean="0"/>
              <a:t>Meteo</a:t>
            </a:r>
            <a:r>
              <a:rPr kumimoji="1" lang="en-US" altLang="ja-JP" baseline="0" dirty="0" smtClean="0"/>
              <a:t> France follow.</a:t>
            </a:r>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Almost the perfect detection in SIO basin for this season (except for CMA).</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23</a:t>
            </a:fld>
            <a:endParaRPr lang="en-US"/>
          </a:p>
        </p:txBody>
      </p:sp>
    </p:spTree>
    <p:extLst>
      <p:ext uri="{BB962C8B-B14F-4D97-AF65-F5344CB8AC3E}">
        <p14:creationId xmlns:p14="http://schemas.microsoft.com/office/powerpoint/2010/main" val="832871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ECMWF,</a:t>
            </a:r>
            <a:r>
              <a:rPr kumimoji="1" lang="en-US" altLang="ja-JP" baseline="0" dirty="0" smtClean="0"/>
              <a:t> Met Office</a:t>
            </a:r>
            <a:r>
              <a:rPr kumimoji="1" lang="en-US" altLang="ja-JP" dirty="0" smtClean="0"/>
              <a:t> and NCEP provide accurate TC track forecast for all basins.</a:t>
            </a:r>
          </a:p>
          <a:p>
            <a:r>
              <a:rPr kumimoji="1" lang="en-US" altLang="ja-JP" dirty="0" smtClean="0"/>
              <a:t>The error dispersions by</a:t>
            </a:r>
            <a:r>
              <a:rPr kumimoji="1" lang="en-US" altLang="ja-JP" baseline="0" dirty="0" smtClean="0"/>
              <a:t> NCEP, JMA and CMC are relatively small. </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baseline="0" dirty="0" smtClean="0"/>
              <a:t>Recent improvements of Met Office and NCEP are quite significant in WNP region.</a:t>
            </a:r>
          </a:p>
          <a:p>
            <a:r>
              <a:rPr kumimoji="1" lang="en-US" altLang="ja-JP" baseline="0" dirty="0" smtClean="0"/>
              <a:t>The forecast for TCs in SIO region in 2014 was more difficult than that in 2013 for almost all </a:t>
            </a:r>
            <a:r>
              <a:rPr kumimoji="1" lang="en-US" altLang="ja-JP" baseline="0" dirty="0" err="1" smtClean="0"/>
              <a:t>centres</a:t>
            </a:r>
            <a:r>
              <a:rPr kumimoji="1" lang="en-US" altLang="ja-JP" baseline="0" dirty="0" smtClean="0"/>
              <a:t> except ECMWF. </a:t>
            </a:r>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15E9A34-5C0B-4780-AEE5-A7F7402B16C4}" type="slidenum">
              <a:rPr lang="en-US" altLang="ja-JP" smtClean="0">
                <a:latin typeface="Arial" pitchFamily="34" charset="0"/>
                <a:ea typeface="ＭＳ Ｐゴシック" pitchFamily="50" charset="-128"/>
              </a:rPr>
              <a:pPr/>
              <a:t>26</a:t>
            </a:fld>
            <a:endParaRPr lang="en-US" altLang="ja-JP" smtClean="0">
              <a:latin typeface="Arial" pitchFamily="34" charset="0"/>
              <a:ea typeface="ＭＳ Ｐゴシック" pitchFamily="50" charset="-128"/>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ja-JP" altLang="ja-JP"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9AD141-98BA-4E5C-BDDA-6D898E097819}" type="slidenum">
              <a:rPr lang="en-US" altLang="ja-JP" smtClean="0">
                <a:solidFill>
                  <a:srgbClr val="000000"/>
                </a:solidFill>
              </a:rPr>
              <a:pPr fontAlgn="base">
                <a:spcBef>
                  <a:spcPct val="0"/>
                </a:spcBef>
                <a:spcAft>
                  <a:spcPct val="0"/>
                </a:spcAft>
                <a:defRPr/>
              </a:pPr>
              <a:t>28</a:t>
            </a:fld>
            <a:endParaRPr lang="en-US" altLang="ja-JP" smtClean="0">
              <a:solidFill>
                <a:srgbClr val="000000"/>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t>HWRF</a:t>
            </a:r>
            <a:r>
              <a:rPr lang="ja-JP" altLang="en-US" smtClean="0"/>
              <a:t>は</a:t>
            </a:r>
            <a:r>
              <a:rPr lang="en-US" altLang="ja-JP" smtClean="0"/>
              <a:t>2014</a:t>
            </a:r>
            <a:r>
              <a:rPr lang="ja-JP" altLang="en-US" smtClean="0"/>
              <a:t>年に鉛直層数を</a:t>
            </a:r>
            <a:r>
              <a:rPr lang="en-US" altLang="ja-JP" smtClean="0"/>
              <a:t>43</a:t>
            </a:r>
            <a:r>
              <a:rPr lang="ja-JP" altLang="en-US" smtClean="0"/>
              <a:t>→</a:t>
            </a:r>
            <a:r>
              <a:rPr lang="en-US" altLang="ja-JP" smtClean="0"/>
              <a:t>61</a:t>
            </a:r>
            <a:r>
              <a:rPr lang="ja-JP" altLang="en-US" smtClean="0"/>
              <a:t>層へと増強した。</a:t>
            </a:r>
            <a:endParaRPr lang="ja-JP" altLang="ja-JP"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進路誤差の等サンプル検証の結果。</a:t>
            </a:r>
            <a:endParaRPr kumimoji="1" lang="en-US" altLang="ja-JP" dirty="0" smtClean="0"/>
          </a:p>
          <a:p>
            <a:endParaRPr kumimoji="1" lang="en-US" altLang="ja-JP" dirty="0" smtClean="0"/>
          </a:p>
          <a:p>
            <a:r>
              <a:rPr kumimoji="1" lang="en-US" altLang="ja-JP" dirty="0" smtClean="0"/>
              <a:t>KMA</a:t>
            </a:r>
            <a:r>
              <a:rPr kumimoji="1" lang="ja-JP" altLang="en-US" dirty="0" smtClean="0"/>
              <a:t>は若干全球モデルの方が精度が良いが、</a:t>
            </a:r>
            <a:endParaRPr kumimoji="1" lang="en-US" altLang="ja-JP" dirty="0" smtClean="0"/>
          </a:p>
          <a:p>
            <a:r>
              <a:rPr kumimoji="1" lang="ja-JP" altLang="en-US" dirty="0" smtClean="0"/>
              <a:t>他は全球と領域モデルで進路誤差に大きな差は見られず、</a:t>
            </a:r>
            <a:endParaRPr kumimoji="1" lang="en-US" altLang="ja-JP" dirty="0" smtClean="0"/>
          </a:p>
          <a:p>
            <a:r>
              <a:rPr kumimoji="1" lang="ja-JP" altLang="en-US" dirty="0" smtClean="0"/>
              <a:t>傾向・精度は全球も領域も大きく違わない。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29</a:t>
            </a:fld>
            <a:endParaRPr lang="en-US"/>
          </a:p>
        </p:txBody>
      </p:sp>
    </p:spTree>
    <p:extLst>
      <p:ext uri="{BB962C8B-B14F-4D97-AF65-F5344CB8AC3E}">
        <p14:creationId xmlns:p14="http://schemas.microsoft.com/office/powerpoint/2010/main" val="1458254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2013</a:t>
            </a:r>
            <a:r>
              <a:rPr kumimoji="1" lang="ja-JP" altLang="en-US" dirty="0" smtClean="0"/>
              <a:t>年の進路誤差の等サンプル検証の結果（</a:t>
            </a:r>
            <a:r>
              <a:rPr kumimoji="1" lang="en-US" altLang="ja-JP" dirty="0" smtClean="0"/>
              <a:t>KMA</a:t>
            </a:r>
            <a:r>
              <a:rPr kumimoji="1" lang="ja-JP" altLang="en-US" dirty="0" smtClean="0"/>
              <a:t>は昨年はデータ提供なし）。</a:t>
            </a:r>
            <a:endParaRPr kumimoji="1" lang="en-US" altLang="ja-JP" dirty="0" smtClean="0"/>
          </a:p>
          <a:p>
            <a:endParaRPr kumimoji="1" lang="en-US" altLang="ja-JP" dirty="0" smtClean="0"/>
          </a:p>
          <a:p>
            <a:r>
              <a:rPr kumimoji="1" lang="en-US" altLang="ja-JP" dirty="0" smtClean="0"/>
              <a:t>JMA</a:t>
            </a:r>
            <a:r>
              <a:rPr kumimoji="1" lang="ja-JP" altLang="en-US" dirty="0" smtClean="0"/>
              <a:t>は</a:t>
            </a:r>
            <a:r>
              <a:rPr kumimoji="1" lang="en-US" altLang="ja-JP" dirty="0" smtClean="0"/>
              <a:t>2013</a:t>
            </a:r>
            <a:r>
              <a:rPr kumimoji="1" lang="ja-JP" altLang="en-US" dirty="0" smtClean="0"/>
              <a:t>年、</a:t>
            </a:r>
            <a:r>
              <a:rPr kumimoji="1" lang="en-US" altLang="ja-JP" dirty="0" smtClean="0"/>
              <a:t>2014</a:t>
            </a:r>
            <a:r>
              <a:rPr kumimoji="1" lang="ja-JP" altLang="en-US" dirty="0" smtClean="0"/>
              <a:t>年で大きな違いは見られない。</a:t>
            </a:r>
            <a:endParaRPr kumimoji="1" lang="en-US" altLang="ja-JP" dirty="0" smtClean="0"/>
          </a:p>
          <a:p>
            <a:endParaRPr kumimoji="1" lang="en-US" altLang="ja-JP" dirty="0" smtClean="0"/>
          </a:p>
          <a:p>
            <a:r>
              <a:rPr kumimoji="1" lang="en-US" altLang="ja-JP" dirty="0" smtClean="0"/>
              <a:t>HWRF</a:t>
            </a:r>
            <a:r>
              <a:rPr kumimoji="1" lang="ja-JP" altLang="en-US" dirty="0" smtClean="0"/>
              <a:t>は予報後半で全球より誤差が大きくなっていたが、</a:t>
            </a:r>
            <a:endParaRPr kumimoji="1" lang="en-US" altLang="ja-JP" dirty="0" smtClean="0"/>
          </a:p>
          <a:p>
            <a:r>
              <a:rPr kumimoji="1" lang="en-US" altLang="ja-JP" dirty="0" smtClean="0"/>
              <a:t>2014</a:t>
            </a:r>
            <a:r>
              <a:rPr kumimoji="1" lang="ja-JP" altLang="en-US" dirty="0" smtClean="0"/>
              <a:t>年は予報期間を通してほぼ同等の精度となった。</a:t>
            </a:r>
            <a:endParaRPr kumimoji="1" lang="en-US" altLang="ja-JP" dirty="0" smtClean="0"/>
          </a:p>
          <a:p>
            <a:endParaRPr kumimoji="1" lang="en-US" altLang="ja-JP" dirty="0" smtClean="0"/>
          </a:p>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30</a:t>
            </a:fld>
            <a:endParaRPr lang="en-US"/>
          </a:p>
        </p:txBody>
      </p:sp>
    </p:spTree>
    <p:extLst>
      <p:ext uri="{BB962C8B-B14F-4D97-AF65-F5344CB8AC3E}">
        <p14:creationId xmlns:p14="http://schemas.microsoft.com/office/powerpoint/2010/main" val="145825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進路誤差の等サンプル検証の結果。</a:t>
            </a:r>
            <a:endParaRPr kumimoji="1" lang="en-US" altLang="ja-JP" smtClean="0"/>
          </a:p>
          <a:p>
            <a:endParaRPr kumimoji="1" lang="en-US" altLang="ja-JP" smtClean="0"/>
          </a:p>
          <a:p>
            <a:r>
              <a:rPr kumimoji="1" lang="en-US" altLang="ja-JP" smtClean="0"/>
              <a:t>SIO</a:t>
            </a:r>
            <a:r>
              <a:rPr kumimoji="1" lang="ja-JP" altLang="en-US" smtClean="0"/>
              <a:t>領域では他のセンター同様に進路誤差の傾向・精度について全球も領域も大きく違わないが、</a:t>
            </a:r>
            <a:endParaRPr kumimoji="1" lang="en-US" altLang="ja-JP" smtClean="0"/>
          </a:p>
          <a:p>
            <a:r>
              <a:rPr kumimoji="1" lang="en-US" altLang="ja-JP" smtClean="0"/>
              <a:t>NAT</a:t>
            </a:r>
            <a:r>
              <a:rPr kumimoji="1" lang="ja-JP" altLang="en-US" smtClean="0"/>
              <a:t>領域はサンプル数が少ないためかそのような傾向はみられない。</a:t>
            </a:r>
            <a:endParaRPr kumimoji="1" lang="en-US" altLang="ja-JP" smtClean="0"/>
          </a:p>
          <a:p>
            <a:endParaRPr kumimoji="1" lang="en-US" altLang="ja-JP" smtClean="0"/>
          </a:p>
          <a:p>
            <a:endParaRPr kumimoji="1" lang="en-US" altLang="ja-JP" smtClean="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31</a:t>
            </a:fld>
            <a:endParaRPr lang="en-US"/>
          </a:p>
        </p:txBody>
      </p:sp>
    </p:spTree>
    <p:extLst>
      <p:ext uri="{BB962C8B-B14F-4D97-AF65-F5344CB8AC3E}">
        <p14:creationId xmlns:p14="http://schemas.microsoft.com/office/powerpoint/2010/main" val="494769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強度誤差の等サンプル検証の結果。</a:t>
            </a:r>
            <a:endParaRPr kumimoji="1" lang="en-US" altLang="ja-JP" smtClean="0"/>
          </a:p>
          <a:p>
            <a:endParaRPr kumimoji="1" lang="en-US" altLang="ja-JP" smtClean="0"/>
          </a:p>
          <a:p>
            <a:r>
              <a:rPr kumimoji="1" lang="ja-JP" altLang="en-US" smtClean="0"/>
              <a:t>いずれのセンターも強度誤差では概ね領域モデルの方が誤差が小さくなっている。</a:t>
            </a:r>
            <a:endParaRPr kumimoji="1" lang="ja-JP" altLang="en-US"/>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32</a:t>
            </a:fld>
            <a:endParaRPr lang="en-US"/>
          </a:p>
        </p:txBody>
      </p:sp>
    </p:spTree>
    <p:extLst>
      <p:ext uri="{BB962C8B-B14F-4D97-AF65-F5344CB8AC3E}">
        <p14:creationId xmlns:p14="http://schemas.microsoft.com/office/powerpoint/2010/main" val="238906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5B33BB-6AB1-41BB-B0CA-D25A56794A93}" type="slidenum">
              <a:rPr lang="en-US" altLang="ja-JP" smtClean="0">
                <a:latin typeface="Arial" pitchFamily="34" charset="0"/>
                <a:ea typeface="ＭＳ Ｐゴシック" pitchFamily="50" charset="-128"/>
              </a:rPr>
              <a:pPr/>
              <a:t>5</a:t>
            </a:fld>
            <a:endParaRPr lang="en-US" altLang="ja-JP" smtClean="0">
              <a:latin typeface="Arial" pitchFamily="34" charset="0"/>
              <a:ea typeface="ＭＳ Ｐゴシック" pitchFamily="50" charset="-128"/>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ja-JP" baseline="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mtClean="0"/>
              <a:t>2013</a:t>
            </a:r>
            <a:r>
              <a:rPr kumimoji="1" lang="ja-JP" altLang="en-US" smtClean="0"/>
              <a:t>年の強度誤差の等サンプル検証の結果（</a:t>
            </a:r>
            <a:r>
              <a:rPr kumimoji="1" lang="en-US" altLang="ja-JP" smtClean="0"/>
              <a:t>KMA</a:t>
            </a:r>
            <a:r>
              <a:rPr kumimoji="1" lang="ja-JP" altLang="en-US" smtClean="0"/>
              <a:t>は昨年はデータ提供なし）。</a:t>
            </a:r>
            <a:endParaRPr kumimoji="1" lang="en-US" altLang="ja-JP" smtClean="0"/>
          </a:p>
          <a:p>
            <a:endParaRPr kumimoji="1" lang="en-US" altLang="ja-JP" smtClean="0"/>
          </a:p>
          <a:p>
            <a:r>
              <a:rPr kumimoji="1" lang="en-US" altLang="ja-JP" smtClean="0"/>
              <a:t>JMA</a:t>
            </a:r>
            <a:r>
              <a:rPr kumimoji="1" lang="ja-JP" altLang="en-US" smtClean="0"/>
              <a:t>では予報後半で</a:t>
            </a:r>
            <a:r>
              <a:rPr kumimoji="1" lang="en-US" altLang="ja-JP" smtClean="0"/>
              <a:t>GSM</a:t>
            </a:r>
            <a:r>
              <a:rPr kumimoji="1" lang="ja-JP" altLang="en-US" smtClean="0"/>
              <a:t>・</a:t>
            </a:r>
            <a:r>
              <a:rPr kumimoji="1" lang="en-US" altLang="ja-JP" smtClean="0"/>
              <a:t>MSM</a:t>
            </a:r>
            <a:r>
              <a:rPr kumimoji="1" lang="ja-JP" altLang="en-US" smtClean="0"/>
              <a:t>は同程度の誤差となるが、</a:t>
            </a:r>
            <a:r>
              <a:rPr kumimoji="1" lang="en-US" altLang="ja-JP" smtClean="0"/>
              <a:t>2014</a:t>
            </a:r>
            <a:r>
              <a:rPr kumimoji="1" lang="ja-JP" altLang="en-US" smtClean="0"/>
              <a:t>年は後半でも</a:t>
            </a:r>
            <a:r>
              <a:rPr kumimoji="1" lang="en-US" altLang="ja-JP" smtClean="0"/>
              <a:t>MSM</a:t>
            </a:r>
            <a:r>
              <a:rPr kumimoji="1" lang="ja-JP" altLang="en-US" smtClean="0"/>
              <a:t>の方が誤差が小さい</a:t>
            </a:r>
            <a:endParaRPr kumimoji="1" lang="en-US" altLang="ja-JP" smtClean="0"/>
          </a:p>
          <a:p>
            <a:endParaRPr kumimoji="1" lang="en-US" altLang="ja-JP" smtClean="0"/>
          </a:p>
          <a:p>
            <a:r>
              <a:rPr kumimoji="1" lang="en-US" altLang="ja-JP" smtClean="0"/>
              <a:t>HWRF</a:t>
            </a:r>
            <a:r>
              <a:rPr kumimoji="1" lang="ja-JP" altLang="en-US" smtClean="0"/>
              <a:t>について全球より強度誤差の優位性があるのは</a:t>
            </a:r>
            <a:endParaRPr kumimoji="1" lang="en-US" altLang="ja-JP" smtClean="0"/>
          </a:p>
          <a:p>
            <a:r>
              <a:rPr kumimoji="1" lang="en-US" altLang="ja-JP" smtClean="0"/>
              <a:t>2013</a:t>
            </a:r>
            <a:r>
              <a:rPr kumimoji="1" lang="ja-JP" altLang="en-US" smtClean="0"/>
              <a:t>年は</a:t>
            </a:r>
            <a:r>
              <a:rPr kumimoji="1" lang="en-US" altLang="ja-JP" smtClean="0"/>
              <a:t>ENP</a:t>
            </a:r>
            <a:r>
              <a:rPr kumimoji="1" lang="ja-JP" altLang="en-US" smtClean="0"/>
              <a:t>領域の予報前半だけだったが、</a:t>
            </a:r>
            <a:endParaRPr kumimoji="1" lang="en-US" altLang="ja-JP" smtClean="0"/>
          </a:p>
          <a:p>
            <a:r>
              <a:rPr kumimoji="1" lang="en-US" altLang="ja-JP" smtClean="0"/>
              <a:t>2014</a:t>
            </a:r>
            <a:r>
              <a:rPr kumimoji="1" lang="ja-JP" altLang="en-US" smtClean="0"/>
              <a:t>年はどちらの領域も予報期間を通して領域モデルの方が良くなっている。</a:t>
            </a:r>
          </a:p>
          <a:p>
            <a:endParaRPr kumimoji="1" lang="en-US" altLang="ja-JP" b="1" smtClean="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33</a:t>
            </a:fld>
            <a:endParaRPr lang="en-US"/>
          </a:p>
        </p:txBody>
      </p:sp>
    </p:spTree>
    <p:extLst>
      <p:ext uri="{BB962C8B-B14F-4D97-AF65-F5344CB8AC3E}">
        <p14:creationId xmlns:p14="http://schemas.microsoft.com/office/powerpoint/2010/main" val="2389062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mtClean="0"/>
              <a:t>強度誤差の等サンプル検証の結果。</a:t>
            </a:r>
            <a:endParaRPr kumimoji="1" lang="en-US" altLang="ja-JP" smtClean="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mtClean="0"/>
          </a:p>
          <a:p>
            <a:r>
              <a:rPr kumimoji="1" lang="en-US" altLang="ja-JP" smtClean="0"/>
              <a:t>SIO</a:t>
            </a:r>
            <a:r>
              <a:rPr kumimoji="1" lang="ja-JP" altLang="en-US" smtClean="0"/>
              <a:t>領域では全球と領域モデルであまり大きな差はなく、</a:t>
            </a:r>
            <a:endParaRPr kumimoji="1" lang="en-US" altLang="ja-JP" smtClean="0"/>
          </a:p>
          <a:p>
            <a:r>
              <a:rPr kumimoji="1" lang="ja-JP" altLang="en-US" smtClean="0"/>
              <a:t>予報後半は領域モデルの方が誤差が大きくなっている。</a:t>
            </a:r>
            <a:endParaRPr kumimoji="1" lang="en-US" altLang="ja-JP" smtClean="0"/>
          </a:p>
          <a:p>
            <a:r>
              <a:rPr kumimoji="1" lang="en-US" altLang="ja-JP" smtClean="0"/>
              <a:t>NAT</a:t>
            </a:r>
            <a:r>
              <a:rPr kumimoji="1" lang="ja-JP" altLang="en-US" smtClean="0"/>
              <a:t>領域は領域モデルの方が誤差が小さいが、サンプル数が少ないことに注意。</a:t>
            </a:r>
            <a:endParaRPr kumimoji="1" lang="en-US" altLang="ja-JP" smtClean="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34</a:t>
            </a:fld>
            <a:endParaRPr lang="en-US"/>
          </a:p>
        </p:txBody>
      </p:sp>
    </p:spTree>
    <p:extLst>
      <p:ext uri="{BB962C8B-B14F-4D97-AF65-F5344CB8AC3E}">
        <p14:creationId xmlns:p14="http://schemas.microsoft.com/office/powerpoint/2010/main" val="2855293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ECMWF achieved best performance of FAR</a:t>
            </a:r>
            <a:r>
              <a:rPr kumimoji="1" lang="en-US" altLang="ja-JP" baseline="0" dirty="0" smtClean="0"/>
              <a:t> and JMA, BoM and NCEP follow in WNP and NAT region.</a:t>
            </a:r>
          </a:p>
          <a:p>
            <a:r>
              <a:rPr kumimoji="1" lang="en-US" altLang="ja-JP" baseline="0" dirty="0" smtClean="0"/>
              <a:t>JMA and NCEP achieved best performance of FAR in ENP region and ECMWF follows.</a:t>
            </a:r>
          </a:p>
          <a:p>
            <a:r>
              <a:rPr kumimoji="1" lang="en-US" altLang="ja-JP" baseline="0" dirty="0" smtClean="0"/>
              <a:t>The discrepancy of FAR in AUR is relatively small.</a:t>
            </a:r>
          </a:p>
          <a:p>
            <a:r>
              <a:rPr kumimoji="1" lang="en-US" altLang="ja-JP" baseline="0" dirty="0" smtClean="0"/>
              <a:t>CMA shows small FAR before T+12-24.</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37</a:t>
            </a:fld>
            <a:endParaRPr lang="en-US"/>
          </a:p>
        </p:txBody>
      </p:sp>
    </p:spTree>
    <p:extLst>
      <p:ext uri="{BB962C8B-B14F-4D97-AF65-F5344CB8AC3E}">
        <p14:creationId xmlns:p14="http://schemas.microsoft.com/office/powerpoint/2010/main" val="2169724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ECMWF achieved best performance</a:t>
            </a:r>
            <a:r>
              <a:rPr kumimoji="1" lang="en-US" altLang="ja-JP" baseline="0" dirty="0" smtClean="0"/>
              <a:t> in WNP and JMA and BoM follows.</a:t>
            </a:r>
          </a:p>
          <a:p>
            <a:r>
              <a:rPr kumimoji="1" lang="en-US" altLang="ja-JP" dirty="0" smtClean="0"/>
              <a:t>All</a:t>
            </a:r>
            <a:r>
              <a:rPr kumimoji="1" lang="en-US" altLang="ja-JP" baseline="0" dirty="0" smtClean="0"/>
              <a:t> </a:t>
            </a:r>
            <a:r>
              <a:rPr kumimoji="1" lang="en-US" altLang="ja-JP" baseline="0" dirty="0" err="1" smtClean="0"/>
              <a:t>centres</a:t>
            </a:r>
            <a:r>
              <a:rPr kumimoji="1" lang="en-US" altLang="ja-JP" baseline="0" dirty="0" smtClean="0"/>
              <a:t> have large bias especially in AUR and NAT regions.</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38</a:t>
            </a:fld>
            <a:endParaRPr lang="en-US"/>
          </a:p>
        </p:txBody>
      </p:sp>
    </p:spTree>
    <p:extLst>
      <p:ext uri="{BB962C8B-B14F-4D97-AF65-F5344CB8AC3E}">
        <p14:creationId xmlns:p14="http://schemas.microsoft.com/office/powerpoint/2010/main" val="1348357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6097AF-F7C2-4197-9031-05EEC729418A}" type="slidenum">
              <a:rPr lang="en-US" altLang="ja-JP" smtClean="0">
                <a:latin typeface="Arial" pitchFamily="34" charset="0"/>
                <a:ea typeface="ＭＳ Ｐゴシック" pitchFamily="50" charset="-128"/>
              </a:rPr>
              <a:pPr/>
              <a:t>6</a:t>
            </a:fld>
            <a:endParaRPr lang="en-US" altLang="ja-JP" smtClean="0">
              <a:latin typeface="Arial" pitchFamily="34" charset="0"/>
              <a:ea typeface="ＭＳ Ｐゴシック" pitchFamily="50" charset="-128"/>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E247DD2-B64B-4E71-9AA4-B4563D22FEB8}" type="slidenum">
              <a:rPr lang="en-US" altLang="ja-JP" smtClean="0">
                <a:latin typeface="Arial" pitchFamily="34" charset="0"/>
                <a:ea typeface="ＭＳ Ｐゴシック" pitchFamily="50" charset="-128"/>
              </a:rPr>
              <a:pPr/>
              <a:t>7</a:t>
            </a:fld>
            <a:endParaRPr lang="en-US" altLang="ja-JP" smtClean="0">
              <a:latin typeface="Arial" pitchFamily="34" charset="0"/>
              <a:ea typeface="ＭＳ Ｐゴシック" pitchFamily="50" charset="-128"/>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ja-JP" dirty="0" smtClean="0"/>
              <a:t>Note that following verification</a:t>
            </a:r>
            <a:r>
              <a:rPr lang="en-US" altLang="ja-JP" baseline="0" dirty="0" smtClean="0"/>
              <a:t> results are using inhomogeneous samples otherwise noticed.</a:t>
            </a:r>
          </a:p>
          <a:p>
            <a:r>
              <a:rPr lang="en-US" altLang="ja-JP" baseline="0" dirty="0" smtClean="0"/>
              <a:t>This verification method for TC detection rate may be in favor of the NWP model that generates more TCs than actual, because the false alarm is not considered in the metric.</a:t>
            </a:r>
          </a:p>
          <a:p>
            <a:endParaRPr lang="ja-JP" altLang="ja-JP"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5BAA088-9182-4909-A2E4-31161C07BD07}" type="slidenum">
              <a:rPr lang="en-US" altLang="ja-JP" smtClean="0">
                <a:latin typeface="Arial" pitchFamily="34" charset="0"/>
                <a:ea typeface="ＭＳ Ｐゴシック" pitchFamily="50" charset="-128"/>
              </a:rPr>
              <a:pPr/>
              <a:t>8</a:t>
            </a:fld>
            <a:endParaRPr lang="en-US" altLang="ja-JP" smtClean="0">
              <a:latin typeface="Arial" pitchFamily="34" charset="0"/>
              <a:ea typeface="ＭＳ Ｐゴシック" pitchFamily="50" charset="-128"/>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ECMWF,</a:t>
            </a:r>
            <a:r>
              <a:rPr kumimoji="1" lang="en-US" altLang="ja-JP" baseline="0" dirty="0" smtClean="0"/>
              <a:t> </a:t>
            </a:r>
            <a:r>
              <a:rPr kumimoji="1" lang="en-US" altLang="ja-JP" dirty="0" smtClean="0"/>
              <a:t>Met Office</a:t>
            </a:r>
            <a:r>
              <a:rPr kumimoji="1" lang="en-US" altLang="ja-JP" baseline="0" dirty="0" smtClean="0"/>
              <a:t> and NCEP achieve the best performance on average. Other </a:t>
            </a:r>
            <a:r>
              <a:rPr kumimoji="1" lang="en-US" altLang="ja-JP" baseline="0" dirty="0" err="1" smtClean="0"/>
              <a:t>centres</a:t>
            </a:r>
            <a:r>
              <a:rPr kumimoji="1" lang="en-US" altLang="ja-JP" baseline="0" dirty="0" smtClean="0"/>
              <a:t> such as NRL, BoM, JMA, CMC and KMA follow.</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Overall, ECMWF, Met Office and NCEP performed</a:t>
            </a:r>
            <a:r>
              <a:rPr kumimoji="1" lang="en-US" altLang="ja-JP" baseline="0" dirty="0" smtClean="0"/>
              <a:t> the best followed by CMC, NRL, JMA, BoM.</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There is a significant slow bias in JMA, BoM and NRL. </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8950707-6B44-4D60-B310-2D21583BD816}"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solidFill>
                  <a:schemeClr val="tx2"/>
                </a:solidFill>
              </a:defRPr>
            </a:lvl1pPr>
          </a:lstStyle>
          <a:p>
            <a:r>
              <a:rPr lang="ja-JP" altLang="en-US" smtClean="0"/>
              <a:t>マスター タイトルの書式設定</a:t>
            </a:r>
            <a:endParaRPr lang="ja-JP" altLang="en-US" dirty="0"/>
          </a:p>
        </p:txBody>
      </p:sp>
      <p:sp>
        <p:nvSpPr>
          <p:cNvPr id="3" name="サブタイトル 2"/>
          <p:cNvSpPr>
            <a:spLocks noGrp="1"/>
          </p:cNvSpPr>
          <p:nvPr>
            <p:ph type="subTitle" idx="1"/>
          </p:nvPr>
        </p:nvSpPr>
        <p:spPr>
          <a:xfrm>
            <a:off x="1371600" y="4293096"/>
            <a:ext cx="6400800" cy="1296144"/>
          </a:xfrm>
        </p:spPr>
        <p:txBody>
          <a:bodyPr anchor="ct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5" name="フッター プレースホルダ 4"/>
          <p:cNvSpPr>
            <a:spLocks noGrp="1"/>
          </p:cNvSpPr>
          <p:nvPr>
            <p:ph type="ftr" sz="quarter" idx="10"/>
          </p:nvPr>
        </p:nvSpPr>
        <p:spPr>
          <a:xfrm>
            <a:off x="3779912" y="6525344"/>
            <a:ext cx="4536504" cy="288032"/>
          </a:xfrm>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1"/>
          </p:nvPr>
        </p:nvSpPr>
        <p:spPr>
          <a:xfrm>
            <a:off x="8388424" y="6525344"/>
            <a:ext cx="648072" cy="288032"/>
          </a:xfrm>
        </p:spPr>
        <p:txBody>
          <a:bodyPr/>
          <a:lstStyle>
            <a:lvl1pPr>
              <a:defRPr/>
            </a:lvl1pPr>
          </a:lstStyle>
          <a:p>
            <a:pPr>
              <a:defRPr/>
            </a:pPr>
            <a:fld id="{DE0B9A62-1E34-45B4-8BD9-9566EBF62A18}" type="slidenum">
              <a:rPr lang="ja-JP" altLang="en-US"/>
              <a:pPr>
                <a:defRPr/>
              </a:pPr>
              <a:t>‹#›</a:t>
            </a:fld>
            <a:endParaRPr lang="ja-JP" altLang="en-US" dirty="0"/>
          </a:p>
        </p:txBody>
      </p:sp>
      <p:pic>
        <p:nvPicPr>
          <p:cNvPr id="1026" name="Picture 2" descr="C:\Documents and Settings\JMA3214\デスクトップ\トップ.PNG"/>
          <p:cNvPicPr>
            <a:picLocks noChangeAspect="1" noChangeArrowheads="1"/>
          </p:cNvPicPr>
          <p:nvPr userDrawn="1"/>
        </p:nvPicPr>
        <p:blipFill>
          <a:blip r:embed="rId2" cstate="print"/>
          <a:srcRect/>
          <a:stretch>
            <a:fillRect/>
          </a:stretch>
        </p:blipFill>
        <p:spPr bwMode="auto">
          <a:xfrm>
            <a:off x="0" y="0"/>
            <a:ext cx="9144000" cy="1885950"/>
          </a:xfrm>
          <a:prstGeom prst="rect">
            <a:avLst/>
          </a:prstGeom>
          <a:noFill/>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ja-JP" altLang="en-US" smtClean="0"/>
              <a:t>マスター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1"/>
          </p:nvPr>
        </p:nvSpPr>
        <p:spPr/>
        <p:txBody>
          <a:bodyPr/>
          <a:lstStyle>
            <a:lvl1pPr>
              <a:defRPr/>
            </a:lvl1pPr>
          </a:lstStyle>
          <a:p>
            <a:pPr>
              <a:defRPr/>
            </a:pPr>
            <a:fld id="{C06AD45F-CB8C-4AFE-831E-212F8161C2A0}" type="slidenum">
              <a:rPr lang="ja-JP" altLang="en-US"/>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4" name="コンテンツ プレースホルダ 3"/>
          <p:cNvSpPr>
            <a:spLocks noGrp="1"/>
          </p:cNvSpPr>
          <p:nvPr>
            <p:ph sz="half" idx="2"/>
          </p:nvPr>
        </p:nvSpPr>
        <p:spPr>
          <a:xfrm>
            <a:off x="4648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1"/>
          </p:nvPr>
        </p:nvSpPr>
        <p:spPr/>
        <p:txBody>
          <a:bodyPr/>
          <a:lstStyle>
            <a:lvl1pPr>
              <a:defRPr/>
            </a:lvl1pPr>
          </a:lstStyle>
          <a:p>
            <a:pPr>
              <a:defRPr/>
            </a:pPr>
            <a:fld id="{7F2CC30F-9608-4C5C-ADA7-C5CBBAF824A9}" type="slidenum">
              <a:rPr lang="ja-JP" altLang="en-US"/>
              <a:pPr>
                <a:defRPr/>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6183" y="119675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1844824"/>
            <a:ext cx="4040188" cy="4281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008" y="119675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1844824"/>
            <a:ext cx="4041775" cy="4281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8" name="スライド番号プレースホルダ 5"/>
          <p:cNvSpPr>
            <a:spLocks noGrp="1"/>
          </p:cNvSpPr>
          <p:nvPr>
            <p:ph type="sldNum" sz="quarter" idx="11"/>
          </p:nvPr>
        </p:nvSpPr>
        <p:spPr/>
        <p:txBody>
          <a:bodyPr/>
          <a:lstStyle>
            <a:lvl1pPr>
              <a:defRPr/>
            </a:lvl1pPr>
          </a:lstStyle>
          <a:p>
            <a:pPr>
              <a:defRPr/>
            </a:pPr>
            <a:fld id="{0D5E213E-8A34-443A-8715-A6596AEBE344}" type="slidenum">
              <a:rPr lang="ja-JP" altLang="en-US"/>
              <a:pPr>
                <a:defRPr/>
              </a:pPr>
              <a:t>‹#›</a:t>
            </a:fld>
            <a:endParaRPr lang="ja-JP"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ja-JP" altLang="en-US"/>
          </a:p>
        </p:txBody>
      </p:sp>
      <p:sp>
        <p:nvSpPr>
          <p:cNvPr id="3"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1"/>
          </p:nvPr>
        </p:nvSpPr>
        <p:spPr/>
        <p:txBody>
          <a:bodyPr/>
          <a:lstStyle>
            <a:lvl1pPr>
              <a:defRPr/>
            </a:lvl1pPr>
          </a:lstStyle>
          <a:p>
            <a:pPr>
              <a:defRPr/>
            </a:pPr>
            <a:fld id="{A6D3F0D8-8ADA-4B70-A11F-BA660F944981}" type="slidenum">
              <a:rPr lang="ja-JP" altLang="en-US"/>
              <a:pPr>
                <a:defRPr/>
              </a:pPr>
              <a:t>‹#›</a:t>
            </a:fld>
            <a:endParaRPr lang="ja-JP"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3" name="スライド番号プレースホルダ 5"/>
          <p:cNvSpPr>
            <a:spLocks noGrp="1"/>
          </p:cNvSpPr>
          <p:nvPr>
            <p:ph type="sldNum" sz="quarter" idx="11"/>
          </p:nvPr>
        </p:nvSpPr>
        <p:spPr/>
        <p:txBody>
          <a:bodyPr/>
          <a:lstStyle>
            <a:lvl1pPr>
              <a:defRPr/>
            </a:lvl1pPr>
          </a:lstStyle>
          <a:p>
            <a:pPr>
              <a:defRPr/>
            </a:pPr>
            <a:fld id="{C85B2B6A-107A-4980-9A2D-CDC1DB1D55B4}" type="slidenum">
              <a:rPr lang="ja-JP" altLang="en-US"/>
              <a:pPr>
                <a:defRPr/>
              </a:pPr>
              <a:t>‹#›</a:t>
            </a:fld>
            <a:endParaRPr lang="ja-JP"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solidFill>
                  <a:schemeClr val="tx2"/>
                </a:solidFill>
              </a:defRPr>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57E13DEB-6F96-4E7B-AA5A-CC83EACCB444}" type="slidenum">
              <a:rPr lang="ja-JP" altLang="en-US"/>
              <a:pPr>
                <a:defRPr/>
              </a:pPr>
              <a:t>‹#›</a:t>
            </a:fld>
            <a:endParaRPr lang="ja-JP"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1"/>
          </p:nvPr>
        </p:nvSpPr>
        <p:spPr/>
        <p:txBody>
          <a:bodyPr/>
          <a:lstStyle>
            <a:lvl1pPr>
              <a:defRPr/>
            </a:lvl1pPr>
          </a:lstStyle>
          <a:p>
            <a:pPr>
              <a:defRPr/>
            </a:pPr>
            <a:fld id="{0D9987C1-93AC-4071-8322-170071EC522D}" type="slidenum">
              <a:rPr lang="ja-JP" altLang="en-US"/>
              <a:pPr>
                <a:defRPr/>
              </a:pPr>
              <a:t>‹#›</a:t>
            </a:fld>
            <a:endParaRPr lang="ja-JP"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A1D98697-4AE2-42C1-BB64-288C8DBD8A5E}" type="slidenum">
              <a:rPr lang="ja-JP" altLang="en-US"/>
              <a:pPr>
                <a:defRPr/>
              </a:pPr>
              <a:t>‹#›</a:t>
            </a:fld>
            <a:endParaRPr lang="ja-JP"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lvl1pPr>
              <a:defRPr>
                <a:solidFill>
                  <a:schemeClr val="tx2"/>
                </a:solidFill>
              </a:defRPr>
            </a:lvl1p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37E60FEA-66F4-4325-A3B9-606E39A040E9}" type="slidenum">
              <a:rPr lang="ja-JP" altLang="en-US"/>
              <a:pPr>
                <a:defRPr/>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4"/>
          <p:cNvSpPr>
            <a:spLocks noGrp="1"/>
          </p:cNvSpPr>
          <p:nvPr>
            <p:ph type="ftr" sz="quarter" idx="10"/>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148850EF-ECDA-4ECE-8DA7-C6B35CBD4662}" type="slidenum">
              <a:rPr lang="ja-JP" altLang="en-US"/>
              <a:pPr>
                <a:defRPr/>
              </a:pPr>
              <a:t>‹#›</a:t>
            </a:fld>
            <a:endParaRPr lang="ja-JP" alt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1.JPG"/>
          <p:cNvPicPr>
            <a:picLocks noChangeAspect="1" noChangeArrowheads="1"/>
          </p:cNvPicPr>
          <p:nvPr/>
        </p:nvPicPr>
        <p:blipFill rotWithShape="1">
          <a:blip r:embed="rId2" cstate="print"/>
          <a:srcRect l="6075" t="263" r="5454" b="263"/>
          <a:stretch/>
        </p:blipFill>
        <p:spPr bwMode="auto">
          <a:xfrm>
            <a:off x="-1" y="0"/>
            <a:ext cx="9144001" cy="6858000"/>
          </a:xfrm>
          <a:prstGeom prst="rect">
            <a:avLst/>
          </a:prstGeom>
          <a:noFill/>
          <a:ln w="9525">
            <a:noFill/>
            <a:miter lim="800000"/>
            <a:headEnd/>
            <a:tailEnd/>
          </a:ln>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7"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pPr>
              <a:defRPr/>
            </a:pPr>
            <a:endParaRPr lang="ja-JP" altLang="en-US" dirty="0"/>
          </a:p>
        </p:txBody>
      </p:sp>
      <p:sp>
        <p:nvSpPr>
          <p:cNvPr id="8"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pPr>
              <a:defRPr/>
            </a:pPr>
            <a:fld id="{DE0B9A62-1E34-45B4-8BD9-9566EBF62A18}" type="slidenum">
              <a:rPr lang="ja-JP" altLang="en-US" smtClean="0"/>
              <a:pPr>
                <a:defRPr/>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2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2.JPG"/>
          <p:cNvPicPr>
            <a:picLocks noChangeAspect="1" noChangeArrowheads="1"/>
          </p:cNvPicPr>
          <p:nvPr/>
        </p:nvPicPr>
        <p:blipFill rotWithShape="1">
          <a:blip r:embed="rId2" cstate="print"/>
          <a:srcRect l="11147" t="263" r="466" b="263"/>
          <a:stretch/>
        </p:blipFill>
        <p:spPr bwMode="auto">
          <a:xfrm>
            <a:off x="-1" y="0"/>
            <a:ext cx="9144001" cy="6858000"/>
          </a:xfrm>
          <a:prstGeom prst="rect">
            <a:avLst/>
          </a:prstGeom>
          <a:noFill/>
          <a:ln w="9525">
            <a:noFill/>
            <a:miter lim="800000"/>
            <a:headEnd/>
            <a:tailEnd/>
          </a:ln>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9"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pPr>
              <a:defRPr/>
            </a:pPr>
            <a:endParaRPr lang="ja-JP" altLang="en-US" dirty="0"/>
          </a:p>
        </p:txBody>
      </p:sp>
      <p:sp>
        <p:nvSpPr>
          <p:cNvPr id="10"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pPr>
              <a:defRPr/>
            </a:pPr>
            <a:fld id="{DE0B9A62-1E34-45B4-8BD9-9566EBF62A18}" type="slidenum">
              <a:rPr lang="ja-JP" altLang="en-US" smtClean="0"/>
              <a:pPr>
                <a:defRPr/>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4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2581.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10"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pPr>
              <a:defRPr/>
            </a:pPr>
            <a:endParaRPr lang="ja-JP" altLang="en-US" dirty="0"/>
          </a:p>
        </p:txBody>
      </p:sp>
      <p:sp>
        <p:nvSpPr>
          <p:cNvPr id="11"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pPr>
              <a:defRPr/>
            </a:pPr>
            <a:fld id="{DE0B9A62-1E34-45B4-8BD9-9566EBF62A18}" type="slidenum">
              <a:rPr lang="ja-JP" altLang="en-US" smtClean="0"/>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5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IMG_6347.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10"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pPr>
              <a:defRPr/>
            </a:pPr>
            <a:endParaRPr lang="ja-JP" altLang="en-US" dirty="0"/>
          </a:p>
        </p:txBody>
      </p:sp>
      <p:sp>
        <p:nvSpPr>
          <p:cNvPr id="11"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pPr>
              <a:defRPr/>
            </a:pPr>
            <a:fld id="{DE0B9A62-1E34-45B4-8BD9-9566EBF62A18}" type="slidenum">
              <a:rPr lang="ja-JP" altLang="en-US" smtClean="0"/>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6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8197.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7"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pPr>
              <a:defRPr/>
            </a:pPr>
            <a:endParaRPr lang="ja-JP" altLang="en-US" dirty="0"/>
          </a:p>
        </p:txBody>
      </p:sp>
      <p:sp>
        <p:nvSpPr>
          <p:cNvPr id="9"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pPr>
              <a:defRPr/>
            </a:pPr>
            <a:fld id="{DE0B9A62-1E34-45B4-8BD9-9566EBF62A18}" type="slidenum">
              <a:rPr lang="ja-JP" altLang="en-US" smtClean="0"/>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7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JMA_building_m.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tx1"/>
                </a:solidFill>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8" name="フッター プレースホルダ 4"/>
          <p:cNvSpPr>
            <a:spLocks noGrp="1"/>
          </p:cNvSpPr>
          <p:nvPr>
            <p:ph type="ftr" sz="quarter" idx="10"/>
          </p:nvPr>
        </p:nvSpPr>
        <p:spPr>
          <a:xfrm>
            <a:off x="3779912" y="6525344"/>
            <a:ext cx="4536504" cy="288032"/>
          </a:xfrm>
        </p:spPr>
        <p:txBody>
          <a:bodyPr/>
          <a:lstStyle>
            <a:lvl1pPr>
              <a:defRPr>
                <a:solidFill>
                  <a:schemeClr val="bg1">
                    <a:lumMod val="50000"/>
                  </a:schemeClr>
                </a:solidFill>
              </a:defRPr>
            </a:lvl1pPr>
          </a:lstStyle>
          <a:p>
            <a:pPr>
              <a:defRPr/>
            </a:pPr>
            <a:endParaRPr lang="ja-JP" altLang="en-US" dirty="0"/>
          </a:p>
        </p:txBody>
      </p:sp>
      <p:sp>
        <p:nvSpPr>
          <p:cNvPr id="9" name="スライド番号プレースホルダ 5"/>
          <p:cNvSpPr>
            <a:spLocks noGrp="1"/>
          </p:cNvSpPr>
          <p:nvPr>
            <p:ph type="sldNum" sz="quarter" idx="11"/>
          </p:nvPr>
        </p:nvSpPr>
        <p:spPr>
          <a:xfrm>
            <a:off x="8388424" y="6525344"/>
            <a:ext cx="648072" cy="288032"/>
          </a:xfrm>
        </p:spPr>
        <p:txBody>
          <a:bodyPr/>
          <a:lstStyle>
            <a:lvl1pPr>
              <a:defRPr>
                <a:solidFill>
                  <a:schemeClr val="bg1">
                    <a:lumMod val="50000"/>
                  </a:schemeClr>
                </a:solidFill>
              </a:defRPr>
            </a:lvl1pPr>
          </a:lstStyle>
          <a:p>
            <a:pPr>
              <a:defRPr/>
            </a:pPr>
            <a:fld id="{DE0B9A62-1E34-45B4-8BD9-9566EBF62A18}" type="slidenum">
              <a:rPr lang="ja-JP" altLang="en-US" smtClean="0"/>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8_セクション見出し">
    <p:bg>
      <p:bgPr>
        <a:solidFill>
          <a:schemeClr val="bg1"/>
        </a:solidFill>
        <a:effectLst/>
      </p:bgPr>
    </p:bg>
    <p:spTree>
      <p:nvGrpSpPr>
        <p:cNvPr id="1" name=""/>
        <p:cNvGrpSpPr/>
        <p:nvPr/>
      </p:nvGrpSpPr>
      <p:grpSpPr>
        <a:xfrm>
          <a:off x="0" y="0"/>
          <a:ext cx="0" cy="0"/>
          <a:chOff x="0" y="0"/>
          <a:chExt cx="0" cy="0"/>
        </a:xfrm>
      </p:grpSpPr>
      <p:pic>
        <p:nvPicPr>
          <p:cNvPr id="8" name="Picture 2" descr="C:\Documents and Settings\JMA3214\デスクトップ\トップ.PNG"/>
          <p:cNvPicPr>
            <a:picLocks noChangeAspect="1" noChangeArrowheads="1"/>
          </p:cNvPicPr>
          <p:nvPr userDrawn="1"/>
        </p:nvPicPr>
        <p:blipFill>
          <a:blip r:embed="rId2" cstate="print"/>
          <a:srcRect/>
          <a:stretch>
            <a:fillRect/>
          </a:stretch>
        </p:blipFill>
        <p:spPr bwMode="auto">
          <a:xfrm>
            <a:off x="0" y="0"/>
            <a:ext cx="9144000" cy="1885950"/>
          </a:xfrm>
          <a:prstGeom prst="rect">
            <a:avLst/>
          </a:prstGeom>
          <a:noFill/>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tx1"/>
                </a:solidFill>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pic>
        <p:nvPicPr>
          <p:cNvPr id="9" name="Picture 3" descr="C:\Users\JMA3214\Desktop\20130204160756\気象庁ロゴ\(大）気象庁ロゴマーク_濃い青_小.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414" y="6455131"/>
            <a:ext cx="378000" cy="37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50124" y="6631876"/>
            <a:ext cx="2098800" cy="15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73020" y="6555420"/>
            <a:ext cx="768793" cy="24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userDrawn="1"/>
        </p:nvSpPr>
        <p:spPr>
          <a:xfrm>
            <a:off x="418560" y="6479625"/>
            <a:ext cx="8725440" cy="45719"/>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3" name="フッター プレースホルダ 4"/>
          <p:cNvSpPr>
            <a:spLocks noGrp="1"/>
          </p:cNvSpPr>
          <p:nvPr>
            <p:ph type="ftr" sz="quarter" idx="10"/>
          </p:nvPr>
        </p:nvSpPr>
        <p:spPr>
          <a:xfrm>
            <a:off x="3779912" y="6525344"/>
            <a:ext cx="4536504" cy="288032"/>
          </a:xfrm>
        </p:spPr>
        <p:txBody>
          <a:bodyPr/>
          <a:lstStyle>
            <a:lvl1pPr>
              <a:defRPr/>
            </a:lvl1pPr>
          </a:lstStyle>
          <a:p>
            <a:pPr>
              <a:defRPr/>
            </a:pPr>
            <a:endParaRPr lang="ja-JP" altLang="en-US" dirty="0"/>
          </a:p>
        </p:txBody>
      </p:sp>
      <p:sp>
        <p:nvSpPr>
          <p:cNvPr id="14" name="スライド番号プレースホルダ 5"/>
          <p:cNvSpPr>
            <a:spLocks noGrp="1"/>
          </p:cNvSpPr>
          <p:nvPr>
            <p:ph type="sldNum" sz="quarter" idx="11"/>
          </p:nvPr>
        </p:nvSpPr>
        <p:spPr>
          <a:xfrm>
            <a:off x="8388424" y="6525344"/>
            <a:ext cx="648072" cy="288032"/>
          </a:xfrm>
        </p:spPr>
        <p:txBody>
          <a:bodyPr/>
          <a:lstStyle>
            <a:lvl1pPr>
              <a:defRPr/>
            </a:lvl1pPr>
          </a:lstStyle>
          <a:p>
            <a:pPr>
              <a:defRPr/>
            </a:pPr>
            <a:fld id="{DE0B9A62-1E34-45B4-8BD9-9566EBF62A18}" type="slidenum">
              <a:rPr lang="ja-JP" altLang="en-US"/>
              <a:pPr>
                <a:defRPr/>
              </a:pPr>
              <a:t>‹#›</a:t>
            </a:fld>
            <a:endParaRPr lang="ja-JP" altLang="en-US" dirty="0"/>
          </a:p>
        </p:txBody>
      </p:sp>
    </p:spTree>
    <p:extLst>
      <p:ext uri="{BB962C8B-B14F-4D97-AF65-F5344CB8AC3E}">
        <p14:creationId xmlns:p14="http://schemas.microsoft.com/office/powerpoint/2010/main" val="38355297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21" Type="http://schemas.openxmlformats.org/officeDocument/2006/relationships/image" Target="../media/image2.png"/><Relationship Id="rId22"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60000"/>
                <a:lumOff val="40000"/>
              </a:schemeClr>
            </a:gs>
            <a:gs pos="5000">
              <a:schemeClr val="accent1">
                <a:lumMod val="40000"/>
                <a:lumOff val="60000"/>
              </a:schemeClr>
            </a:gs>
            <a:gs pos="25000">
              <a:srgbClr val="FFFFFF"/>
            </a:gs>
          </a:gsLst>
          <a:lin ang="5400000" scaled="1"/>
        </a:gradFill>
        <a:effectLst/>
      </p:bgPr>
    </p:bg>
    <p:spTree>
      <p:nvGrpSpPr>
        <p:cNvPr id="1" name=""/>
        <p:cNvGrpSpPr/>
        <p:nvPr/>
      </p:nvGrpSpPr>
      <p:grpSpPr>
        <a:xfrm>
          <a:off x="0" y="0"/>
          <a:ext cx="0" cy="0"/>
          <a:chOff x="0" y="0"/>
          <a:chExt cx="0" cy="0"/>
        </a:xfrm>
      </p:grpSpPr>
      <p:pic>
        <p:nvPicPr>
          <p:cNvPr id="2" name="Picture 3" descr="C:\Users\JMA3214\Desktop\20130204160756\気象庁ロゴ\(大）気象庁ロゴマーク_濃い青_小.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414" y="6455131"/>
            <a:ext cx="378000" cy="37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50124" y="6631876"/>
            <a:ext cx="2098800" cy="15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73020" y="6555420"/>
            <a:ext cx="768793" cy="24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7" name="タイトル プレースホルダ 1"/>
          <p:cNvSpPr>
            <a:spLocks noGrp="1"/>
          </p:cNvSpPr>
          <p:nvPr>
            <p:ph type="title"/>
          </p:nvPr>
        </p:nvSpPr>
        <p:spPr bwMode="auto">
          <a:xfrm>
            <a:off x="457200" y="5375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
        <p:nvSpPr>
          <p:cNvPr id="1028" name="テキスト プレースホルダ 2"/>
          <p:cNvSpPr>
            <a:spLocks noGrp="1"/>
          </p:cNvSpPr>
          <p:nvPr>
            <p:ph type="body" idx="1"/>
          </p:nvPr>
        </p:nvSpPr>
        <p:spPr bwMode="auto">
          <a:xfrm>
            <a:off x="457200" y="1196752"/>
            <a:ext cx="8229600" cy="52583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5" name="フッター プレースホルダ 4"/>
          <p:cNvSpPr>
            <a:spLocks noGrp="1"/>
          </p:cNvSpPr>
          <p:nvPr>
            <p:ph type="ftr" sz="quarter" idx="3"/>
          </p:nvPr>
        </p:nvSpPr>
        <p:spPr>
          <a:xfrm>
            <a:off x="3779912" y="6525344"/>
            <a:ext cx="4536504" cy="28803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endParaRPr lang="ja-JP" altLang="en-US" dirty="0"/>
          </a:p>
        </p:txBody>
      </p:sp>
      <p:sp>
        <p:nvSpPr>
          <p:cNvPr id="6" name="スライド番号プレースホルダ 5"/>
          <p:cNvSpPr>
            <a:spLocks noGrp="1"/>
          </p:cNvSpPr>
          <p:nvPr>
            <p:ph type="sldNum" sz="quarter" idx="4"/>
          </p:nvPr>
        </p:nvSpPr>
        <p:spPr>
          <a:xfrm>
            <a:off x="8388424" y="6525344"/>
            <a:ext cx="648072" cy="288032"/>
          </a:xfrm>
          <a:prstGeom prst="rect">
            <a:avLst/>
          </a:prstGeom>
        </p:spPr>
        <p:txBody>
          <a:bodyPr vert="horz" lIns="91440" tIns="45720" rIns="91440" bIns="45720" rtlCol="0" anchor="ctr"/>
          <a:lstStyle>
            <a:lvl1pPr algn="r" fontAlgn="auto">
              <a:spcBef>
                <a:spcPts val="0"/>
              </a:spcBef>
              <a:spcAft>
                <a:spcPts val="0"/>
              </a:spcAft>
              <a:defRPr sz="1200" b="1">
                <a:solidFill>
                  <a:schemeClr val="tx1">
                    <a:tint val="75000"/>
                  </a:schemeClr>
                </a:solidFill>
                <a:latin typeface="+mn-lt"/>
                <a:ea typeface="+mn-ea"/>
              </a:defRPr>
            </a:lvl1pPr>
          </a:lstStyle>
          <a:p>
            <a:pPr>
              <a:defRPr/>
            </a:pPr>
            <a:fld id="{161D7E6F-8CFD-4309-83DF-4EFD1A913205}" type="slidenum">
              <a:rPr lang="ja-JP" altLang="en-US"/>
              <a:pPr>
                <a:defRPr/>
              </a:pPr>
              <a:t>‹#›</a:t>
            </a:fld>
            <a:endParaRPr lang="ja-JP" altLang="en-US" dirty="0"/>
          </a:p>
        </p:txBody>
      </p:sp>
      <p:sp>
        <p:nvSpPr>
          <p:cNvPr id="10" name="正方形/長方形 9"/>
          <p:cNvSpPr/>
          <p:nvPr/>
        </p:nvSpPr>
        <p:spPr>
          <a:xfrm>
            <a:off x="418560" y="6479625"/>
            <a:ext cx="8725440" cy="45719"/>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Tree>
  </p:cSld>
  <p:clrMap bg1="lt1" tx1="dk1" bg2="lt2" tx2="dk2" accent1="accent1" accent2="accent2" accent3="accent3" accent4="accent4" accent5="accent5" accent6="accent6" hlink="hlink" folHlink="folHlink"/>
  <p:sldLayoutIdLst>
    <p:sldLayoutId id="2147484746" r:id="rId1"/>
    <p:sldLayoutId id="2147484726" r:id="rId2"/>
    <p:sldLayoutId id="2147484747" r:id="rId3"/>
    <p:sldLayoutId id="2147484748" r:id="rId4"/>
    <p:sldLayoutId id="2147484755" r:id="rId5"/>
    <p:sldLayoutId id="2147484756" r:id="rId6"/>
    <p:sldLayoutId id="2147484757" r:id="rId7"/>
    <p:sldLayoutId id="2147484758" r:id="rId8"/>
    <p:sldLayoutId id="2147484759" r:id="rId9"/>
    <p:sldLayoutId id="2147484727" r:id="rId10"/>
    <p:sldLayoutId id="2147484728" r:id="rId11"/>
    <p:sldLayoutId id="2147484729" r:id="rId12"/>
    <p:sldLayoutId id="2147484730" r:id="rId13"/>
    <p:sldLayoutId id="2147484731" r:id="rId14"/>
    <p:sldLayoutId id="2147484732" r:id="rId15"/>
    <p:sldLayoutId id="2147484733" r:id="rId16"/>
    <p:sldLayoutId id="2147484734" r:id="rId17"/>
    <p:sldLayoutId id="2147484735" r:id="rId18"/>
  </p:sldLayoutIdLst>
  <p:timing>
    <p:tnLst>
      <p:par>
        <p:cTn xmlns:p14="http://schemas.microsoft.com/office/powerpoint/2010/main" id="1" dur="indefinite" restart="never" nodeType="tmRoot"/>
      </p:par>
    </p:tnLst>
  </p:timing>
  <p:hf hdr="0" ftr="0"/>
  <p:txStyles>
    <p:title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1" fontAlgn="base" hangingPunct="1">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12.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13.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4.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png"/><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0"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image" Target="../media/image132.png"/><Relationship Id="rId8"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6"/>
          <p:cNvSpPr>
            <a:spLocks noGrp="1"/>
          </p:cNvSpPr>
          <p:nvPr>
            <p:ph type="ctrTitle"/>
          </p:nvPr>
        </p:nvSpPr>
        <p:spPr>
          <a:xfrm>
            <a:off x="683568" y="1844824"/>
            <a:ext cx="7772400" cy="1470025"/>
          </a:xfrm>
        </p:spPr>
        <p:txBody>
          <a:bodyPr/>
          <a:lstStyle/>
          <a:p>
            <a:r>
              <a:rPr lang="en-US" altLang="ja-JP" sz="4000" dirty="0" smtClean="0"/>
              <a:t>WGNE </a:t>
            </a:r>
            <a:r>
              <a:rPr lang="en-US" altLang="ja-JP" sz="4000" dirty="0" err="1" smtClean="0"/>
              <a:t>intercomparison</a:t>
            </a:r>
            <a:r>
              <a:rPr lang="en-US" altLang="ja-JP" sz="4000" dirty="0" smtClean="0"/>
              <a:t> of </a:t>
            </a:r>
            <a:br>
              <a:rPr lang="en-US" altLang="ja-JP" sz="4000" dirty="0" smtClean="0"/>
            </a:br>
            <a:r>
              <a:rPr lang="en-US" altLang="ja-JP" sz="4000" dirty="0" smtClean="0"/>
              <a:t>Tropical Cyclone Track forecast, 2014</a:t>
            </a:r>
          </a:p>
        </p:txBody>
      </p:sp>
      <p:sp>
        <p:nvSpPr>
          <p:cNvPr id="6" name="スライド番号プレースホルダ 5"/>
          <p:cNvSpPr>
            <a:spLocks noGrp="1"/>
          </p:cNvSpPr>
          <p:nvPr>
            <p:ph type="sldNum" sz="quarter" idx="11"/>
          </p:nvPr>
        </p:nvSpPr>
        <p:spPr/>
        <p:txBody>
          <a:bodyPr/>
          <a:lstStyle/>
          <a:p>
            <a:pPr>
              <a:defRPr/>
            </a:pPr>
            <a:fld id="{7288F77E-4FCA-4C87-B48F-FC8F4B807336}" type="slidenum">
              <a:rPr lang="ja-JP" altLang="en-US" smtClean="0"/>
              <a:pPr>
                <a:defRPr/>
              </a:pPr>
              <a:t>1</a:t>
            </a:fld>
            <a:endParaRPr lang="ja-JP" altLang="en-US"/>
          </a:p>
        </p:txBody>
      </p:sp>
      <p:sp>
        <p:nvSpPr>
          <p:cNvPr id="2" name="サブタイトル 1"/>
          <p:cNvSpPr>
            <a:spLocks noGrp="1"/>
          </p:cNvSpPr>
          <p:nvPr>
            <p:ph type="subTitle" idx="1"/>
          </p:nvPr>
        </p:nvSpPr>
        <p:spPr>
          <a:xfrm>
            <a:off x="539552" y="4293096"/>
            <a:ext cx="8136904" cy="1296144"/>
          </a:xfrm>
        </p:spPr>
        <p:txBody>
          <a:bodyPr/>
          <a:lstStyle/>
          <a:p>
            <a:r>
              <a:rPr kumimoji="1" lang="en-US" altLang="ja-JP" dirty="0" smtClean="0"/>
              <a:t>Junichi Ishida</a:t>
            </a:r>
          </a:p>
          <a:p>
            <a:r>
              <a:rPr lang="en-US" altLang="ja-JP" dirty="0" smtClean="0"/>
              <a:t>Presentation is prepared by Hitoshi Sato, Takahiro Ito, Masahiro Sawada and </a:t>
            </a:r>
            <a:r>
              <a:rPr lang="en-US" altLang="ja-JP" dirty="0" err="1" smtClean="0"/>
              <a:t>Munehiko</a:t>
            </a:r>
            <a:r>
              <a:rPr lang="en-US" altLang="ja-JP" dirty="0" smtClean="0"/>
              <a:t> Yamaguchi </a:t>
            </a:r>
            <a:endParaRPr kumimoji="1" lang="ja-JP" altLang="en-US" dirty="0"/>
          </a:p>
        </p:txBody>
      </p:sp>
    </p:spTree>
    <p:extLst>
      <p:ext uri="{BB962C8B-B14F-4D97-AF65-F5344CB8AC3E}">
        <p14:creationId xmlns:p14="http://schemas.microsoft.com/office/powerpoint/2010/main" val="16687529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vkva.naps.kishou.go.jp/%7Esuuchi55/wgne_data/fig/Detection_Rate/2014/2014_NWP_detection_rate.png"/>
          <p:cNvPicPr>
            <a:picLocks noChangeAspect="1" noChangeArrowheads="1"/>
          </p:cNvPicPr>
          <p:nvPr/>
        </p:nvPicPr>
        <p:blipFill rotWithShape="1">
          <a:blip r:embed="rId3">
            <a:extLst>
              <a:ext uri="{28A0092B-C50C-407E-A947-70E740481C1C}">
                <a14:useLocalDpi xmlns:a14="http://schemas.microsoft.com/office/drawing/2010/main" val="0"/>
              </a:ext>
            </a:extLst>
          </a:blip>
          <a:srcRect t="1559" b="1276"/>
          <a:stretch/>
        </p:blipFill>
        <p:spPr bwMode="auto">
          <a:xfrm>
            <a:off x="35496" y="621376"/>
            <a:ext cx="9072000" cy="622842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566936"/>
          </a:xfrm>
        </p:spPr>
        <p:txBody>
          <a:bodyPr/>
          <a:lstStyle/>
          <a:p>
            <a:r>
              <a:rPr kumimoji="1" lang="en-US" altLang="ja-JP" sz="2800" dirty="0" smtClean="0"/>
              <a:t>(a) WNP domain Detection Rate</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10</a:t>
            </a:fld>
            <a:endParaRPr lang="ja-JP" altLang="en-US" dirty="0"/>
          </a:p>
        </p:txBody>
      </p:sp>
      <p:pic>
        <p:nvPicPr>
          <p:cNvPr id="3076" name="Picture 4" descr="http://svkva.naps.kishou.go.jp/%7Esuuchi55/wgne_data/fig/DR-PE/2014/DRPE_NWP_7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687" y="3068960"/>
            <a:ext cx="4128516" cy="291769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
          <p:cNvSpPr txBox="1">
            <a:spLocks noChangeArrowheads="1"/>
          </p:cNvSpPr>
          <p:nvPr/>
        </p:nvSpPr>
        <p:spPr bwMode="auto">
          <a:xfrm>
            <a:off x="971848" y="2852936"/>
            <a:ext cx="5040312" cy="366713"/>
          </a:xfrm>
          <a:prstGeom prst="rect">
            <a:avLst/>
          </a:prstGeom>
          <a:noFill/>
          <a:ln w="9525">
            <a:noFill/>
            <a:miter lim="800000"/>
            <a:headEnd/>
            <a:tailEnd/>
          </a:ln>
        </p:spPr>
        <p:txBody>
          <a:bodyPr>
            <a:spAutoFit/>
          </a:bodyPr>
          <a:lstStyle/>
          <a:p>
            <a:pPr>
              <a:spcBef>
                <a:spcPct val="50000"/>
              </a:spcBef>
            </a:pPr>
            <a:r>
              <a:rPr lang="en-US" altLang="ja-JP" dirty="0" smtClean="0"/>
              <a:t>Detection Rate </a:t>
            </a:r>
            <a:r>
              <a:rPr lang="en-US" altLang="ja-JP" dirty="0"/>
              <a:t>– Position Error map (FT +72) </a:t>
            </a:r>
          </a:p>
        </p:txBody>
      </p:sp>
      <p:sp>
        <p:nvSpPr>
          <p:cNvPr id="7" name="Line 14"/>
          <p:cNvSpPr>
            <a:spLocks noChangeShapeType="1"/>
          </p:cNvSpPr>
          <p:nvPr/>
        </p:nvSpPr>
        <p:spPr bwMode="auto">
          <a:xfrm>
            <a:off x="2196157" y="3789040"/>
            <a:ext cx="1655763" cy="1296988"/>
          </a:xfrm>
          <a:prstGeom prst="line">
            <a:avLst/>
          </a:prstGeom>
          <a:noFill/>
          <a:ln w="76200">
            <a:solidFill>
              <a:srgbClr val="CC0000"/>
            </a:solidFill>
            <a:round/>
            <a:headEnd/>
            <a:tailEnd type="stealth" w="med" len="med"/>
          </a:ln>
        </p:spPr>
        <p:txBody>
          <a:bodyPr/>
          <a:lstStyle/>
          <a:p>
            <a:endParaRPr lang="ja-JP" altLang="en-US"/>
          </a:p>
        </p:txBody>
      </p:sp>
      <p:sp>
        <p:nvSpPr>
          <p:cNvPr id="8" name="Text Box 15"/>
          <p:cNvSpPr txBox="1">
            <a:spLocks noChangeArrowheads="1"/>
          </p:cNvSpPr>
          <p:nvPr/>
        </p:nvSpPr>
        <p:spPr bwMode="auto">
          <a:xfrm rot="2277366">
            <a:off x="2470795" y="4482778"/>
            <a:ext cx="863600" cy="366712"/>
          </a:xfrm>
          <a:prstGeom prst="rect">
            <a:avLst/>
          </a:prstGeom>
          <a:noFill/>
          <a:ln w="9525">
            <a:noFill/>
            <a:miter lim="800000"/>
            <a:headEnd/>
            <a:tailEnd/>
          </a:ln>
        </p:spPr>
        <p:txBody>
          <a:bodyPr>
            <a:spAutoFit/>
          </a:bodyPr>
          <a:lstStyle/>
          <a:p>
            <a:pPr>
              <a:spcBef>
                <a:spcPct val="50000"/>
              </a:spcBef>
            </a:pPr>
            <a:r>
              <a:rPr lang="en-US" altLang="ja-JP" dirty="0">
                <a:solidFill>
                  <a:srgbClr val="CC0000"/>
                </a:solidFill>
              </a:rPr>
              <a:t>better</a:t>
            </a:r>
          </a:p>
        </p:txBody>
      </p:sp>
      <p:sp>
        <p:nvSpPr>
          <p:cNvPr id="9" name="テキスト ボックス 8"/>
          <p:cNvSpPr txBox="1"/>
          <p:nvPr/>
        </p:nvSpPr>
        <p:spPr>
          <a:xfrm>
            <a:off x="4932040" y="5661248"/>
            <a:ext cx="4075023"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smtClean="0"/>
              <a:t>Overall, </a:t>
            </a:r>
            <a:r>
              <a:rPr lang="ja-JP" altLang="ja-JP" sz="1400" dirty="0" smtClean="0"/>
              <a:t>E</a:t>
            </a:r>
            <a:r>
              <a:rPr lang="en-US" altLang="ja-JP" sz="1400" dirty="0" smtClean="0"/>
              <a:t>CMWF,</a:t>
            </a:r>
            <a:r>
              <a:rPr lang="ja-JP" altLang="en-US" sz="1400" dirty="0" smtClean="0"/>
              <a:t> </a:t>
            </a:r>
            <a:r>
              <a:rPr lang="en-US" altLang="ja-JP" sz="1400" dirty="0"/>
              <a:t>Met Office and NCEP </a:t>
            </a:r>
            <a:r>
              <a:rPr lang="en-US" altLang="ja-JP" sz="1400" dirty="0" smtClean="0"/>
              <a:t>performed the best followed by CMC, NRL, JMA and BoM.</a:t>
            </a:r>
          </a:p>
        </p:txBody>
      </p:sp>
    </p:spTree>
    <p:extLst>
      <p:ext uri="{BB962C8B-B14F-4D97-AF65-F5344CB8AC3E}">
        <p14:creationId xmlns:p14="http://schemas.microsoft.com/office/powerpoint/2010/main" val="39671371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2758" t="4023" r="3734" b="8148"/>
          <a:stretch/>
        </p:blipFill>
        <p:spPr>
          <a:xfrm>
            <a:off x="35496" y="468000"/>
            <a:ext cx="2088000" cy="2196000"/>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12155" t="3895" r="2897" b="11155"/>
          <a:stretch/>
        </p:blipFill>
        <p:spPr>
          <a:xfrm>
            <a:off x="6192416" y="468000"/>
            <a:ext cx="2124000" cy="2124000"/>
          </a:xfrm>
          <a:prstGeom prst="rect">
            <a:avLst/>
          </a:prstGeom>
        </p:spPr>
      </p:pic>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l="12161" t="4024" r="5770" b="9587"/>
          <a:stretch/>
        </p:blipFill>
        <p:spPr>
          <a:xfrm>
            <a:off x="4140168" y="468000"/>
            <a:ext cx="2052000" cy="2160000"/>
          </a:xfrm>
          <a:prstGeom prst="rect">
            <a:avLst/>
          </a:prstGeom>
        </p:spPr>
      </p:pic>
      <p:pic>
        <p:nvPicPr>
          <p:cNvPr id="4" name="図 3"/>
          <p:cNvPicPr>
            <a:picLocks noChangeAspect="1"/>
          </p:cNvPicPr>
          <p:nvPr/>
        </p:nvPicPr>
        <p:blipFill rotWithShape="1">
          <a:blip r:embed="rId6">
            <a:extLst>
              <a:ext uri="{28A0092B-C50C-407E-A947-70E740481C1C}">
                <a14:useLocalDpi xmlns:a14="http://schemas.microsoft.com/office/drawing/2010/main" val="0"/>
              </a:ext>
            </a:extLst>
          </a:blip>
          <a:srcRect l="11531" t="4098" r="3519" b="10952"/>
          <a:stretch/>
        </p:blipFill>
        <p:spPr>
          <a:xfrm>
            <a:off x="2051720" y="468000"/>
            <a:ext cx="2124000" cy="2124000"/>
          </a:xfrm>
          <a:prstGeom prst="rect">
            <a:avLst/>
          </a:prstGeom>
        </p:spPr>
      </p:pic>
      <p:pic>
        <p:nvPicPr>
          <p:cNvPr id="1026" name="Picture 2" descr="http://svkva.naps.kishou.go.jp/%7Esuuchi55/wgne_data/fig/Scat_ATCT/2014/NWP/2014_NWP_DWD_72_ATCT.png"/>
          <p:cNvPicPr>
            <a:picLocks noChangeAspect="1" noChangeArrowheads="1"/>
          </p:cNvPicPr>
          <p:nvPr/>
        </p:nvPicPr>
        <p:blipFill rotWithShape="1">
          <a:blip r:embed="rId7">
            <a:extLst>
              <a:ext uri="{28A0092B-C50C-407E-A947-70E740481C1C}">
                <a14:useLocalDpi xmlns:a14="http://schemas.microsoft.com/office/drawing/2010/main" val="0"/>
              </a:ext>
            </a:extLst>
          </a:blip>
          <a:srcRect l="12982" t="3964" r="4947" b="5326"/>
          <a:stretch/>
        </p:blipFill>
        <p:spPr bwMode="auto">
          <a:xfrm>
            <a:off x="35496" y="2601160"/>
            <a:ext cx="205200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vkva.naps.kishou.go.jp/%7Esuuchi55/wgne_data/fig/Scat_ATCT/2014/NWP/2014_NWP_NCP_72_ATCT.png"/>
          <p:cNvPicPr>
            <a:picLocks noChangeAspect="1" noChangeArrowheads="1"/>
          </p:cNvPicPr>
          <p:nvPr/>
        </p:nvPicPr>
        <p:blipFill rotWithShape="1">
          <a:blip r:embed="rId8">
            <a:extLst>
              <a:ext uri="{28A0092B-C50C-407E-A947-70E740481C1C}">
                <a14:useLocalDpi xmlns:a14="http://schemas.microsoft.com/office/drawing/2010/main" val="0"/>
              </a:ext>
            </a:extLst>
          </a:blip>
          <a:srcRect l="12975" t="3963" r="3517" b="11086"/>
          <a:stretch/>
        </p:blipFill>
        <p:spPr bwMode="auto">
          <a:xfrm>
            <a:off x="2088000" y="2601160"/>
            <a:ext cx="2088000" cy="212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vkva.naps.kishou.go.jp/%7Esuuchi55/wgne_data/fig/Scat_ATCT/2014/NWP/2014_NWP_KMA_72_ATCT.png"/>
          <p:cNvPicPr>
            <a:picLocks noChangeAspect="1" noChangeArrowheads="1"/>
          </p:cNvPicPr>
          <p:nvPr/>
        </p:nvPicPr>
        <p:blipFill rotWithShape="1">
          <a:blip r:embed="rId9">
            <a:extLst>
              <a:ext uri="{28A0092B-C50C-407E-A947-70E740481C1C}">
                <a14:useLocalDpi xmlns:a14="http://schemas.microsoft.com/office/drawing/2010/main" val="0"/>
              </a:ext>
            </a:extLst>
          </a:blip>
          <a:srcRect l="12963" t="3964" r="4968" b="5326"/>
          <a:stretch/>
        </p:blipFill>
        <p:spPr bwMode="auto">
          <a:xfrm>
            <a:off x="4176000" y="2601160"/>
            <a:ext cx="205200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vkva.naps.kishou.go.jp/%7Esuuchi55/wgne_data/fig/Scat_ATCT/2014/NWP/2014_NWP_BOM_72_ATCT.png"/>
          <p:cNvPicPr>
            <a:picLocks noChangeAspect="1" noChangeArrowheads="1"/>
          </p:cNvPicPr>
          <p:nvPr/>
        </p:nvPicPr>
        <p:blipFill rotWithShape="1">
          <a:blip r:embed="rId10">
            <a:extLst>
              <a:ext uri="{28A0092B-C50C-407E-A947-70E740481C1C}">
                <a14:useLocalDpi xmlns:a14="http://schemas.microsoft.com/office/drawing/2010/main" val="0"/>
              </a:ext>
            </a:extLst>
          </a:blip>
          <a:srcRect l="12156" t="3963" r="2895" b="11086"/>
          <a:stretch/>
        </p:blipFill>
        <p:spPr bwMode="auto">
          <a:xfrm>
            <a:off x="6192000" y="2601160"/>
            <a:ext cx="2124000" cy="212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vkva.naps.kishou.go.jp/%7Esuuchi55/wgne_data/fig/Scat_ATCT/2014/NWP/2014_NWP_FRN_72_ATCT.png"/>
          <p:cNvPicPr>
            <a:picLocks noChangeAspect="1" noChangeArrowheads="1"/>
          </p:cNvPicPr>
          <p:nvPr/>
        </p:nvPicPr>
        <p:blipFill rotWithShape="1">
          <a:blip r:embed="rId11">
            <a:extLst>
              <a:ext uri="{28A0092B-C50C-407E-A947-70E740481C1C}">
                <a14:useLocalDpi xmlns:a14="http://schemas.microsoft.com/office/drawing/2010/main" val="0"/>
              </a:ext>
            </a:extLst>
          </a:blip>
          <a:srcRect l="12982" t="5398" r="4947" b="9654"/>
          <a:stretch/>
        </p:blipFill>
        <p:spPr bwMode="auto">
          <a:xfrm>
            <a:off x="35496" y="4716000"/>
            <a:ext cx="2052000" cy="212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vkva.naps.kishou.go.jp/%7Esuuchi55/wgne_data/fig/Scat_ATCT/2014/NWP/2014_NWP_CMA_72_ATCT.png"/>
          <p:cNvPicPr>
            <a:picLocks noChangeAspect="1" noChangeArrowheads="1"/>
          </p:cNvPicPr>
          <p:nvPr/>
        </p:nvPicPr>
        <p:blipFill rotWithShape="1">
          <a:blip r:embed="rId12">
            <a:extLst>
              <a:ext uri="{28A0092B-C50C-407E-A947-70E740481C1C}">
                <a14:useLocalDpi xmlns:a14="http://schemas.microsoft.com/office/drawing/2010/main" val="0"/>
              </a:ext>
            </a:extLst>
          </a:blip>
          <a:srcRect l="12130" t="5398" r="2922" b="11094"/>
          <a:stretch/>
        </p:blipFill>
        <p:spPr bwMode="auto">
          <a:xfrm>
            <a:off x="2087960" y="4716000"/>
            <a:ext cx="2124000" cy="2088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vkva.naps.kishou.go.jp/%7Esuuchi55/wgne_data/fig/Scat_ATCT/2014/NWP/2014_NWP_NRL_72_ATCT.png"/>
          <p:cNvPicPr>
            <a:picLocks noChangeAspect="1" noChangeArrowheads="1"/>
          </p:cNvPicPr>
          <p:nvPr/>
        </p:nvPicPr>
        <p:blipFill rotWithShape="1">
          <a:blip r:embed="rId13">
            <a:extLst>
              <a:ext uri="{28A0092B-C50C-407E-A947-70E740481C1C}">
                <a14:useLocalDpi xmlns:a14="http://schemas.microsoft.com/office/drawing/2010/main" val="0"/>
              </a:ext>
            </a:extLst>
          </a:blip>
          <a:srcRect l="12164" t="5394" r="4328" b="9657"/>
          <a:stretch/>
        </p:blipFill>
        <p:spPr bwMode="auto">
          <a:xfrm>
            <a:off x="4176000" y="4716000"/>
            <a:ext cx="2088000" cy="2124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422920"/>
          </a:xfrm>
        </p:spPr>
        <p:txBody>
          <a:bodyPr/>
          <a:lstStyle/>
          <a:p>
            <a:r>
              <a:rPr lang="en-US" altLang="ja-JP" sz="2800" dirty="0" smtClean="0"/>
              <a:t>(a) WNP domain   AT-CT bias map (FT +72)</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11</a:t>
            </a:fld>
            <a:endParaRPr lang="ja-JP" altLang="en-US" dirty="0"/>
          </a:p>
        </p:txBody>
      </p:sp>
      <p:sp>
        <p:nvSpPr>
          <p:cNvPr id="15" name="正方形/長方形 14"/>
          <p:cNvSpPr/>
          <p:nvPr/>
        </p:nvSpPr>
        <p:spPr>
          <a:xfrm>
            <a:off x="149005" y="476672"/>
            <a:ext cx="835485" cy="461665"/>
          </a:xfrm>
          <a:prstGeom prst="rect">
            <a:avLst/>
          </a:prstGeom>
        </p:spPr>
        <p:txBody>
          <a:bodyPr wrap="none">
            <a:spAutoFit/>
          </a:bodyPr>
          <a:lstStyle/>
          <a:p>
            <a:pPr lvl="0">
              <a:spcBef>
                <a:spcPct val="20000"/>
              </a:spcBef>
            </a:pPr>
            <a:r>
              <a:rPr lang="en-US" altLang="ja-JP" sz="2400" b="1" dirty="0" smtClean="0">
                <a:solidFill>
                  <a:srgbClr val="FF0000"/>
                </a:solidFill>
                <a:effectLst>
                  <a:outerShdw blurRad="38100" dist="38100" dir="2700000" algn="tl">
                    <a:srgbClr val="000000"/>
                  </a:outerShdw>
                </a:effectLst>
                <a:latin typeface="Arial" charset="0"/>
                <a:ea typeface="ＭＳ Ｐゴシック" charset="-128"/>
              </a:rPr>
              <a:t>JMA</a:t>
            </a:r>
          </a:p>
        </p:txBody>
      </p:sp>
      <p:sp>
        <p:nvSpPr>
          <p:cNvPr id="16" name="正方形/長方形 15"/>
          <p:cNvSpPr/>
          <p:nvPr/>
        </p:nvSpPr>
        <p:spPr>
          <a:xfrm>
            <a:off x="2165229" y="476672"/>
            <a:ext cx="1346844" cy="461665"/>
          </a:xfrm>
          <a:prstGeom prst="rect">
            <a:avLst/>
          </a:prstGeom>
        </p:spPr>
        <p:txBody>
          <a:bodyPr wrap="none">
            <a:spAutoFit/>
          </a:bodyPr>
          <a:lstStyle/>
          <a:p>
            <a:pPr lvl="0">
              <a:spcBef>
                <a:spcPct val="20000"/>
              </a:spcBef>
            </a:pPr>
            <a:r>
              <a:rPr lang="en-US" altLang="ja-JP" sz="2400" b="1" dirty="0" smtClean="0">
                <a:solidFill>
                  <a:srgbClr val="00CCFF"/>
                </a:solidFill>
                <a:effectLst>
                  <a:outerShdw blurRad="38100" dist="38100" dir="2700000" algn="tl">
                    <a:srgbClr val="000000"/>
                  </a:outerShdw>
                </a:effectLst>
                <a:latin typeface="Arial" charset="0"/>
                <a:ea typeface="ＭＳ Ｐゴシック" charset="-128"/>
              </a:rPr>
              <a:t>ECMWF</a:t>
            </a:r>
          </a:p>
        </p:txBody>
      </p:sp>
      <p:sp>
        <p:nvSpPr>
          <p:cNvPr id="17" name="正方形/長方形 16"/>
          <p:cNvSpPr/>
          <p:nvPr/>
        </p:nvSpPr>
        <p:spPr>
          <a:xfrm>
            <a:off x="4139952" y="476672"/>
            <a:ext cx="1125629" cy="461665"/>
          </a:xfrm>
          <a:prstGeom prst="rect">
            <a:avLst/>
          </a:prstGeom>
        </p:spPr>
        <p:txBody>
          <a:bodyPr wrap="none">
            <a:spAutoFit/>
          </a:bodyPr>
          <a:lstStyle/>
          <a:p>
            <a:pPr lvl="0">
              <a:spcBef>
                <a:spcPct val="20000"/>
              </a:spcBef>
            </a:pPr>
            <a:r>
              <a:rPr lang="en-US" altLang="ja-JP" sz="2400" b="1" dirty="0" smtClean="0">
                <a:solidFill>
                  <a:srgbClr val="0000FF"/>
                </a:solidFill>
                <a:effectLst>
                  <a:outerShdw blurRad="38100" dist="38100" dir="2700000" algn="tl">
                    <a:srgbClr val="000000"/>
                  </a:outerShdw>
                </a:effectLst>
                <a:latin typeface="Arial" charset="0"/>
                <a:ea typeface="ＭＳ Ｐゴシック" charset="-128"/>
              </a:rPr>
              <a:t>UKMO</a:t>
            </a:r>
          </a:p>
        </p:txBody>
      </p:sp>
      <p:sp>
        <p:nvSpPr>
          <p:cNvPr id="18" name="正方形/長方形 17"/>
          <p:cNvSpPr/>
          <p:nvPr/>
        </p:nvSpPr>
        <p:spPr>
          <a:xfrm>
            <a:off x="6197677" y="476672"/>
            <a:ext cx="886781" cy="461665"/>
          </a:xfrm>
          <a:prstGeom prst="rect">
            <a:avLst/>
          </a:prstGeom>
        </p:spPr>
        <p:txBody>
          <a:bodyPr wrap="none">
            <a:spAutoFit/>
          </a:bodyPr>
          <a:lstStyle/>
          <a:p>
            <a:pPr lvl="0">
              <a:spcBef>
                <a:spcPct val="20000"/>
              </a:spcBef>
            </a:pPr>
            <a:r>
              <a:rPr lang="en-US" altLang="ja-JP" sz="2400" b="1" dirty="0" smtClean="0">
                <a:solidFill>
                  <a:srgbClr val="FF33CC"/>
                </a:solidFill>
                <a:effectLst>
                  <a:outerShdw blurRad="38100" dist="38100" dir="2700000" algn="tl">
                    <a:srgbClr val="000000"/>
                  </a:outerShdw>
                </a:effectLst>
                <a:latin typeface="Arial" charset="0"/>
                <a:ea typeface="ＭＳ Ｐゴシック" charset="-128"/>
              </a:rPr>
              <a:t>CMC</a:t>
            </a:r>
          </a:p>
        </p:txBody>
      </p:sp>
      <p:sp>
        <p:nvSpPr>
          <p:cNvPr id="19" name="正方形/長方形 18"/>
          <p:cNvSpPr/>
          <p:nvPr/>
        </p:nvSpPr>
        <p:spPr>
          <a:xfrm>
            <a:off x="107504" y="2636912"/>
            <a:ext cx="920445" cy="461665"/>
          </a:xfrm>
          <a:prstGeom prst="rect">
            <a:avLst/>
          </a:prstGeom>
        </p:spPr>
        <p:txBody>
          <a:bodyPr wrap="none">
            <a:spAutoFit/>
          </a:bodyPr>
          <a:lstStyle/>
          <a:p>
            <a:pPr lvl="0">
              <a:spcBef>
                <a:spcPct val="20000"/>
              </a:spcBef>
              <a:defRPr/>
            </a:pPr>
            <a:r>
              <a:rPr lang="en-US" altLang="ja-JP" sz="2400" b="1" dirty="0" smtClean="0">
                <a:solidFill>
                  <a:srgbClr val="009900"/>
                </a:solidFill>
                <a:effectLst>
                  <a:outerShdw blurRad="38100" dist="38100" dir="2700000" algn="tl">
                    <a:srgbClr val="000000"/>
                  </a:outerShdw>
                </a:effectLst>
                <a:latin typeface="Arial" charset="0"/>
                <a:ea typeface="ＭＳ Ｐゴシック" charset="-128"/>
              </a:rPr>
              <a:t>DWD</a:t>
            </a:r>
          </a:p>
        </p:txBody>
      </p:sp>
      <p:sp>
        <p:nvSpPr>
          <p:cNvPr id="20" name="正方形/長方形 19"/>
          <p:cNvSpPr/>
          <p:nvPr/>
        </p:nvSpPr>
        <p:spPr>
          <a:xfrm>
            <a:off x="2093221" y="2636912"/>
            <a:ext cx="1040670" cy="461665"/>
          </a:xfrm>
          <a:prstGeom prst="rect">
            <a:avLst/>
          </a:prstGeom>
        </p:spPr>
        <p:txBody>
          <a:bodyPr wrap="none">
            <a:spAutoFit/>
          </a:bodyPr>
          <a:lstStyle/>
          <a:p>
            <a:pPr lvl="0">
              <a:spcBef>
                <a:spcPct val="20000"/>
              </a:spcBef>
              <a:defRPr/>
            </a:pPr>
            <a:r>
              <a:rPr lang="en-US" altLang="ja-JP" sz="2400" b="1" dirty="0" smtClean="0">
                <a:solidFill>
                  <a:srgbClr val="FFCC00"/>
                </a:solidFill>
                <a:effectLst>
                  <a:outerShdw blurRad="38100" dist="38100" dir="2700000" algn="tl">
                    <a:srgbClr val="000000"/>
                  </a:outerShdw>
                </a:effectLst>
                <a:latin typeface="Arial" charset="0"/>
                <a:ea typeface="ＭＳ Ｐゴシック" charset="-128"/>
              </a:rPr>
              <a:t>NCEP</a:t>
            </a:r>
          </a:p>
        </p:txBody>
      </p:sp>
      <p:sp>
        <p:nvSpPr>
          <p:cNvPr id="22" name="正方形/長方形 21"/>
          <p:cNvSpPr/>
          <p:nvPr/>
        </p:nvSpPr>
        <p:spPr>
          <a:xfrm>
            <a:off x="6156176" y="2636912"/>
            <a:ext cx="902811" cy="461665"/>
          </a:xfrm>
          <a:prstGeom prst="rect">
            <a:avLst/>
          </a:prstGeom>
        </p:spPr>
        <p:txBody>
          <a:bodyPr wrap="none">
            <a:spAutoFit/>
          </a:bodyPr>
          <a:lstStyle/>
          <a:p>
            <a:pPr lvl="0">
              <a:spcBef>
                <a:spcPct val="20000"/>
              </a:spcBef>
            </a:pPr>
            <a:r>
              <a:rPr lang="en-US" altLang="ja-JP" sz="2400" b="1" dirty="0" smtClean="0">
                <a:solidFill>
                  <a:srgbClr val="FF6432"/>
                </a:solidFill>
                <a:effectLst>
                  <a:outerShdw blurRad="38100" dist="38100" dir="2700000" algn="tl">
                    <a:srgbClr val="000000"/>
                  </a:outerShdw>
                </a:effectLst>
                <a:latin typeface="Arial" charset="0"/>
                <a:ea typeface="ＭＳ Ｐゴシック" charset="-128"/>
              </a:rPr>
              <a:t>BOM</a:t>
            </a:r>
            <a:endParaRPr lang="en-US" altLang="ja-JP" sz="2400" b="1" dirty="0" smtClean="0">
              <a:solidFill>
                <a:srgbClr val="800000"/>
              </a:solidFill>
              <a:effectLst>
                <a:outerShdw blurRad="38100" dist="38100" dir="2700000" algn="tl">
                  <a:srgbClr val="000000"/>
                </a:outerShdw>
              </a:effectLst>
              <a:latin typeface="Arial" charset="0"/>
              <a:ea typeface="ＭＳ Ｐゴシック" charset="-128"/>
            </a:endParaRPr>
          </a:p>
        </p:txBody>
      </p:sp>
      <p:sp>
        <p:nvSpPr>
          <p:cNvPr id="23" name="正方形/長方形 22"/>
          <p:cNvSpPr/>
          <p:nvPr/>
        </p:nvSpPr>
        <p:spPr>
          <a:xfrm>
            <a:off x="98560" y="4725144"/>
            <a:ext cx="2169184" cy="461665"/>
          </a:xfrm>
          <a:prstGeom prst="rect">
            <a:avLst/>
          </a:prstGeom>
        </p:spPr>
        <p:txBody>
          <a:bodyPr wrap="none">
            <a:spAutoFit/>
          </a:bodyPr>
          <a:lstStyle/>
          <a:p>
            <a:pPr lvl="0">
              <a:spcBef>
                <a:spcPct val="20000"/>
              </a:spcBef>
              <a:defRPr/>
            </a:pPr>
            <a:r>
              <a:rPr lang="en-US" altLang="ja-JP" sz="2400" b="1" dirty="0" err="1" smtClean="0">
                <a:solidFill>
                  <a:srgbClr val="800000"/>
                </a:solidFill>
                <a:effectLst>
                  <a:outerShdw blurRad="38100" dist="38100" dir="2700000" algn="tl">
                    <a:srgbClr val="000000"/>
                  </a:outerShdw>
                </a:effectLst>
                <a:latin typeface="Arial" charset="0"/>
                <a:ea typeface="ＭＳ Ｐゴシック" charset="-128"/>
              </a:rPr>
              <a:t>Meteo</a:t>
            </a:r>
            <a:r>
              <a:rPr lang="en-US" altLang="ja-JP" sz="2400" b="1" dirty="0" smtClean="0">
                <a:solidFill>
                  <a:srgbClr val="800000"/>
                </a:solidFill>
                <a:effectLst>
                  <a:outerShdw blurRad="38100" dist="38100" dir="2700000" algn="tl">
                    <a:srgbClr val="000000"/>
                  </a:outerShdw>
                </a:effectLst>
                <a:latin typeface="Arial" charset="0"/>
                <a:ea typeface="ＭＳ Ｐゴシック" charset="-128"/>
              </a:rPr>
              <a:t> France</a:t>
            </a:r>
          </a:p>
        </p:txBody>
      </p:sp>
      <p:sp>
        <p:nvSpPr>
          <p:cNvPr id="24" name="正方形/長方形 23"/>
          <p:cNvSpPr/>
          <p:nvPr/>
        </p:nvSpPr>
        <p:spPr>
          <a:xfrm>
            <a:off x="2165229" y="4725144"/>
            <a:ext cx="886781" cy="461665"/>
          </a:xfrm>
          <a:prstGeom prst="rect">
            <a:avLst/>
          </a:prstGeom>
        </p:spPr>
        <p:txBody>
          <a:bodyPr wrap="none">
            <a:spAutoFit/>
          </a:bodyPr>
          <a:lstStyle/>
          <a:p>
            <a:pPr lvl="0">
              <a:spcBef>
                <a:spcPct val="20000"/>
              </a:spcBef>
              <a:defRPr/>
            </a:pPr>
            <a:r>
              <a:rPr lang="en-US"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rPr>
              <a:t>CMA</a:t>
            </a:r>
            <a:endParaRPr lang="ja-JP"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endParaRPr>
          </a:p>
        </p:txBody>
      </p:sp>
      <p:sp>
        <p:nvSpPr>
          <p:cNvPr id="25" name="正方形/長方形 24"/>
          <p:cNvSpPr/>
          <p:nvPr/>
        </p:nvSpPr>
        <p:spPr>
          <a:xfrm>
            <a:off x="4139952" y="4725143"/>
            <a:ext cx="817853" cy="461665"/>
          </a:xfrm>
          <a:prstGeom prst="rect">
            <a:avLst/>
          </a:prstGeom>
        </p:spPr>
        <p:txBody>
          <a:bodyPr wrap="none">
            <a:spAutoFit/>
          </a:bodyPr>
          <a:lstStyle/>
          <a:p>
            <a:pPr lvl="0">
              <a:spcBef>
                <a:spcPct val="20000"/>
              </a:spcBef>
              <a:defRPr/>
            </a:pPr>
            <a:r>
              <a:rPr lang="en-US" altLang="ja-JP" sz="2400" b="1" dirty="0" smtClean="0">
                <a:solidFill>
                  <a:srgbClr val="9933FF"/>
                </a:solidFill>
                <a:effectLst>
                  <a:outerShdw blurRad="38100" dist="38100" dir="2700000" algn="tl">
                    <a:srgbClr val="000000"/>
                  </a:outerShdw>
                </a:effectLst>
                <a:latin typeface="Arial" charset="0"/>
                <a:ea typeface="ＭＳ Ｐゴシック" charset="-128"/>
              </a:rPr>
              <a:t>NRL</a:t>
            </a:r>
            <a:endParaRPr lang="ja-JP" altLang="ja-JP" sz="2400" b="1" dirty="0" smtClean="0">
              <a:solidFill>
                <a:srgbClr val="9933FF"/>
              </a:solidFill>
              <a:effectLst>
                <a:outerShdw blurRad="38100" dist="38100" dir="2700000" algn="tl">
                  <a:srgbClr val="000000"/>
                </a:outerShdw>
              </a:effectLst>
              <a:latin typeface="Arial" charset="0"/>
              <a:ea typeface="ＭＳ Ｐゴシック" charset="-128"/>
            </a:endParaRPr>
          </a:p>
        </p:txBody>
      </p:sp>
      <p:sp>
        <p:nvSpPr>
          <p:cNvPr id="26" name="正方形/長方形 25"/>
          <p:cNvSpPr/>
          <p:nvPr/>
        </p:nvSpPr>
        <p:spPr>
          <a:xfrm>
            <a:off x="6300192" y="4797152"/>
            <a:ext cx="2844504" cy="1889748"/>
          </a:xfrm>
          <a:prstGeom prst="rect">
            <a:avLst/>
          </a:prstGeom>
          <a:solidFill>
            <a:schemeClr val="bg1"/>
          </a:solidFill>
        </p:spPr>
        <p:txBody>
          <a:bodyPr wrap="square">
            <a:spAutoFit/>
          </a:bodyPr>
          <a:lstStyle/>
          <a:p>
            <a:pPr lvl="0">
              <a:lnSpc>
                <a:spcPts val="1200"/>
              </a:lnSpc>
              <a:spcBef>
                <a:spcPct val="20000"/>
              </a:spcBef>
            </a:pPr>
            <a:r>
              <a:rPr lang="en-US" altLang="ja-JP" sz="1400" dirty="0" smtClean="0">
                <a:latin typeface="Franklin Gothic Medium" pitchFamily="34" charset="0"/>
                <a:ea typeface="ＭＳ Ｐゴシック" charset="-128"/>
              </a:rPr>
              <a:t>Scatter diagram of TC positions at 72 hour forecast.</a:t>
            </a:r>
          </a:p>
          <a:p>
            <a:pPr lvl="0">
              <a:lnSpc>
                <a:spcPts val="1200"/>
              </a:lnSpc>
              <a:spcBef>
                <a:spcPct val="20000"/>
              </a:spcBef>
            </a:pPr>
            <a:r>
              <a:rPr lang="en-US" altLang="ja-JP" sz="1400" dirty="0" smtClean="0">
                <a:latin typeface="Franklin Gothic Medium" pitchFamily="34" charset="0"/>
                <a:ea typeface="ＭＳ Ｐゴシック" charset="-128"/>
              </a:rPr>
              <a:t>   </a:t>
            </a:r>
            <a:r>
              <a:rPr lang="en-US" altLang="ja-JP" sz="1400" dirty="0" smtClean="0">
                <a:solidFill>
                  <a:srgbClr val="FF0000"/>
                </a:solidFill>
                <a:latin typeface="Franklin Gothic Medium" pitchFamily="34" charset="0"/>
                <a:ea typeface="ＭＳ Ｐゴシック" charset="-128"/>
              </a:rPr>
              <a:t>Red     </a:t>
            </a:r>
            <a:r>
              <a:rPr lang="en-US" altLang="ja-JP" sz="1400" dirty="0" smtClean="0">
                <a:latin typeface="Franklin Gothic Medium" pitchFamily="34" charset="0"/>
                <a:ea typeface="ＭＳ Ｐゴシック" charset="-128"/>
              </a:rPr>
              <a:t>: Before </a:t>
            </a:r>
            <a:r>
              <a:rPr lang="en-US" altLang="ja-JP" sz="1400" dirty="0" err="1" smtClean="0">
                <a:latin typeface="Franklin Gothic Medium" pitchFamily="34" charset="0"/>
                <a:ea typeface="ＭＳ Ｐゴシック" charset="-128"/>
              </a:rPr>
              <a:t>recurvature</a:t>
            </a:r>
            <a:r>
              <a:rPr lang="en-US" altLang="ja-JP" sz="1400" dirty="0" smtClean="0">
                <a:latin typeface="Franklin Gothic Medium" pitchFamily="34" charset="0"/>
                <a:ea typeface="ＭＳ Ｐゴシック" charset="-128"/>
              </a:rPr>
              <a:t> </a:t>
            </a:r>
          </a:p>
          <a:p>
            <a:pPr lvl="0">
              <a:lnSpc>
                <a:spcPts val="1200"/>
              </a:lnSpc>
              <a:spcBef>
                <a:spcPct val="20000"/>
              </a:spcBef>
            </a:pPr>
            <a:r>
              <a:rPr lang="en-US" altLang="ja-JP" sz="1400" dirty="0" smtClean="0">
                <a:solidFill>
                  <a:srgbClr val="008000"/>
                </a:solidFill>
                <a:latin typeface="Franklin Gothic Medium" pitchFamily="34" charset="0"/>
                <a:ea typeface="ＭＳ Ｐゴシック" charset="-128"/>
              </a:rPr>
              <a:t>   Green </a:t>
            </a:r>
            <a:r>
              <a:rPr lang="en-US" altLang="ja-JP" sz="1400" dirty="0" smtClean="0">
                <a:latin typeface="Franklin Gothic Medium" pitchFamily="34" charset="0"/>
                <a:ea typeface="ＭＳ Ｐゴシック" charset="-128"/>
              </a:rPr>
              <a:t>: During </a:t>
            </a:r>
            <a:r>
              <a:rPr lang="en-US" altLang="ja-JP" sz="1400" dirty="0" err="1" smtClean="0">
                <a:latin typeface="Franklin Gothic Medium" pitchFamily="34" charset="0"/>
                <a:ea typeface="ＭＳ Ｐゴシック" charset="-128"/>
              </a:rPr>
              <a:t>recurvature</a:t>
            </a:r>
            <a:endParaRPr lang="en-US" altLang="ja-JP" sz="1400" dirty="0" smtClean="0">
              <a:latin typeface="Franklin Gothic Medium" pitchFamily="34" charset="0"/>
              <a:ea typeface="ＭＳ Ｐゴシック" charset="-128"/>
            </a:endParaRPr>
          </a:p>
          <a:p>
            <a:pPr lvl="0">
              <a:lnSpc>
                <a:spcPts val="1200"/>
              </a:lnSpc>
              <a:spcBef>
                <a:spcPct val="20000"/>
              </a:spcBef>
            </a:pPr>
            <a:r>
              <a:rPr lang="en-US" altLang="ja-JP" sz="1400" dirty="0" smtClean="0">
                <a:solidFill>
                  <a:srgbClr val="0000FF"/>
                </a:solidFill>
                <a:latin typeface="Franklin Gothic Medium" pitchFamily="34" charset="0"/>
                <a:ea typeface="ＭＳ Ｐゴシック" charset="-128"/>
              </a:rPr>
              <a:t>   Blue    </a:t>
            </a:r>
            <a:r>
              <a:rPr lang="en-US" altLang="ja-JP" sz="1400" dirty="0" smtClean="0">
                <a:latin typeface="Franklin Gothic Medium" pitchFamily="34" charset="0"/>
                <a:ea typeface="ＭＳ Ｐゴシック" charset="-128"/>
              </a:rPr>
              <a:t>: After </a:t>
            </a:r>
            <a:r>
              <a:rPr lang="en-US" altLang="ja-JP" sz="1400" dirty="0" err="1" smtClean="0">
                <a:latin typeface="Franklin Gothic Medium" pitchFamily="34" charset="0"/>
                <a:ea typeface="ＭＳ Ｐゴシック" charset="-128"/>
              </a:rPr>
              <a:t>recurvature</a:t>
            </a:r>
            <a:endParaRPr lang="en-US" altLang="ja-JP" sz="1400" dirty="0" smtClean="0">
              <a:latin typeface="Franklin Gothic Medium" pitchFamily="34" charset="0"/>
              <a:ea typeface="ＭＳ Ｐゴシック" charset="-128"/>
            </a:endParaRPr>
          </a:p>
          <a:p>
            <a:pPr lvl="0">
              <a:lnSpc>
                <a:spcPts val="1200"/>
              </a:lnSpc>
              <a:spcBef>
                <a:spcPct val="20000"/>
              </a:spcBef>
            </a:pPr>
            <a:r>
              <a:rPr lang="en-US" altLang="ja-JP" sz="1400" dirty="0" smtClean="0">
                <a:latin typeface="Franklin Gothic Medium" pitchFamily="34" charset="0"/>
                <a:ea typeface="ＭＳ Ｐゴシック" charset="-128"/>
              </a:rPr>
              <a:t>Y-axis represents position errors in Along Track (AT) direction </a:t>
            </a:r>
          </a:p>
          <a:p>
            <a:pPr lvl="0">
              <a:lnSpc>
                <a:spcPts val="1200"/>
              </a:lnSpc>
              <a:spcBef>
                <a:spcPct val="20000"/>
              </a:spcBef>
            </a:pPr>
            <a:r>
              <a:rPr lang="en-US" altLang="ja-JP" sz="1400" dirty="0" smtClean="0">
                <a:latin typeface="Franklin Gothic Medium" pitchFamily="34" charset="0"/>
                <a:ea typeface="ＭＳ Ｐゴシック" charset="-128"/>
              </a:rPr>
              <a:t>and X-axis does that in Cross Track (CT) direction. </a:t>
            </a:r>
          </a:p>
          <a:p>
            <a:pPr lvl="0">
              <a:lnSpc>
                <a:spcPts val="1200"/>
              </a:lnSpc>
              <a:spcBef>
                <a:spcPct val="20000"/>
              </a:spcBef>
            </a:pPr>
            <a:r>
              <a:rPr lang="en-US" altLang="ja-JP" sz="1400" dirty="0" smtClean="0">
                <a:latin typeface="Franklin Gothic Medium" pitchFamily="34" charset="0"/>
                <a:ea typeface="ＭＳ Ｐゴシック" charset="-128"/>
              </a:rPr>
              <a:t>  Unit: km</a:t>
            </a:r>
          </a:p>
        </p:txBody>
      </p:sp>
      <p:sp>
        <p:nvSpPr>
          <p:cNvPr id="27" name="正方形/長方形 26"/>
          <p:cNvSpPr/>
          <p:nvPr/>
        </p:nvSpPr>
        <p:spPr>
          <a:xfrm>
            <a:off x="4109445" y="2636912"/>
            <a:ext cx="886781" cy="461665"/>
          </a:xfrm>
          <a:prstGeom prst="rect">
            <a:avLst/>
          </a:prstGeom>
        </p:spPr>
        <p:txBody>
          <a:bodyPr wrap="none">
            <a:spAutoFit/>
          </a:bodyPr>
          <a:lstStyle/>
          <a:p>
            <a:pPr lvl="0">
              <a:spcBef>
                <a:spcPct val="20000"/>
              </a:spcBef>
              <a:defRPr/>
            </a:pPr>
            <a:r>
              <a:rPr lang="en-US" altLang="ja-JP" sz="2400" b="1" dirty="0" smtClean="0">
                <a:solidFill>
                  <a:srgbClr val="5EF83A"/>
                </a:solidFill>
                <a:effectLst>
                  <a:outerShdw blurRad="38100" dist="38100" dir="2700000" algn="tl">
                    <a:srgbClr val="000000"/>
                  </a:outerShdw>
                </a:effectLst>
                <a:latin typeface="Arial" charset="0"/>
                <a:ea typeface="ＭＳ Ｐゴシック" charset="-128"/>
              </a:rPr>
              <a:t>KMA</a:t>
            </a:r>
          </a:p>
        </p:txBody>
      </p:sp>
      <p:sp>
        <p:nvSpPr>
          <p:cNvPr id="28" name="テキスト ボックス 27"/>
          <p:cNvSpPr txBox="1"/>
          <p:nvPr/>
        </p:nvSpPr>
        <p:spPr>
          <a:xfrm>
            <a:off x="4499992" y="6642556"/>
            <a:ext cx="4392488" cy="215444"/>
          </a:xfrm>
          <a:prstGeom prst="rect">
            <a:avLst/>
          </a:prstGeom>
          <a:solidFill>
            <a:schemeClr val="accent6">
              <a:lumMod val="40000"/>
              <a:lumOff val="60000"/>
            </a:schemeClr>
          </a:solidFill>
        </p:spPr>
        <p:txBody>
          <a:bodyPr wrap="square" lIns="0" tIns="0" rIns="0" bIns="0" rtlCol="0">
            <a:spAutoFit/>
          </a:bodyPr>
          <a:lstStyle/>
          <a:p>
            <a:r>
              <a:rPr lang="en-US" altLang="ja-JP" sz="1400" dirty="0" err="1" smtClean="0"/>
              <a:t>Theire</a:t>
            </a:r>
            <a:r>
              <a:rPr lang="en-US" altLang="ja-JP" sz="1400" dirty="0" smtClean="0"/>
              <a:t> is a </a:t>
            </a:r>
            <a:r>
              <a:rPr lang="en-US" altLang="ja-JP" sz="1400" dirty="0" err="1" smtClean="0"/>
              <a:t>significan</a:t>
            </a:r>
            <a:r>
              <a:rPr lang="en-US" altLang="ja-JP" sz="1400" dirty="0" smtClean="0"/>
              <a:t> slow bias in JMA, BoM and NRL.</a:t>
            </a:r>
            <a:endParaRPr lang="ja-JP" altLang="en-US" sz="1400" dirty="0"/>
          </a:p>
        </p:txBody>
      </p:sp>
    </p:spTree>
    <p:extLst>
      <p:ext uri="{BB962C8B-B14F-4D97-AF65-F5344CB8AC3E}">
        <p14:creationId xmlns:p14="http://schemas.microsoft.com/office/powerpoint/2010/main" val="41799340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4139952" y="4725143"/>
            <a:ext cx="817853" cy="461665"/>
          </a:xfrm>
          <a:prstGeom prst="rect">
            <a:avLst/>
          </a:prstGeom>
        </p:spPr>
        <p:txBody>
          <a:bodyPr wrap="none">
            <a:spAutoFit/>
          </a:bodyPr>
          <a:lstStyle/>
          <a:p>
            <a:pPr lvl="0">
              <a:spcBef>
                <a:spcPct val="20000"/>
              </a:spcBef>
              <a:defRPr/>
            </a:pPr>
            <a:r>
              <a:rPr lang="en-US" altLang="ja-JP" sz="2400" b="1" dirty="0" smtClean="0">
                <a:solidFill>
                  <a:srgbClr val="9933FF"/>
                </a:solidFill>
                <a:effectLst>
                  <a:outerShdw blurRad="38100" dist="38100" dir="2700000" algn="tl">
                    <a:srgbClr val="000000"/>
                  </a:outerShdw>
                </a:effectLst>
                <a:latin typeface="Arial" charset="0"/>
                <a:ea typeface="ＭＳ Ｐゴシック" charset="-128"/>
              </a:rPr>
              <a:t>NRL</a:t>
            </a:r>
            <a:endParaRPr lang="ja-JP" altLang="ja-JP" sz="2400" b="1" dirty="0" smtClean="0">
              <a:solidFill>
                <a:srgbClr val="9933FF"/>
              </a:solidFill>
              <a:effectLst>
                <a:outerShdw blurRad="38100" dist="38100" dir="2700000" algn="tl">
                  <a:srgbClr val="000000"/>
                </a:outerShdw>
              </a:effectLst>
              <a:latin typeface="Arial" charset="0"/>
              <a:ea typeface="ＭＳ Ｐゴシック" charset="-128"/>
            </a:endParaRPr>
          </a:p>
        </p:txBody>
      </p:sp>
      <p:sp>
        <p:nvSpPr>
          <p:cNvPr id="45" name="正方形/長方形 44"/>
          <p:cNvSpPr/>
          <p:nvPr/>
        </p:nvSpPr>
        <p:spPr>
          <a:xfrm>
            <a:off x="4109445" y="2636912"/>
            <a:ext cx="886781" cy="461665"/>
          </a:xfrm>
          <a:prstGeom prst="rect">
            <a:avLst/>
          </a:prstGeom>
        </p:spPr>
        <p:txBody>
          <a:bodyPr wrap="none">
            <a:spAutoFit/>
          </a:bodyPr>
          <a:lstStyle/>
          <a:p>
            <a:pPr lvl="0">
              <a:spcBef>
                <a:spcPct val="20000"/>
              </a:spcBef>
              <a:defRPr/>
            </a:pPr>
            <a:r>
              <a:rPr lang="en-US" altLang="ja-JP" sz="2400" b="1" dirty="0" smtClean="0">
                <a:solidFill>
                  <a:srgbClr val="5EF83A"/>
                </a:solidFill>
                <a:effectLst>
                  <a:outerShdw blurRad="38100" dist="38100" dir="2700000" algn="tl">
                    <a:srgbClr val="000000"/>
                  </a:outerShdw>
                </a:effectLst>
                <a:latin typeface="Arial" charset="0"/>
                <a:ea typeface="ＭＳ Ｐゴシック" charset="-128"/>
              </a:rPr>
              <a:t>KMA</a:t>
            </a:r>
          </a:p>
        </p:txBody>
      </p:sp>
      <p:sp>
        <p:nvSpPr>
          <p:cNvPr id="2" name="タイトル 1"/>
          <p:cNvSpPr>
            <a:spLocks noGrp="1"/>
          </p:cNvSpPr>
          <p:nvPr>
            <p:ph type="title"/>
          </p:nvPr>
        </p:nvSpPr>
        <p:spPr>
          <a:xfrm>
            <a:off x="0" y="53752"/>
            <a:ext cx="9144000" cy="422920"/>
          </a:xfrm>
        </p:spPr>
        <p:txBody>
          <a:bodyPr/>
          <a:lstStyle/>
          <a:p>
            <a:r>
              <a:rPr lang="it-IT" altLang="ja-JP" sz="2800" dirty="0" smtClean="0"/>
              <a:t>(a) WNP domain   Central Pressure scatter diagram (FT +0)</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12</a:t>
            </a:fld>
            <a:endParaRPr lang="ja-JP" altLang="en-US" dirty="0"/>
          </a:p>
        </p:txBody>
      </p:sp>
      <p:sp>
        <p:nvSpPr>
          <p:cNvPr id="23" name="正方形/長方形 22"/>
          <p:cNvSpPr/>
          <p:nvPr/>
        </p:nvSpPr>
        <p:spPr>
          <a:xfrm>
            <a:off x="149005" y="476672"/>
            <a:ext cx="835485" cy="461665"/>
          </a:xfrm>
          <a:prstGeom prst="rect">
            <a:avLst/>
          </a:prstGeom>
        </p:spPr>
        <p:txBody>
          <a:bodyPr wrap="none">
            <a:spAutoFit/>
          </a:bodyPr>
          <a:lstStyle/>
          <a:p>
            <a:pPr lvl="0">
              <a:spcBef>
                <a:spcPct val="20000"/>
              </a:spcBef>
            </a:pPr>
            <a:r>
              <a:rPr lang="en-US" altLang="ja-JP" sz="2400" b="1" dirty="0" smtClean="0">
                <a:solidFill>
                  <a:srgbClr val="FF0000"/>
                </a:solidFill>
                <a:effectLst>
                  <a:outerShdw blurRad="38100" dist="38100" dir="2700000" algn="tl">
                    <a:srgbClr val="000000"/>
                  </a:outerShdw>
                </a:effectLst>
                <a:latin typeface="Arial" charset="0"/>
                <a:ea typeface="ＭＳ Ｐゴシック" charset="-128"/>
              </a:rPr>
              <a:t>JMA</a:t>
            </a:r>
          </a:p>
        </p:txBody>
      </p:sp>
      <p:sp>
        <p:nvSpPr>
          <p:cNvPr id="24" name="正方形/長方形 23"/>
          <p:cNvSpPr/>
          <p:nvPr/>
        </p:nvSpPr>
        <p:spPr>
          <a:xfrm>
            <a:off x="2165229" y="476672"/>
            <a:ext cx="1346844" cy="461665"/>
          </a:xfrm>
          <a:prstGeom prst="rect">
            <a:avLst/>
          </a:prstGeom>
        </p:spPr>
        <p:txBody>
          <a:bodyPr wrap="none">
            <a:spAutoFit/>
          </a:bodyPr>
          <a:lstStyle/>
          <a:p>
            <a:pPr lvl="0">
              <a:spcBef>
                <a:spcPct val="20000"/>
              </a:spcBef>
            </a:pPr>
            <a:r>
              <a:rPr lang="en-US" altLang="ja-JP" sz="2400" b="1" dirty="0" smtClean="0">
                <a:solidFill>
                  <a:srgbClr val="00CCFF"/>
                </a:solidFill>
                <a:effectLst>
                  <a:outerShdw blurRad="38100" dist="38100" dir="2700000" algn="tl">
                    <a:srgbClr val="000000"/>
                  </a:outerShdw>
                </a:effectLst>
                <a:latin typeface="Arial" charset="0"/>
                <a:ea typeface="ＭＳ Ｐゴシック" charset="-128"/>
              </a:rPr>
              <a:t>ECMWF</a:t>
            </a:r>
          </a:p>
        </p:txBody>
      </p:sp>
      <p:sp>
        <p:nvSpPr>
          <p:cNvPr id="25" name="正方形/長方形 24"/>
          <p:cNvSpPr/>
          <p:nvPr/>
        </p:nvSpPr>
        <p:spPr>
          <a:xfrm>
            <a:off x="4139952" y="476672"/>
            <a:ext cx="1125629" cy="461665"/>
          </a:xfrm>
          <a:prstGeom prst="rect">
            <a:avLst/>
          </a:prstGeom>
        </p:spPr>
        <p:txBody>
          <a:bodyPr wrap="none">
            <a:spAutoFit/>
          </a:bodyPr>
          <a:lstStyle/>
          <a:p>
            <a:pPr lvl="0">
              <a:spcBef>
                <a:spcPct val="20000"/>
              </a:spcBef>
            </a:pPr>
            <a:r>
              <a:rPr lang="en-US" altLang="ja-JP" sz="2400" b="1" dirty="0" smtClean="0">
                <a:solidFill>
                  <a:srgbClr val="0000FF"/>
                </a:solidFill>
                <a:effectLst>
                  <a:outerShdw blurRad="38100" dist="38100" dir="2700000" algn="tl">
                    <a:srgbClr val="000000"/>
                  </a:outerShdw>
                </a:effectLst>
                <a:latin typeface="Arial" charset="0"/>
                <a:ea typeface="ＭＳ Ｐゴシック" charset="-128"/>
              </a:rPr>
              <a:t>UKMO</a:t>
            </a:r>
          </a:p>
        </p:txBody>
      </p:sp>
      <p:sp>
        <p:nvSpPr>
          <p:cNvPr id="26" name="正方形/長方形 25"/>
          <p:cNvSpPr/>
          <p:nvPr/>
        </p:nvSpPr>
        <p:spPr>
          <a:xfrm>
            <a:off x="6197677" y="476672"/>
            <a:ext cx="886781" cy="461665"/>
          </a:xfrm>
          <a:prstGeom prst="rect">
            <a:avLst/>
          </a:prstGeom>
        </p:spPr>
        <p:txBody>
          <a:bodyPr wrap="none">
            <a:spAutoFit/>
          </a:bodyPr>
          <a:lstStyle/>
          <a:p>
            <a:pPr lvl="0">
              <a:spcBef>
                <a:spcPct val="20000"/>
              </a:spcBef>
            </a:pPr>
            <a:r>
              <a:rPr lang="en-US" altLang="ja-JP" sz="2400" b="1" dirty="0" smtClean="0">
                <a:solidFill>
                  <a:srgbClr val="FF33CC"/>
                </a:solidFill>
                <a:effectLst>
                  <a:outerShdw blurRad="38100" dist="38100" dir="2700000" algn="tl">
                    <a:srgbClr val="000000"/>
                  </a:outerShdw>
                </a:effectLst>
                <a:latin typeface="Arial" charset="0"/>
                <a:ea typeface="ＭＳ Ｐゴシック" charset="-128"/>
              </a:rPr>
              <a:t>CMC</a:t>
            </a:r>
          </a:p>
        </p:txBody>
      </p:sp>
      <p:sp>
        <p:nvSpPr>
          <p:cNvPr id="27" name="正方形/長方形 26"/>
          <p:cNvSpPr/>
          <p:nvPr/>
        </p:nvSpPr>
        <p:spPr>
          <a:xfrm>
            <a:off x="107504" y="2636912"/>
            <a:ext cx="920445" cy="461665"/>
          </a:xfrm>
          <a:prstGeom prst="rect">
            <a:avLst/>
          </a:prstGeom>
        </p:spPr>
        <p:txBody>
          <a:bodyPr wrap="none">
            <a:spAutoFit/>
          </a:bodyPr>
          <a:lstStyle/>
          <a:p>
            <a:pPr lvl="0">
              <a:spcBef>
                <a:spcPct val="20000"/>
              </a:spcBef>
              <a:defRPr/>
            </a:pPr>
            <a:r>
              <a:rPr lang="en-US" altLang="ja-JP" sz="2400" b="1" dirty="0" smtClean="0">
                <a:solidFill>
                  <a:srgbClr val="009900"/>
                </a:solidFill>
                <a:effectLst>
                  <a:outerShdw blurRad="38100" dist="38100" dir="2700000" algn="tl">
                    <a:srgbClr val="000000"/>
                  </a:outerShdw>
                </a:effectLst>
                <a:latin typeface="Arial" charset="0"/>
                <a:ea typeface="ＭＳ Ｐゴシック" charset="-128"/>
              </a:rPr>
              <a:t>DWD</a:t>
            </a:r>
          </a:p>
        </p:txBody>
      </p:sp>
      <p:sp>
        <p:nvSpPr>
          <p:cNvPr id="28" name="正方形/長方形 27"/>
          <p:cNvSpPr/>
          <p:nvPr/>
        </p:nvSpPr>
        <p:spPr>
          <a:xfrm>
            <a:off x="2093221" y="2636912"/>
            <a:ext cx="1040670" cy="461665"/>
          </a:xfrm>
          <a:prstGeom prst="rect">
            <a:avLst/>
          </a:prstGeom>
        </p:spPr>
        <p:txBody>
          <a:bodyPr wrap="none">
            <a:spAutoFit/>
          </a:bodyPr>
          <a:lstStyle/>
          <a:p>
            <a:pPr lvl="0">
              <a:spcBef>
                <a:spcPct val="20000"/>
              </a:spcBef>
              <a:defRPr/>
            </a:pPr>
            <a:r>
              <a:rPr lang="en-US" altLang="ja-JP" sz="2400" b="1" dirty="0" smtClean="0">
                <a:solidFill>
                  <a:srgbClr val="FFCC00"/>
                </a:solidFill>
                <a:effectLst>
                  <a:outerShdw blurRad="38100" dist="38100" dir="2700000" algn="tl">
                    <a:srgbClr val="000000"/>
                  </a:outerShdw>
                </a:effectLst>
                <a:latin typeface="Arial" charset="0"/>
                <a:ea typeface="ＭＳ Ｐゴシック" charset="-128"/>
              </a:rPr>
              <a:t>NCEP</a:t>
            </a:r>
          </a:p>
        </p:txBody>
      </p:sp>
      <p:sp>
        <p:nvSpPr>
          <p:cNvPr id="30" name="正方形/長方形 29"/>
          <p:cNvSpPr/>
          <p:nvPr/>
        </p:nvSpPr>
        <p:spPr>
          <a:xfrm>
            <a:off x="6156176" y="2636912"/>
            <a:ext cx="902811" cy="461665"/>
          </a:xfrm>
          <a:prstGeom prst="rect">
            <a:avLst/>
          </a:prstGeom>
        </p:spPr>
        <p:txBody>
          <a:bodyPr wrap="none">
            <a:spAutoFit/>
          </a:bodyPr>
          <a:lstStyle/>
          <a:p>
            <a:pPr lvl="0">
              <a:spcBef>
                <a:spcPct val="20000"/>
              </a:spcBef>
            </a:pPr>
            <a:r>
              <a:rPr lang="en-US" altLang="ja-JP" sz="2400" b="1" dirty="0" smtClean="0">
                <a:solidFill>
                  <a:srgbClr val="FF6432"/>
                </a:solidFill>
                <a:effectLst>
                  <a:outerShdw blurRad="38100" dist="38100" dir="2700000" algn="tl">
                    <a:srgbClr val="000000"/>
                  </a:outerShdw>
                </a:effectLst>
                <a:latin typeface="Arial" charset="0"/>
                <a:ea typeface="ＭＳ Ｐゴシック" charset="-128"/>
              </a:rPr>
              <a:t>BOM</a:t>
            </a:r>
            <a:endParaRPr lang="en-US" altLang="ja-JP" sz="2400" b="1" dirty="0" smtClean="0">
              <a:solidFill>
                <a:srgbClr val="800000"/>
              </a:solidFill>
              <a:effectLst>
                <a:outerShdw blurRad="38100" dist="38100" dir="2700000" algn="tl">
                  <a:srgbClr val="000000"/>
                </a:outerShdw>
              </a:effectLst>
              <a:latin typeface="Arial" charset="0"/>
              <a:ea typeface="ＭＳ Ｐゴシック" charset="-128"/>
            </a:endParaRPr>
          </a:p>
        </p:txBody>
      </p:sp>
      <p:sp>
        <p:nvSpPr>
          <p:cNvPr id="31" name="正方形/長方形 30"/>
          <p:cNvSpPr/>
          <p:nvPr/>
        </p:nvSpPr>
        <p:spPr>
          <a:xfrm>
            <a:off x="98560" y="4725144"/>
            <a:ext cx="2169184" cy="461665"/>
          </a:xfrm>
          <a:prstGeom prst="rect">
            <a:avLst/>
          </a:prstGeom>
        </p:spPr>
        <p:txBody>
          <a:bodyPr wrap="none">
            <a:spAutoFit/>
          </a:bodyPr>
          <a:lstStyle/>
          <a:p>
            <a:pPr lvl="0">
              <a:spcBef>
                <a:spcPct val="20000"/>
              </a:spcBef>
              <a:defRPr/>
            </a:pPr>
            <a:r>
              <a:rPr lang="en-US" altLang="ja-JP" sz="2400" b="1" dirty="0" err="1" smtClean="0">
                <a:solidFill>
                  <a:srgbClr val="800000"/>
                </a:solidFill>
                <a:effectLst>
                  <a:outerShdw blurRad="38100" dist="38100" dir="2700000" algn="tl">
                    <a:srgbClr val="000000"/>
                  </a:outerShdw>
                </a:effectLst>
                <a:latin typeface="Arial" charset="0"/>
                <a:ea typeface="ＭＳ Ｐゴシック" charset="-128"/>
              </a:rPr>
              <a:t>Meteo</a:t>
            </a:r>
            <a:r>
              <a:rPr lang="en-US" altLang="ja-JP" sz="2400" b="1" dirty="0" smtClean="0">
                <a:solidFill>
                  <a:srgbClr val="800000"/>
                </a:solidFill>
                <a:effectLst>
                  <a:outerShdw blurRad="38100" dist="38100" dir="2700000" algn="tl">
                    <a:srgbClr val="000000"/>
                  </a:outerShdw>
                </a:effectLst>
                <a:latin typeface="Arial" charset="0"/>
                <a:ea typeface="ＭＳ Ｐゴシック" charset="-128"/>
              </a:rPr>
              <a:t> France</a:t>
            </a:r>
          </a:p>
        </p:txBody>
      </p:sp>
      <p:sp>
        <p:nvSpPr>
          <p:cNvPr id="32" name="正方形/長方形 31"/>
          <p:cNvSpPr/>
          <p:nvPr/>
        </p:nvSpPr>
        <p:spPr>
          <a:xfrm>
            <a:off x="2165229" y="4725144"/>
            <a:ext cx="886781" cy="461665"/>
          </a:xfrm>
          <a:prstGeom prst="rect">
            <a:avLst/>
          </a:prstGeom>
        </p:spPr>
        <p:txBody>
          <a:bodyPr wrap="none">
            <a:spAutoFit/>
          </a:bodyPr>
          <a:lstStyle/>
          <a:p>
            <a:pPr lvl="0">
              <a:spcBef>
                <a:spcPct val="20000"/>
              </a:spcBef>
              <a:defRPr/>
            </a:pPr>
            <a:r>
              <a:rPr lang="en-US"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rPr>
              <a:t>CMA</a:t>
            </a:r>
            <a:endParaRPr lang="ja-JP"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endParaRPr>
          </a:p>
        </p:txBody>
      </p:sp>
      <p:sp>
        <p:nvSpPr>
          <p:cNvPr id="34" name="正方形/長方形 33"/>
          <p:cNvSpPr/>
          <p:nvPr/>
        </p:nvSpPr>
        <p:spPr>
          <a:xfrm>
            <a:off x="6012160" y="4869160"/>
            <a:ext cx="2987824" cy="954107"/>
          </a:xfrm>
          <a:prstGeom prst="rect">
            <a:avLst/>
          </a:prstGeom>
          <a:solidFill>
            <a:schemeClr val="bg1"/>
          </a:solidFill>
        </p:spPr>
        <p:txBody>
          <a:bodyPr wrap="square">
            <a:spAutoFit/>
          </a:bodyPr>
          <a:lstStyle/>
          <a:p>
            <a:pPr lvl="0">
              <a:spcBef>
                <a:spcPct val="20000"/>
              </a:spcBef>
            </a:pPr>
            <a:r>
              <a:rPr lang="en-US" altLang="ja-JP" sz="1400" dirty="0" smtClean="0">
                <a:latin typeface="Franklin Gothic Medium" pitchFamily="34" charset="0"/>
                <a:ea typeface="ＭＳ Ｐゴシック" charset="-128"/>
              </a:rPr>
              <a:t>Scatter diagram of central pressure at initial.  Y-axis represents central pressure of forecast  and X-axis does that of analysis.    Unit: </a:t>
            </a:r>
            <a:r>
              <a:rPr lang="en-US" altLang="ja-JP" sz="1400" dirty="0" err="1" smtClean="0">
                <a:latin typeface="Franklin Gothic Medium" pitchFamily="34" charset="0"/>
                <a:ea typeface="ＭＳ Ｐゴシック" charset="-128"/>
              </a:rPr>
              <a:t>hPa</a:t>
            </a:r>
            <a:endParaRPr lang="en-US" altLang="ja-JP" sz="1400" dirty="0" smtClean="0">
              <a:latin typeface="Franklin Gothic Medium" pitchFamily="34" charset="0"/>
              <a:ea typeface="ＭＳ Ｐゴシック" charset="-128"/>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864000"/>
            <a:ext cx="19050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016" b="1016"/>
          <a:stretch/>
        </p:blipFill>
        <p:spPr bwMode="auto">
          <a:xfrm>
            <a:off x="1940496" y="864000"/>
            <a:ext cx="1895475" cy="1771650"/>
          </a:xfrm>
          <a:prstGeom prst="rect">
            <a:avLst/>
          </a:prstGeom>
          <a:solidFill>
            <a:schemeClr val="bg1"/>
          </a:solidFill>
          <a:ln>
            <a:noFill/>
          </a:ln>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864000"/>
            <a:ext cx="191452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000" y="865260"/>
            <a:ext cx="18954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2996927"/>
            <a:ext cx="19050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5970" y="2996927"/>
            <a:ext cx="18859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8000" y="2996927"/>
            <a:ext cx="18859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1788" r="1871"/>
          <a:stretch/>
        </p:blipFill>
        <p:spPr bwMode="auto">
          <a:xfrm>
            <a:off x="5760000" y="2996927"/>
            <a:ext cx="18720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t="2496" b="1006"/>
          <a:stretch/>
        </p:blipFill>
        <p:spPr bwMode="auto">
          <a:xfrm>
            <a:off x="45041" y="5112000"/>
            <a:ext cx="1905000" cy="17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12">
            <a:extLst>
              <a:ext uri="{28A0092B-C50C-407E-A947-70E740481C1C}">
                <a14:useLocalDpi xmlns:a14="http://schemas.microsoft.com/office/drawing/2010/main" val="0"/>
              </a:ext>
            </a:extLst>
          </a:blip>
          <a:srcRect t="2191" b="1819"/>
          <a:stretch/>
        </p:blipFill>
        <p:spPr bwMode="auto">
          <a:xfrm>
            <a:off x="1976199" y="5112000"/>
            <a:ext cx="1885950" cy="17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8000" y="5085184"/>
            <a:ext cx="18764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28"/>
          <p:cNvSpPr txBox="1"/>
          <p:nvPr/>
        </p:nvSpPr>
        <p:spPr>
          <a:xfrm>
            <a:off x="5724128" y="5877272"/>
            <a:ext cx="3419872" cy="861774"/>
          </a:xfrm>
          <a:prstGeom prst="rect">
            <a:avLst/>
          </a:prstGeom>
          <a:solidFill>
            <a:schemeClr val="accent6">
              <a:lumMod val="40000"/>
              <a:lumOff val="60000"/>
            </a:schemeClr>
          </a:solidFill>
        </p:spPr>
        <p:txBody>
          <a:bodyPr wrap="square" lIns="0" tIns="0" rIns="0" bIns="0" rtlCol="0">
            <a:spAutoFit/>
          </a:bodyPr>
          <a:lstStyle/>
          <a:p>
            <a:r>
              <a:rPr lang="en-US" altLang="ja-JP" sz="1400" dirty="0"/>
              <a:t>Good linear relationship is found for NCEP, CMA and NRL especially in weak TC at initial time. Some good linear relationship for strong TC is found by ECMWF. </a:t>
            </a:r>
            <a:endParaRPr lang="ja-JP" altLang="en-US" sz="1400" dirty="0"/>
          </a:p>
        </p:txBody>
      </p:sp>
    </p:spTree>
    <p:extLst>
      <p:ext uri="{BB962C8B-B14F-4D97-AF65-F5344CB8AC3E}">
        <p14:creationId xmlns:p14="http://schemas.microsoft.com/office/powerpoint/2010/main" val="19470870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4139952" y="4725143"/>
            <a:ext cx="817853" cy="461665"/>
          </a:xfrm>
          <a:prstGeom prst="rect">
            <a:avLst/>
          </a:prstGeom>
        </p:spPr>
        <p:txBody>
          <a:bodyPr wrap="none">
            <a:spAutoFit/>
          </a:bodyPr>
          <a:lstStyle/>
          <a:p>
            <a:pPr lvl="0">
              <a:spcBef>
                <a:spcPct val="20000"/>
              </a:spcBef>
              <a:defRPr/>
            </a:pPr>
            <a:r>
              <a:rPr lang="en-US" altLang="ja-JP" sz="2400" b="1" dirty="0" smtClean="0">
                <a:solidFill>
                  <a:srgbClr val="9933FF"/>
                </a:solidFill>
                <a:effectLst>
                  <a:outerShdw blurRad="38100" dist="38100" dir="2700000" algn="tl">
                    <a:srgbClr val="000000"/>
                  </a:outerShdw>
                </a:effectLst>
                <a:latin typeface="Arial" charset="0"/>
                <a:ea typeface="ＭＳ Ｐゴシック" charset="-128"/>
              </a:rPr>
              <a:t>NRL</a:t>
            </a:r>
            <a:endParaRPr lang="ja-JP" altLang="ja-JP" sz="2400" b="1" dirty="0" smtClean="0">
              <a:solidFill>
                <a:srgbClr val="9933FF"/>
              </a:solidFill>
              <a:effectLst>
                <a:outerShdw blurRad="38100" dist="38100" dir="2700000" algn="tl">
                  <a:srgbClr val="000000"/>
                </a:outerShdw>
              </a:effectLst>
              <a:latin typeface="Arial" charset="0"/>
              <a:ea typeface="ＭＳ Ｐゴシック" charset="-128"/>
            </a:endParaRPr>
          </a:p>
        </p:txBody>
      </p:sp>
      <p:sp>
        <p:nvSpPr>
          <p:cNvPr id="45" name="正方形/長方形 44"/>
          <p:cNvSpPr/>
          <p:nvPr/>
        </p:nvSpPr>
        <p:spPr>
          <a:xfrm>
            <a:off x="4109445" y="2636912"/>
            <a:ext cx="886781" cy="461665"/>
          </a:xfrm>
          <a:prstGeom prst="rect">
            <a:avLst/>
          </a:prstGeom>
        </p:spPr>
        <p:txBody>
          <a:bodyPr wrap="none">
            <a:spAutoFit/>
          </a:bodyPr>
          <a:lstStyle/>
          <a:p>
            <a:pPr lvl="0">
              <a:spcBef>
                <a:spcPct val="20000"/>
              </a:spcBef>
              <a:defRPr/>
            </a:pPr>
            <a:r>
              <a:rPr lang="en-US" altLang="ja-JP" sz="2400" b="1" dirty="0" smtClean="0">
                <a:solidFill>
                  <a:srgbClr val="5EF83A"/>
                </a:solidFill>
                <a:effectLst>
                  <a:outerShdw blurRad="38100" dist="38100" dir="2700000" algn="tl">
                    <a:srgbClr val="000000"/>
                  </a:outerShdw>
                </a:effectLst>
                <a:latin typeface="Arial" charset="0"/>
                <a:ea typeface="ＭＳ Ｐゴシック" charset="-128"/>
              </a:rPr>
              <a:t>KMA</a:t>
            </a:r>
          </a:p>
        </p:txBody>
      </p:sp>
      <p:sp>
        <p:nvSpPr>
          <p:cNvPr id="2" name="タイトル 1"/>
          <p:cNvSpPr>
            <a:spLocks noGrp="1"/>
          </p:cNvSpPr>
          <p:nvPr>
            <p:ph type="title"/>
          </p:nvPr>
        </p:nvSpPr>
        <p:spPr>
          <a:xfrm>
            <a:off x="0" y="53752"/>
            <a:ext cx="9144000" cy="422920"/>
          </a:xfrm>
        </p:spPr>
        <p:txBody>
          <a:bodyPr/>
          <a:lstStyle/>
          <a:p>
            <a:r>
              <a:rPr lang="it-IT" altLang="ja-JP" sz="2800" dirty="0" smtClean="0"/>
              <a:t>(a) WNP domain   Central Pressure scatter diagram (FT +</a:t>
            </a:r>
            <a:r>
              <a:rPr lang="en-US" altLang="ja-JP" sz="2800" dirty="0" smtClean="0"/>
              <a:t>72</a:t>
            </a:r>
            <a:r>
              <a:rPr lang="it-IT" altLang="ja-JP" sz="2800" dirty="0" smtClean="0"/>
              <a:t>)</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13</a:t>
            </a:fld>
            <a:endParaRPr lang="ja-JP" altLang="en-US" dirty="0"/>
          </a:p>
        </p:txBody>
      </p:sp>
      <p:sp>
        <p:nvSpPr>
          <p:cNvPr id="23" name="正方形/長方形 22"/>
          <p:cNvSpPr/>
          <p:nvPr/>
        </p:nvSpPr>
        <p:spPr>
          <a:xfrm>
            <a:off x="149005" y="476672"/>
            <a:ext cx="835485" cy="461665"/>
          </a:xfrm>
          <a:prstGeom prst="rect">
            <a:avLst/>
          </a:prstGeom>
        </p:spPr>
        <p:txBody>
          <a:bodyPr wrap="none">
            <a:spAutoFit/>
          </a:bodyPr>
          <a:lstStyle/>
          <a:p>
            <a:pPr lvl="0">
              <a:spcBef>
                <a:spcPct val="20000"/>
              </a:spcBef>
            </a:pPr>
            <a:r>
              <a:rPr lang="en-US" altLang="ja-JP" sz="2400" b="1" dirty="0" smtClean="0">
                <a:solidFill>
                  <a:srgbClr val="FF0000"/>
                </a:solidFill>
                <a:effectLst>
                  <a:outerShdw blurRad="38100" dist="38100" dir="2700000" algn="tl">
                    <a:srgbClr val="000000"/>
                  </a:outerShdw>
                </a:effectLst>
                <a:latin typeface="Arial" charset="0"/>
                <a:ea typeface="ＭＳ Ｐゴシック" charset="-128"/>
              </a:rPr>
              <a:t>JMA</a:t>
            </a:r>
          </a:p>
        </p:txBody>
      </p:sp>
      <p:sp>
        <p:nvSpPr>
          <p:cNvPr id="24" name="正方形/長方形 23"/>
          <p:cNvSpPr/>
          <p:nvPr/>
        </p:nvSpPr>
        <p:spPr>
          <a:xfrm>
            <a:off x="2165229" y="476672"/>
            <a:ext cx="1346844" cy="461665"/>
          </a:xfrm>
          <a:prstGeom prst="rect">
            <a:avLst/>
          </a:prstGeom>
        </p:spPr>
        <p:txBody>
          <a:bodyPr wrap="none">
            <a:spAutoFit/>
          </a:bodyPr>
          <a:lstStyle/>
          <a:p>
            <a:pPr lvl="0">
              <a:spcBef>
                <a:spcPct val="20000"/>
              </a:spcBef>
            </a:pPr>
            <a:r>
              <a:rPr lang="en-US" altLang="ja-JP" sz="2400" b="1" dirty="0" smtClean="0">
                <a:solidFill>
                  <a:srgbClr val="00CCFF"/>
                </a:solidFill>
                <a:effectLst>
                  <a:outerShdw blurRad="38100" dist="38100" dir="2700000" algn="tl">
                    <a:srgbClr val="000000"/>
                  </a:outerShdw>
                </a:effectLst>
                <a:latin typeface="Arial" charset="0"/>
                <a:ea typeface="ＭＳ Ｐゴシック" charset="-128"/>
              </a:rPr>
              <a:t>ECMWF</a:t>
            </a:r>
          </a:p>
        </p:txBody>
      </p:sp>
      <p:sp>
        <p:nvSpPr>
          <p:cNvPr id="25" name="正方形/長方形 24"/>
          <p:cNvSpPr/>
          <p:nvPr/>
        </p:nvSpPr>
        <p:spPr>
          <a:xfrm>
            <a:off x="4139952" y="476672"/>
            <a:ext cx="1125629" cy="461665"/>
          </a:xfrm>
          <a:prstGeom prst="rect">
            <a:avLst/>
          </a:prstGeom>
        </p:spPr>
        <p:txBody>
          <a:bodyPr wrap="none">
            <a:spAutoFit/>
          </a:bodyPr>
          <a:lstStyle/>
          <a:p>
            <a:pPr lvl="0">
              <a:spcBef>
                <a:spcPct val="20000"/>
              </a:spcBef>
            </a:pPr>
            <a:r>
              <a:rPr lang="en-US" altLang="ja-JP" sz="2400" b="1" dirty="0" smtClean="0">
                <a:solidFill>
                  <a:srgbClr val="0000FF"/>
                </a:solidFill>
                <a:effectLst>
                  <a:outerShdw blurRad="38100" dist="38100" dir="2700000" algn="tl">
                    <a:srgbClr val="000000"/>
                  </a:outerShdw>
                </a:effectLst>
                <a:latin typeface="Arial" charset="0"/>
                <a:ea typeface="ＭＳ Ｐゴシック" charset="-128"/>
              </a:rPr>
              <a:t>UKMO</a:t>
            </a:r>
          </a:p>
        </p:txBody>
      </p:sp>
      <p:sp>
        <p:nvSpPr>
          <p:cNvPr id="26" name="正方形/長方形 25"/>
          <p:cNvSpPr/>
          <p:nvPr/>
        </p:nvSpPr>
        <p:spPr>
          <a:xfrm>
            <a:off x="6197677" y="476672"/>
            <a:ext cx="886781" cy="461665"/>
          </a:xfrm>
          <a:prstGeom prst="rect">
            <a:avLst/>
          </a:prstGeom>
        </p:spPr>
        <p:txBody>
          <a:bodyPr wrap="none">
            <a:spAutoFit/>
          </a:bodyPr>
          <a:lstStyle/>
          <a:p>
            <a:pPr lvl="0">
              <a:spcBef>
                <a:spcPct val="20000"/>
              </a:spcBef>
            </a:pPr>
            <a:r>
              <a:rPr lang="en-US" altLang="ja-JP" sz="2400" b="1" dirty="0" smtClean="0">
                <a:solidFill>
                  <a:srgbClr val="FF33CC"/>
                </a:solidFill>
                <a:effectLst>
                  <a:outerShdw blurRad="38100" dist="38100" dir="2700000" algn="tl">
                    <a:srgbClr val="000000"/>
                  </a:outerShdw>
                </a:effectLst>
                <a:latin typeface="Arial" charset="0"/>
                <a:ea typeface="ＭＳ Ｐゴシック" charset="-128"/>
              </a:rPr>
              <a:t>CMC</a:t>
            </a:r>
          </a:p>
        </p:txBody>
      </p:sp>
      <p:sp>
        <p:nvSpPr>
          <p:cNvPr id="27" name="正方形/長方形 26"/>
          <p:cNvSpPr/>
          <p:nvPr/>
        </p:nvSpPr>
        <p:spPr>
          <a:xfrm>
            <a:off x="107504" y="2636912"/>
            <a:ext cx="920445" cy="461665"/>
          </a:xfrm>
          <a:prstGeom prst="rect">
            <a:avLst/>
          </a:prstGeom>
        </p:spPr>
        <p:txBody>
          <a:bodyPr wrap="none">
            <a:spAutoFit/>
          </a:bodyPr>
          <a:lstStyle/>
          <a:p>
            <a:pPr lvl="0">
              <a:spcBef>
                <a:spcPct val="20000"/>
              </a:spcBef>
              <a:defRPr/>
            </a:pPr>
            <a:r>
              <a:rPr lang="en-US" altLang="ja-JP" sz="2400" b="1" dirty="0" smtClean="0">
                <a:solidFill>
                  <a:srgbClr val="009900"/>
                </a:solidFill>
                <a:effectLst>
                  <a:outerShdw blurRad="38100" dist="38100" dir="2700000" algn="tl">
                    <a:srgbClr val="000000"/>
                  </a:outerShdw>
                </a:effectLst>
                <a:latin typeface="Arial" charset="0"/>
                <a:ea typeface="ＭＳ Ｐゴシック" charset="-128"/>
              </a:rPr>
              <a:t>DWD</a:t>
            </a:r>
          </a:p>
        </p:txBody>
      </p:sp>
      <p:sp>
        <p:nvSpPr>
          <p:cNvPr id="28" name="正方形/長方形 27"/>
          <p:cNvSpPr/>
          <p:nvPr/>
        </p:nvSpPr>
        <p:spPr>
          <a:xfrm>
            <a:off x="2093221" y="2636912"/>
            <a:ext cx="1040670" cy="461665"/>
          </a:xfrm>
          <a:prstGeom prst="rect">
            <a:avLst/>
          </a:prstGeom>
        </p:spPr>
        <p:txBody>
          <a:bodyPr wrap="none">
            <a:spAutoFit/>
          </a:bodyPr>
          <a:lstStyle/>
          <a:p>
            <a:pPr lvl="0">
              <a:spcBef>
                <a:spcPct val="20000"/>
              </a:spcBef>
              <a:defRPr/>
            </a:pPr>
            <a:r>
              <a:rPr lang="en-US" altLang="ja-JP" sz="2400" b="1" dirty="0" smtClean="0">
                <a:solidFill>
                  <a:srgbClr val="FFCC00"/>
                </a:solidFill>
                <a:effectLst>
                  <a:outerShdw blurRad="38100" dist="38100" dir="2700000" algn="tl">
                    <a:srgbClr val="000000"/>
                  </a:outerShdw>
                </a:effectLst>
                <a:latin typeface="Arial" charset="0"/>
                <a:ea typeface="ＭＳ Ｐゴシック" charset="-128"/>
              </a:rPr>
              <a:t>NCEP</a:t>
            </a:r>
          </a:p>
        </p:txBody>
      </p:sp>
      <p:sp>
        <p:nvSpPr>
          <p:cNvPr id="30" name="正方形/長方形 29"/>
          <p:cNvSpPr/>
          <p:nvPr/>
        </p:nvSpPr>
        <p:spPr>
          <a:xfrm>
            <a:off x="6156176" y="2636912"/>
            <a:ext cx="902811" cy="461665"/>
          </a:xfrm>
          <a:prstGeom prst="rect">
            <a:avLst/>
          </a:prstGeom>
        </p:spPr>
        <p:txBody>
          <a:bodyPr wrap="none">
            <a:spAutoFit/>
          </a:bodyPr>
          <a:lstStyle/>
          <a:p>
            <a:pPr lvl="0">
              <a:spcBef>
                <a:spcPct val="20000"/>
              </a:spcBef>
            </a:pPr>
            <a:r>
              <a:rPr lang="en-US" altLang="ja-JP" sz="2400" b="1" dirty="0" smtClean="0">
                <a:solidFill>
                  <a:srgbClr val="FF6432"/>
                </a:solidFill>
                <a:effectLst>
                  <a:outerShdw blurRad="38100" dist="38100" dir="2700000" algn="tl">
                    <a:srgbClr val="000000"/>
                  </a:outerShdw>
                </a:effectLst>
                <a:latin typeface="Arial" charset="0"/>
                <a:ea typeface="ＭＳ Ｐゴシック" charset="-128"/>
              </a:rPr>
              <a:t>BOM</a:t>
            </a:r>
            <a:endParaRPr lang="en-US" altLang="ja-JP" sz="2400" b="1" dirty="0" smtClean="0">
              <a:solidFill>
                <a:srgbClr val="800000"/>
              </a:solidFill>
              <a:effectLst>
                <a:outerShdw blurRad="38100" dist="38100" dir="2700000" algn="tl">
                  <a:srgbClr val="000000"/>
                </a:outerShdw>
              </a:effectLst>
              <a:latin typeface="Arial" charset="0"/>
              <a:ea typeface="ＭＳ Ｐゴシック" charset="-128"/>
            </a:endParaRPr>
          </a:p>
        </p:txBody>
      </p:sp>
      <p:sp>
        <p:nvSpPr>
          <p:cNvPr id="31" name="正方形/長方形 30"/>
          <p:cNvSpPr/>
          <p:nvPr/>
        </p:nvSpPr>
        <p:spPr>
          <a:xfrm>
            <a:off x="98560" y="4725144"/>
            <a:ext cx="2169184" cy="461665"/>
          </a:xfrm>
          <a:prstGeom prst="rect">
            <a:avLst/>
          </a:prstGeom>
        </p:spPr>
        <p:txBody>
          <a:bodyPr wrap="none">
            <a:spAutoFit/>
          </a:bodyPr>
          <a:lstStyle/>
          <a:p>
            <a:pPr lvl="0">
              <a:spcBef>
                <a:spcPct val="20000"/>
              </a:spcBef>
              <a:defRPr/>
            </a:pPr>
            <a:r>
              <a:rPr lang="en-US" altLang="ja-JP" sz="2400" b="1" dirty="0" err="1" smtClean="0">
                <a:solidFill>
                  <a:srgbClr val="800000"/>
                </a:solidFill>
                <a:effectLst>
                  <a:outerShdw blurRad="38100" dist="38100" dir="2700000" algn="tl">
                    <a:srgbClr val="000000"/>
                  </a:outerShdw>
                </a:effectLst>
                <a:latin typeface="Arial" charset="0"/>
                <a:ea typeface="ＭＳ Ｐゴシック" charset="-128"/>
              </a:rPr>
              <a:t>Meteo</a:t>
            </a:r>
            <a:r>
              <a:rPr lang="en-US" altLang="ja-JP" sz="2400" b="1" dirty="0" smtClean="0">
                <a:solidFill>
                  <a:srgbClr val="800000"/>
                </a:solidFill>
                <a:effectLst>
                  <a:outerShdw blurRad="38100" dist="38100" dir="2700000" algn="tl">
                    <a:srgbClr val="000000"/>
                  </a:outerShdw>
                </a:effectLst>
                <a:latin typeface="Arial" charset="0"/>
                <a:ea typeface="ＭＳ Ｐゴシック" charset="-128"/>
              </a:rPr>
              <a:t> France</a:t>
            </a:r>
          </a:p>
        </p:txBody>
      </p:sp>
      <p:sp>
        <p:nvSpPr>
          <p:cNvPr id="32" name="正方形/長方形 31"/>
          <p:cNvSpPr/>
          <p:nvPr/>
        </p:nvSpPr>
        <p:spPr>
          <a:xfrm>
            <a:off x="2165229" y="4725144"/>
            <a:ext cx="886781" cy="461665"/>
          </a:xfrm>
          <a:prstGeom prst="rect">
            <a:avLst/>
          </a:prstGeom>
        </p:spPr>
        <p:txBody>
          <a:bodyPr wrap="none">
            <a:spAutoFit/>
          </a:bodyPr>
          <a:lstStyle/>
          <a:p>
            <a:pPr lvl="0">
              <a:spcBef>
                <a:spcPct val="20000"/>
              </a:spcBef>
              <a:defRPr/>
            </a:pPr>
            <a:r>
              <a:rPr lang="en-US"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rPr>
              <a:t>CMA</a:t>
            </a:r>
            <a:endParaRPr lang="ja-JP"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endParaRPr>
          </a:p>
        </p:txBody>
      </p:sp>
      <p:sp>
        <p:nvSpPr>
          <p:cNvPr id="34" name="正方形/長方形 33"/>
          <p:cNvSpPr/>
          <p:nvPr/>
        </p:nvSpPr>
        <p:spPr>
          <a:xfrm>
            <a:off x="6012160" y="4797152"/>
            <a:ext cx="2987824" cy="954107"/>
          </a:xfrm>
          <a:prstGeom prst="rect">
            <a:avLst/>
          </a:prstGeom>
          <a:solidFill>
            <a:schemeClr val="bg1"/>
          </a:solidFill>
        </p:spPr>
        <p:txBody>
          <a:bodyPr wrap="square">
            <a:spAutoFit/>
          </a:bodyPr>
          <a:lstStyle/>
          <a:p>
            <a:pPr lvl="0">
              <a:spcBef>
                <a:spcPct val="20000"/>
              </a:spcBef>
            </a:pPr>
            <a:r>
              <a:rPr lang="en-US" altLang="ja-JP" sz="1400" dirty="0" smtClean="0">
                <a:latin typeface="Franklin Gothic Medium" pitchFamily="34" charset="0"/>
                <a:ea typeface="ＭＳ Ｐゴシック" charset="-128"/>
              </a:rPr>
              <a:t>Scatter diagram of central pressure at initial. Y-axis represents central pressure of forecast  and X-axis does that of analysis.  Unit: </a:t>
            </a:r>
            <a:r>
              <a:rPr lang="en-US" altLang="ja-JP" sz="1400" dirty="0" err="1" smtClean="0">
                <a:latin typeface="Franklin Gothic Medium" pitchFamily="34" charset="0"/>
                <a:ea typeface="ＭＳ Ｐゴシック" charset="-128"/>
              </a:rPr>
              <a:t>hPa</a:t>
            </a:r>
            <a:endParaRPr lang="en-US" altLang="ja-JP" sz="1400" dirty="0" smtClean="0">
              <a:latin typeface="Franklin Gothic Medium" pitchFamily="34" charset="0"/>
              <a:ea typeface="ＭＳ Ｐゴシック" charset="-128"/>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00" b="-400"/>
          <a:stretch/>
        </p:blipFill>
        <p:spPr bwMode="auto">
          <a:xfrm>
            <a:off x="1944000" y="864000"/>
            <a:ext cx="191452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33" b="-333"/>
          <a:stretch/>
        </p:blipFill>
        <p:spPr bwMode="auto">
          <a:xfrm>
            <a:off x="3870000" y="871200"/>
            <a:ext cx="190500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021" b="-1128"/>
          <a:stretch/>
        </p:blipFill>
        <p:spPr bwMode="auto">
          <a:xfrm>
            <a:off x="5760000" y="864000"/>
            <a:ext cx="1895475" cy="1800000"/>
          </a:xfrm>
          <a:prstGeom prst="rect">
            <a:avLst/>
          </a:prstGeom>
          <a:solidFill>
            <a:schemeClr val="bg1"/>
          </a:solidFill>
          <a:ln>
            <a:noFill/>
          </a:ln>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0" y="2996952"/>
            <a:ext cx="187642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2800" y="3024000"/>
            <a:ext cx="187642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8000" y="2988000"/>
            <a:ext cx="18859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9127" y="2988000"/>
            <a:ext cx="18859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t="1522" b="414"/>
          <a:stretch/>
        </p:blipFill>
        <p:spPr bwMode="auto">
          <a:xfrm>
            <a:off x="54000" y="5112000"/>
            <a:ext cx="1876425" cy="17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0000" y="5085184"/>
            <a:ext cx="18669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rotWithShape="1">
          <a:blip r:embed="rId12">
            <a:extLst>
              <a:ext uri="{28A0092B-C50C-407E-A947-70E740481C1C}">
                <a14:useLocalDpi xmlns:a14="http://schemas.microsoft.com/office/drawing/2010/main" val="0"/>
              </a:ext>
            </a:extLst>
          </a:blip>
          <a:srcRect b="965"/>
          <a:stretch/>
        </p:blipFill>
        <p:spPr bwMode="auto">
          <a:xfrm>
            <a:off x="3888000" y="5104209"/>
            <a:ext cx="1876425"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496" y="865262"/>
            <a:ext cx="18954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28"/>
          <p:cNvSpPr txBox="1"/>
          <p:nvPr/>
        </p:nvSpPr>
        <p:spPr>
          <a:xfrm>
            <a:off x="5715448" y="5780782"/>
            <a:ext cx="3419872" cy="1077218"/>
          </a:xfrm>
          <a:prstGeom prst="rect">
            <a:avLst/>
          </a:prstGeom>
          <a:solidFill>
            <a:schemeClr val="accent6">
              <a:lumMod val="40000"/>
              <a:lumOff val="60000"/>
            </a:schemeClr>
          </a:solidFill>
        </p:spPr>
        <p:txBody>
          <a:bodyPr wrap="square" lIns="0" tIns="0" rIns="0" bIns="0" rtlCol="0">
            <a:spAutoFit/>
          </a:bodyPr>
          <a:lstStyle/>
          <a:p>
            <a:r>
              <a:rPr lang="en-US" altLang="ja-JP" sz="1400" dirty="0"/>
              <a:t>Met Office, CMC, DWD, KMA, BoM and </a:t>
            </a:r>
            <a:r>
              <a:rPr lang="en-US" altLang="ja-JP" sz="1400" dirty="0" err="1"/>
              <a:t>Meteo</a:t>
            </a:r>
            <a:r>
              <a:rPr lang="en-US" altLang="ja-JP" sz="1400" dirty="0"/>
              <a:t> France predict relatively shallow TCs, while JMA, ECMWF, NCEP and NRL has small bias in deep TC though the spread is not small.</a:t>
            </a:r>
            <a:endParaRPr lang="ja-JP" altLang="en-US" sz="1400" dirty="0"/>
          </a:p>
        </p:txBody>
      </p:sp>
    </p:spTree>
    <p:extLst>
      <p:ext uri="{BB962C8B-B14F-4D97-AF65-F5344CB8AC3E}">
        <p14:creationId xmlns:p14="http://schemas.microsoft.com/office/powerpoint/2010/main" val="25633816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0" name="Picture 18" descr="http://svkva.naps.kishou.go.jp/%7Esuuchi55/wgne_data/fig/Error_Map/2014/NWP/2014_NWP_FRN_72_ermap.png"/>
          <p:cNvPicPr>
            <a:picLocks noChangeArrowheads="1"/>
          </p:cNvPicPr>
          <p:nvPr/>
        </p:nvPicPr>
        <p:blipFill rotWithShape="1">
          <a:blip r:embed="rId3">
            <a:extLst>
              <a:ext uri="{28A0092B-C50C-407E-A947-70E740481C1C}">
                <a14:useLocalDpi xmlns:a14="http://schemas.microsoft.com/office/drawing/2010/main" val="0"/>
              </a:ext>
            </a:extLst>
          </a:blip>
          <a:srcRect t="4218" b="5171"/>
          <a:stretch/>
        </p:blipFill>
        <p:spPr bwMode="auto">
          <a:xfrm>
            <a:off x="35496" y="4752000"/>
            <a:ext cx="1871282" cy="2124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svkva.naps.kishou.go.jp/%7Esuuchi55/wgne_data/fig/Error_Map/2014/NWP/2014_NWP_CMA_72_ermap.png"/>
          <p:cNvPicPr>
            <a:picLocks noChangeArrowheads="1"/>
          </p:cNvPicPr>
          <p:nvPr/>
        </p:nvPicPr>
        <p:blipFill rotWithShape="1">
          <a:blip r:embed="rId4">
            <a:extLst>
              <a:ext uri="{28A0092B-C50C-407E-A947-70E740481C1C}">
                <a14:useLocalDpi xmlns:a14="http://schemas.microsoft.com/office/drawing/2010/main" val="0"/>
              </a:ext>
            </a:extLst>
          </a:blip>
          <a:srcRect t="4218" b="5171"/>
          <a:stretch/>
        </p:blipFill>
        <p:spPr bwMode="auto">
          <a:xfrm>
            <a:off x="1980638" y="4752000"/>
            <a:ext cx="1871282" cy="21240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svkva.naps.kishou.go.jp/%7Esuuchi55/wgne_data/fig/Error_Map/2014/NWP/2014_NWP_NRL_72_ermap.png"/>
          <p:cNvPicPr>
            <a:picLocks noChangeArrowheads="1"/>
          </p:cNvPicPr>
          <p:nvPr/>
        </p:nvPicPr>
        <p:blipFill rotWithShape="1">
          <a:blip r:embed="rId5">
            <a:extLst>
              <a:ext uri="{28A0092B-C50C-407E-A947-70E740481C1C}">
                <a14:useLocalDpi xmlns:a14="http://schemas.microsoft.com/office/drawing/2010/main" val="0"/>
              </a:ext>
            </a:extLst>
          </a:blip>
          <a:srcRect t="4218" b="5171"/>
          <a:stretch/>
        </p:blipFill>
        <p:spPr bwMode="auto">
          <a:xfrm>
            <a:off x="3924854" y="4752000"/>
            <a:ext cx="1871282" cy="2124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vkva.naps.kishou.go.jp/%7Esuuchi55/wgne_data/fig/Error_Map/2014/NWP/2014_NWP_DWD_72_ermap.png"/>
          <p:cNvPicPr>
            <a:picLocks noChangeArrowheads="1"/>
          </p:cNvPicPr>
          <p:nvPr/>
        </p:nvPicPr>
        <p:blipFill rotWithShape="1">
          <a:blip r:embed="rId6">
            <a:extLst>
              <a:ext uri="{28A0092B-C50C-407E-A947-70E740481C1C}">
                <a14:useLocalDpi xmlns:a14="http://schemas.microsoft.com/office/drawing/2010/main" val="0"/>
              </a:ext>
            </a:extLst>
          </a:blip>
          <a:srcRect t="4226" b="5163"/>
          <a:stretch/>
        </p:blipFill>
        <p:spPr bwMode="auto">
          <a:xfrm>
            <a:off x="35496" y="2592000"/>
            <a:ext cx="1871282" cy="2124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vkva.naps.kishou.go.jp/%7Esuuchi55/wgne_data/fig/Error_Map/2014/NWP/2014_NWP_NCP_72_ermap.png"/>
          <p:cNvPicPr>
            <a:picLocks noChangeArrowheads="1"/>
          </p:cNvPicPr>
          <p:nvPr/>
        </p:nvPicPr>
        <p:blipFill rotWithShape="1">
          <a:blip r:embed="rId7">
            <a:extLst>
              <a:ext uri="{28A0092B-C50C-407E-A947-70E740481C1C}">
                <a14:useLocalDpi xmlns:a14="http://schemas.microsoft.com/office/drawing/2010/main" val="0"/>
              </a:ext>
            </a:extLst>
          </a:blip>
          <a:srcRect t="4228" b="5161"/>
          <a:stretch/>
        </p:blipFill>
        <p:spPr bwMode="auto">
          <a:xfrm>
            <a:off x="1980638" y="2592000"/>
            <a:ext cx="1871282" cy="2124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vkva.naps.kishou.go.jp/%7Esuuchi55/wgne_data/fig/Error_Map/2014/NWP/2014_NWP_KMA_72_ermap.png"/>
          <p:cNvPicPr>
            <a:picLocks noChangeArrowheads="1"/>
          </p:cNvPicPr>
          <p:nvPr/>
        </p:nvPicPr>
        <p:blipFill rotWithShape="1">
          <a:blip r:embed="rId8">
            <a:extLst>
              <a:ext uri="{28A0092B-C50C-407E-A947-70E740481C1C}">
                <a14:useLocalDpi xmlns:a14="http://schemas.microsoft.com/office/drawing/2010/main" val="0"/>
              </a:ext>
            </a:extLst>
          </a:blip>
          <a:srcRect t="4228" b="5161"/>
          <a:stretch/>
        </p:blipFill>
        <p:spPr bwMode="auto">
          <a:xfrm>
            <a:off x="3924854" y="2592000"/>
            <a:ext cx="1871282" cy="2124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vkva.naps.kishou.go.jp/%7Esuuchi55/wgne_data/fig/Error_Map/2014/NWP/2014_NWP_BOM_72_ermap.png"/>
          <p:cNvPicPr>
            <a:picLocks noChangeArrowheads="1"/>
          </p:cNvPicPr>
          <p:nvPr/>
        </p:nvPicPr>
        <p:blipFill rotWithShape="1">
          <a:blip r:embed="rId9">
            <a:extLst>
              <a:ext uri="{28A0092B-C50C-407E-A947-70E740481C1C}">
                <a14:useLocalDpi xmlns:a14="http://schemas.microsoft.com/office/drawing/2010/main" val="0"/>
              </a:ext>
            </a:extLst>
          </a:blip>
          <a:srcRect t="4228" b="5161"/>
          <a:stretch/>
        </p:blipFill>
        <p:spPr bwMode="auto">
          <a:xfrm>
            <a:off x="5869070" y="2592000"/>
            <a:ext cx="1871282" cy="2124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vkva.naps.kishou.go.jp/%7Esuuchi55/wgne_data/fig/Error_Map/2014/NWP/2014_NWP_JMA_72_ermap.png"/>
          <p:cNvPicPr>
            <a:picLocks noChangeArrowheads="1"/>
          </p:cNvPicPr>
          <p:nvPr/>
        </p:nvPicPr>
        <p:blipFill rotWithShape="1">
          <a:blip r:embed="rId10">
            <a:extLst>
              <a:ext uri="{28A0092B-C50C-407E-A947-70E740481C1C}">
                <a14:useLocalDpi xmlns:a14="http://schemas.microsoft.com/office/drawing/2010/main" val="0"/>
              </a:ext>
            </a:extLst>
          </a:blip>
          <a:srcRect t="5187" b="6129"/>
          <a:stretch/>
        </p:blipFill>
        <p:spPr bwMode="auto">
          <a:xfrm>
            <a:off x="35495" y="468000"/>
            <a:ext cx="1871282" cy="20788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vkva.naps.kishou.go.jp/%7Esuuchi55/wgne_data/fig/Error_Map/2014/NWP/2014_NWP_ECM_72_ermap.png"/>
          <p:cNvPicPr>
            <a:picLocks noChangeArrowheads="1"/>
          </p:cNvPicPr>
          <p:nvPr/>
        </p:nvPicPr>
        <p:blipFill rotWithShape="1">
          <a:blip r:embed="rId11">
            <a:extLst>
              <a:ext uri="{28A0092B-C50C-407E-A947-70E740481C1C}">
                <a14:useLocalDpi xmlns:a14="http://schemas.microsoft.com/office/drawing/2010/main" val="0"/>
              </a:ext>
            </a:extLst>
          </a:blip>
          <a:srcRect t="5186" b="6130"/>
          <a:stretch/>
        </p:blipFill>
        <p:spPr bwMode="auto">
          <a:xfrm>
            <a:off x="1979712" y="468000"/>
            <a:ext cx="1871282" cy="20788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vkva.naps.kishou.go.jp/%7Esuuchi55/wgne_data/fig/Error_Map/2014/NWP/2014_NWP_UKM_72_ermap.png"/>
          <p:cNvPicPr>
            <a:picLocks noChangeArrowheads="1"/>
          </p:cNvPicPr>
          <p:nvPr/>
        </p:nvPicPr>
        <p:blipFill rotWithShape="1">
          <a:blip r:embed="rId12">
            <a:extLst>
              <a:ext uri="{28A0092B-C50C-407E-A947-70E740481C1C}">
                <a14:useLocalDpi xmlns:a14="http://schemas.microsoft.com/office/drawing/2010/main" val="0"/>
              </a:ext>
            </a:extLst>
          </a:blip>
          <a:srcRect t="5186" b="6130"/>
          <a:stretch/>
        </p:blipFill>
        <p:spPr bwMode="auto">
          <a:xfrm>
            <a:off x="3923928" y="468000"/>
            <a:ext cx="1871282" cy="20788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vkva.naps.kishou.go.jp/%7Esuuchi55/wgne_data/fig/Error_Map/2014/NWP/2014_NWP_CMC_72_ermap.png"/>
          <p:cNvPicPr>
            <a:picLocks noChangeArrowheads="1"/>
          </p:cNvPicPr>
          <p:nvPr/>
        </p:nvPicPr>
        <p:blipFill rotWithShape="1">
          <a:blip r:embed="rId13">
            <a:extLst>
              <a:ext uri="{28A0092B-C50C-407E-A947-70E740481C1C}">
                <a14:useLocalDpi xmlns:a14="http://schemas.microsoft.com/office/drawing/2010/main" val="0"/>
              </a:ext>
            </a:extLst>
          </a:blip>
          <a:srcRect t="5187" b="6129"/>
          <a:stretch/>
        </p:blipFill>
        <p:spPr bwMode="auto">
          <a:xfrm>
            <a:off x="5868144" y="468000"/>
            <a:ext cx="1871282" cy="2078844"/>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14</a:t>
            </a:fld>
            <a:endParaRPr lang="ja-JP" altLang="en-US" dirty="0"/>
          </a:p>
        </p:txBody>
      </p:sp>
      <p:sp>
        <p:nvSpPr>
          <p:cNvPr id="2" name="タイトル 1"/>
          <p:cNvSpPr>
            <a:spLocks noGrp="1"/>
          </p:cNvSpPr>
          <p:nvPr>
            <p:ph type="title"/>
          </p:nvPr>
        </p:nvSpPr>
        <p:spPr>
          <a:xfrm>
            <a:off x="457200" y="53752"/>
            <a:ext cx="8229600" cy="494928"/>
          </a:xfrm>
        </p:spPr>
        <p:txBody>
          <a:bodyPr/>
          <a:lstStyle/>
          <a:p>
            <a:r>
              <a:rPr lang="en-US" altLang="ja-JP" sz="2800" dirty="0" smtClean="0"/>
              <a:t>(a) WNP domain  Error Map  (FT +72)</a:t>
            </a:r>
            <a:endParaRPr kumimoji="1" lang="ja-JP" altLang="en-US" sz="2800" dirty="0"/>
          </a:p>
        </p:txBody>
      </p:sp>
      <p:sp>
        <p:nvSpPr>
          <p:cNvPr id="22" name="正方形/長方形 21"/>
          <p:cNvSpPr/>
          <p:nvPr/>
        </p:nvSpPr>
        <p:spPr>
          <a:xfrm>
            <a:off x="149005" y="375047"/>
            <a:ext cx="835485" cy="461665"/>
          </a:xfrm>
          <a:prstGeom prst="rect">
            <a:avLst/>
          </a:prstGeom>
        </p:spPr>
        <p:txBody>
          <a:bodyPr wrap="none">
            <a:spAutoFit/>
          </a:bodyPr>
          <a:lstStyle/>
          <a:p>
            <a:pPr lvl="0">
              <a:spcBef>
                <a:spcPct val="20000"/>
              </a:spcBef>
            </a:pPr>
            <a:r>
              <a:rPr lang="en-US" altLang="ja-JP" sz="2400" b="1" dirty="0" smtClean="0">
                <a:solidFill>
                  <a:srgbClr val="FF0000"/>
                </a:solidFill>
                <a:effectLst>
                  <a:outerShdw blurRad="38100" dist="38100" dir="2700000" algn="tl">
                    <a:srgbClr val="000000"/>
                  </a:outerShdw>
                </a:effectLst>
                <a:latin typeface="Arial" charset="0"/>
                <a:ea typeface="ＭＳ Ｐゴシック" charset="-128"/>
              </a:rPr>
              <a:t>JMA</a:t>
            </a:r>
          </a:p>
        </p:txBody>
      </p:sp>
      <p:sp>
        <p:nvSpPr>
          <p:cNvPr id="23" name="正方形/長方形 22"/>
          <p:cNvSpPr/>
          <p:nvPr/>
        </p:nvSpPr>
        <p:spPr>
          <a:xfrm>
            <a:off x="2123728" y="375047"/>
            <a:ext cx="1346844" cy="461665"/>
          </a:xfrm>
          <a:prstGeom prst="rect">
            <a:avLst/>
          </a:prstGeom>
        </p:spPr>
        <p:txBody>
          <a:bodyPr wrap="none">
            <a:spAutoFit/>
          </a:bodyPr>
          <a:lstStyle/>
          <a:p>
            <a:pPr lvl="0">
              <a:spcBef>
                <a:spcPct val="20000"/>
              </a:spcBef>
            </a:pPr>
            <a:r>
              <a:rPr lang="en-US" altLang="ja-JP" sz="2400" b="1" dirty="0" smtClean="0">
                <a:solidFill>
                  <a:srgbClr val="00CCFF"/>
                </a:solidFill>
                <a:effectLst>
                  <a:outerShdw blurRad="38100" dist="38100" dir="2700000" algn="tl">
                    <a:srgbClr val="000000"/>
                  </a:outerShdw>
                </a:effectLst>
                <a:latin typeface="Arial" charset="0"/>
                <a:ea typeface="ＭＳ Ｐゴシック" charset="-128"/>
              </a:rPr>
              <a:t>ECMWF</a:t>
            </a:r>
          </a:p>
        </p:txBody>
      </p:sp>
      <p:sp>
        <p:nvSpPr>
          <p:cNvPr id="24" name="正方形/長方形 23"/>
          <p:cNvSpPr/>
          <p:nvPr/>
        </p:nvSpPr>
        <p:spPr>
          <a:xfrm>
            <a:off x="4067944" y="375047"/>
            <a:ext cx="1125629" cy="461665"/>
          </a:xfrm>
          <a:prstGeom prst="rect">
            <a:avLst/>
          </a:prstGeom>
        </p:spPr>
        <p:txBody>
          <a:bodyPr wrap="none">
            <a:spAutoFit/>
          </a:bodyPr>
          <a:lstStyle/>
          <a:p>
            <a:pPr lvl="0">
              <a:spcBef>
                <a:spcPct val="20000"/>
              </a:spcBef>
            </a:pPr>
            <a:r>
              <a:rPr lang="en-US" altLang="ja-JP" sz="2400" b="1" dirty="0" smtClean="0">
                <a:solidFill>
                  <a:srgbClr val="0000FF"/>
                </a:solidFill>
                <a:effectLst>
                  <a:outerShdw blurRad="38100" dist="38100" dir="2700000" algn="tl">
                    <a:srgbClr val="000000"/>
                  </a:outerShdw>
                </a:effectLst>
                <a:latin typeface="Arial" charset="0"/>
                <a:ea typeface="ＭＳ Ｐゴシック" charset="-128"/>
              </a:rPr>
              <a:t>UKMO</a:t>
            </a:r>
          </a:p>
        </p:txBody>
      </p:sp>
      <p:sp>
        <p:nvSpPr>
          <p:cNvPr id="25" name="正方形/長方形 24"/>
          <p:cNvSpPr/>
          <p:nvPr/>
        </p:nvSpPr>
        <p:spPr>
          <a:xfrm>
            <a:off x="6012160" y="375047"/>
            <a:ext cx="886781" cy="461665"/>
          </a:xfrm>
          <a:prstGeom prst="rect">
            <a:avLst/>
          </a:prstGeom>
        </p:spPr>
        <p:txBody>
          <a:bodyPr wrap="none">
            <a:spAutoFit/>
          </a:bodyPr>
          <a:lstStyle/>
          <a:p>
            <a:pPr lvl="0">
              <a:spcBef>
                <a:spcPct val="20000"/>
              </a:spcBef>
            </a:pPr>
            <a:r>
              <a:rPr lang="en-US" altLang="ja-JP" sz="2400" b="1" dirty="0" smtClean="0">
                <a:solidFill>
                  <a:srgbClr val="FF33CC"/>
                </a:solidFill>
                <a:effectLst>
                  <a:outerShdw blurRad="38100" dist="38100" dir="2700000" algn="tl">
                    <a:srgbClr val="000000"/>
                  </a:outerShdw>
                </a:effectLst>
                <a:latin typeface="Arial" charset="0"/>
                <a:ea typeface="ＭＳ Ｐゴシック" charset="-128"/>
              </a:rPr>
              <a:t>CMC</a:t>
            </a:r>
          </a:p>
        </p:txBody>
      </p:sp>
      <p:sp>
        <p:nvSpPr>
          <p:cNvPr id="26" name="正方形/長方形 25"/>
          <p:cNvSpPr/>
          <p:nvPr/>
        </p:nvSpPr>
        <p:spPr>
          <a:xfrm>
            <a:off x="123163" y="2535287"/>
            <a:ext cx="920445" cy="461665"/>
          </a:xfrm>
          <a:prstGeom prst="rect">
            <a:avLst/>
          </a:prstGeom>
        </p:spPr>
        <p:txBody>
          <a:bodyPr wrap="none">
            <a:spAutoFit/>
          </a:bodyPr>
          <a:lstStyle/>
          <a:p>
            <a:pPr lvl="0">
              <a:spcBef>
                <a:spcPct val="20000"/>
              </a:spcBef>
              <a:defRPr/>
            </a:pPr>
            <a:r>
              <a:rPr lang="en-US" altLang="ja-JP" sz="2400" b="1" dirty="0" smtClean="0">
                <a:solidFill>
                  <a:srgbClr val="009900"/>
                </a:solidFill>
                <a:effectLst>
                  <a:outerShdw blurRad="38100" dist="38100" dir="2700000" algn="tl">
                    <a:srgbClr val="000000"/>
                  </a:outerShdw>
                </a:effectLst>
                <a:latin typeface="Arial" charset="0"/>
                <a:ea typeface="ＭＳ Ｐゴシック" charset="-128"/>
              </a:rPr>
              <a:t>DWD</a:t>
            </a:r>
          </a:p>
        </p:txBody>
      </p:sp>
      <p:sp>
        <p:nvSpPr>
          <p:cNvPr id="27" name="正方形/長方形 26"/>
          <p:cNvSpPr/>
          <p:nvPr/>
        </p:nvSpPr>
        <p:spPr>
          <a:xfrm>
            <a:off x="2093221" y="2535287"/>
            <a:ext cx="1040670" cy="461665"/>
          </a:xfrm>
          <a:prstGeom prst="rect">
            <a:avLst/>
          </a:prstGeom>
        </p:spPr>
        <p:txBody>
          <a:bodyPr wrap="none">
            <a:spAutoFit/>
          </a:bodyPr>
          <a:lstStyle/>
          <a:p>
            <a:pPr lvl="0">
              <a:spcBef>
                <a:spcPct val="20000"/>
              </a:spcBef>
              <a:defRPr/>
            </a:pPr>
            <a:r>
              <a:rPr lang="en-US" altLang="ja-JP" sz="2400" b="1" dirty="0" smtClean="0">
                <a:solidFill>
                  <a:srgbClr val="FFCC00"/>
                </a:solidFill>
                <a:effectLst>
                  <a:outerShdw blurRad="38100" dist="38100" dir="2700000" algn="tl">
                    <a:srgbClr val="000000"/>
                  </a:outerShdw>
                </a:effectLst>
                <a:latin typeface="Arial" charset="0"/>
                <a:ea typeface="ＭＳ Ｐゴシック" charset="-128"/>
              </a:rPr>
              <a:t>NCEP</a:t>
            </a:r>
          </a:p>
        </p:txBody>
      </p:sp>
      <p:sp>
        <p:nvSpPr>
          <p:cNvPr id="29" name="正方形/長方形 28"/>
          <p:cNvSpPr/>
          <p:nvPr/>
        </p:nvSpPr>
        <p:spPr>
          <a:xfrm>
            <a:off x="6012160" y="2535287"/>
            <a:ext cx="902811" cy="461665"/>
          </a:xfrm>
          <a:prstGeom prst="rect">
            <a:avLst/>
          </a:prstGeom>
        </p:spPr>
        <p:txBody>
          <a:bodyPr wrap="none">
            <a:spAutoFit/>
          </a:bodyPr>
          <a:lstStyle/>
          <a:p>
            <a:pPr lvl="0">
              <a:spcBef>
                <a:spcPct val="20000"/>
              </a:spcBef>
            </a:pPr>
            <a:r>
              <a:rPr lang="en-US" altLang="ja-JP" sz="2400" b="1" dirty="0" smtClean="0">
                <a:solidFill>
                  <a:srgbClr val="FF6432"/>
                </a:solidFill>
                <a:effectLst>
                  <a:outerShdw blurRad="38100" dist="38100" dir="2700000" algn="tl">
                    <a:srgbClr val="000000"/>
                  </a:outerShdw>
                </a:effectLst>
                <a:latin typeface="Arial" charset="0"/>
                <a:ea typeface="ＭＳ Ｐゴシック" charset="-128"/>
              </a:rPr>
              <a:t>BOM</a:t>
            </a:r>
            <a:endParaRPr lang="en-US" altLang="ja-JP" sz="2400" b="1" dirty="0" smtClean="0">
              <a:solidFill>
                <a:srgbClr val="800000"/>
              </a:solidFill>
              <a:effectLst>
                <a:outerShdw blurRad="38100" dist="38100" dir="2700000" algn="tl">
                  <a:srgbClr val="000000"/>
                </a:outerShdw>
              </a:effectLst>
              <a:latin typeface="Arial" charset="0"/>
              <a:ea typeface="ＭＳ Ｐゴシック" charset="-128"/>
            </a:endParaRPr>
          </a:p>
        </p:txBody>
      </p:sp>
      <p:sp>
        <p:nvSpPr>
          <p:cNvPr id="30" name="正方形/長方形 29"/>
          <p:cNvSpPr/>
          <p:nvPr/>
        </p:nvSpPr>
        <p:spPr>
          <a:xfrm>
            <a:off x="-36512" y="4695527"/>
            <a:ext cx="2169184" cy="461665"/>
          </a:xfrm>
          <a:prstGeom prst="rect">
            <a:avLst/>
          </a:prstGeom>
        </p:spPr>
        <p:txBody>
          <a:bodyPr wrap="none">
            <a:spAutoFit/>
          </a:bodyPr>
          <a:lstStyle/>
          <a:p>
            <a:pPr lvl="0">
              <a:spcBef>
                <a:spcPct val="20000"/>
              </a:spcBef>
              <a:defRPr/>
            </a:pPr>
            <a:r>
              <a:rPr lang="en-US" altLang="ja-JP" sz="2400" b="1" dirty="0" err="1" smtClean="0">
                <a:solidFill>
                  <a:srgbClr val="800000"/>
                </a:solidFill>
                <a:effectLst>
                  <a:outerShdw blurRad="38100" dist="38100" dir="2700000" algn="tl">
                    <a:srgbClr val="000000"/>
                  </a:outerShdw>
                </a:effectLst>
                <a:latin typeface="Arial" charset="0"/>
                <a:ea typeface="ＭＳ Ｐゴシック" charset="-128"/>
              </a:rPr>
              <a:t>Meteo</a:t>
            </a:r>
            <a:r>
              <a:rPr lang="en-US" altLang="ja-JP" sz="2400" b="1" dirty="0" smtClean="0">
                <a:solidFill>
                  <a:srgbClr val="800000"/>
                </a:solidFill>
                <a:effectLst>
                  <a:outerShdw blurRad="38100" dist="38100" dir="2700000" algn="tl">
                    <a:srgbClr val="000000"/>
                  </a:outerShdw>
                </a:effectLst>
                <a:latin typeface="Arial" charset="0"/>
                <a:ea typeface="ＭＳ Ｐゴシック" charset="-128"/>
              </a:rPr>
              <a:t> France</a:t>
            </a:r>
          </a:p>
        </p:txBody>
      </p:sp>
      <p:sp>
        <p:nvSpPr>
          <p:cNvPr id="31" name="正方形/長方形 30"/>
          <p:cNvSpPr/>
          <p:nvPr/>
        </p:nvSpPr>
        <p:spPr>
          <a:xfrm>
            <a:off x="2123728" y="4695527"/>
            <a:ext cx="886781" cy="461665"/>
          </a:xfrm>
          <a:prstGeom prst="rect">
            <a:avLst/>
          </a:prstGeom>
        </p:spPr>
        <p:txBody>
          <a:bodyPr wrap="none">
            <a:spAutoFit/>
          </a:bodyPr>
          <a:lstStyle/>
          <a:p>
            <a:pPr lvl="0">
              <a:spcBef>
                <a:spcPct val="20000"/>
              </a:spcBef>
              <a:defRPr/>
            </a:pPr>
            <a:r>
              <a:rPr lang="en-US"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rPr>
              <a:t>CMA</a:t>
            </a:r>
            <a:endParaRPr lang="ja-JP"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endParaRPr>
          </a:p>
        </p:txBody>
      </p:sp>
      <p:sp>
        <p:nvSpPr>
          <p:cNvPr id="33" name="正方形/長方形 32"/>
          <p:cNvSpPr/>
          <p:nvPr/>
        </p:nvSpPr>
        <p:spPr>
          <a:xfrm>
            <a:off x="6084168" y="4797152"/>
            <a:ext cx="3059832" cy="1388585"/>
          </a:xfrm>
          <a:prstGeom prst="rect">
            <a:avLst/>
          </a:prstGeom>
        </p:spPr>
        <p:txBody>
          <a:bodyPr wrap="square">
            <a:spAutoFit/>
          </a:bodyPr>
          <a:lstStyle/>
          <a:p>
            <a:pPr lvl="0">
              <a:lnSpc>
                <a:spcPts val="1300"/>
              </a:lnSpc>
              <a:spcBef>
                <a:spcPct val="20000"/>
              </a:spcBef>
            </a:pPr>
            <a:r>
              <a:rPr lang="en-US" altLang="ja-JP" sz="1400" dirty="0" smtClean="0">
                <a:latin typeface="Franklin Gothic Medium" pitchFamily="34" charset="0"/>
                <a:ea typeface="ＭＳ Ｐゴシック" charset="-128"/>
              </a:rPr>
              <a:t>Error map of central pressure and position   at 72 hour forecast.</a:t>
            </a:r>
          </a:p>
          <a:p>
            <a:pPr lvl="0">
              <a:lnSpc>
                <a:spcPts val="1300"/>
              </a:lnSpc>
              <a:spcBef>
                <a:spcPct val="20000"/>
              </a:spcBef>
            </a:pPr>
            <a:r>
              <a:rPr lang="en-US" altLang="ja-JP" sz="1400" dirty="0" err="1" smtClean="0">
                <a:latin typeface="Franklin Gothic Medium" pitchFamily="34" charset="0"/>
                <a:ea typeface="ＭＳ Ｐゴシック" charset="-128"/>
              </a:rPr>
              <a:t>Color:Central</a:t>
            </a:r>
            <a:r>
              <a:rPr lang="en-US" altLang="ja-JP" sz="1400" dirty="0" smtClean="0">
                <a:latin typeface="Franklin Gothic Medium" pitchFamily="34" charset="0"/>
                <a:ea typeface="ＭＳ Ｐゴシック" charset="-128"/>
              </a:rPr>
              <a:t> pressure error  </a:t>
            </a:r>
            <a:r>
              <a:rPr lang="en-US" altLang="ja-JP" sz="1400" dirty="0" err="1" smtClean="0">
                <a:latin typeface="Franklin Gothic Medium" pitchFamily="34" charset="0"/>
                <a:ea typeface="ＭＳ Ｐゴシック" charset="-128"/>
              </a:rPr>
              <a:t>Units:hPa</a:t>
            </a:r>
            <a:endParaRPr lang="en-US" altLang="ja-JP" sz="1400" dirty="0" smtClean="0">
              <a:latin typeface="Franklin Gothic Medium" pitchFamily="34" charset="0"/>
              <a:ea typeface="ＭＳ Ｐゴシック" charset="-128"/>
            </a:endParaRPr>
          </a:p>
          <a:p>
            <a:pPr lvl="0">
              <a:lnSpc>
                <a:spcPts val="1300"/>
              </a:lnSpc>
              <a:spcBef>
                <a:spcPct val="20000"/>
              </a:spcBef>
            </a:pPr>
            <a:r>
              <a:rPr lang="en-US" altLang="ja-JP" sz="1400" dirty="0" smtClean="0">
                <a:latin typeface="Franklin Gothic Medium" pitchFamily="34" charset="0"/>
                <a:ea typeface="ＭＳ Ｐゴシック" charset="-128"/>
              </a:rPr>
              <a:t>(</a:t>
            </a:r>
            <a:r>
              <a:rPr lang="en-US" altLang="ja-JP" sz="1400" dirty="0" err="1" smtClean="0">
                <a:latin typeface="Franklin Gothic Medium" pitchFamily="34" charset="0"/>
                <a:ea typeface="ＭＳ Ｐゴシック" charset="-128"/>
              </a:rPr>
              <a:t>Red:forecast</a:t>
            </a:r>
            <a:r>
              <a:rPr lang="en-US" altLang="ja-JP" sz="1400" dirty="0" smtClean="0">
                <a:latin typeface="Franklin Gothic Medium" pitchFamily="34" charset="0"/>
                <a:ea typeface="ＭＳ Ｐゴシック" charset="-128"/>
              </a:rPr>
              <a:t> is shallow.  </a:t>
            </a:r>
            <a:r>
              <a:rPr lang="en-US" altLang="ja-JP" sz="1400" dirty="0" err="1" smtClean="0">
                <a:latin typeface="Franklin Gothic Medium" pitchFamily="34" charset="0"/>
                <a:ea typeface="ＭＳ Ｐゴシック" charset="-128"/>
              </a:rPr>
              <a:t>Blue:forecast</a:t>
            </a:r>
            <a:r>
              <a:rPr lang="en-US" altLang="ja-JP" sz="1400" dirty="0" smtClean="0">
                <a:latin typeface="Franklin Gothic Medium" pitchFamily="34" charset="0"/>
                <a:ea typeface="ＭＳ Ｐゴシック" charset="-128"/>
              </a:rPr>
              <a:t> is deep) </a:t>
            </a:r>
          </a:p>
          <a:p>
            <a:pPr lvl="0">
              <a:lnSpc>
                <a:spcPts val="1300"/>
              </a:lnSpc>
              <a:spcBef>
                <a:spcPct val="20000"/>
              </a:spcBef>
            </a:pPr>
            <a:r>
              <a:rPr lang="en-US" altLang="ja-JP" sz="1400" dirty="0" smtClean="0">
                <a:latin typeface="Franklin Gothic Medium" pitchFamily="34" charset="0"/>
                <a:ea typeface="ＭＳ Ｐゴシック" charset="-128"/>
              </a:rPr>
              <a:t>Arrow:  average position error</a:t>
            </a:r>
          </a:p>
        </p:txBody>
      </p:sp>
      <p:sp>
        <p:nvSpPr>
          <p:cNvPr id="34" name="テキスト ボックス 33"/>
          <p:cNvSpPr txBox="1"/>
          <p:nvPr/>
        </p:nvSpPr>
        <p:spPr>
          <a:xfrm>
            <a:off x="8100392" y="3284984"/>
            <a:ext cx="1043608" cy="646331"/>
          </a:xfrm>
          <a:prstGeom prst="rect">
            <a:avLst/>
          </a:prstGeom>
          <a:noFill/>
        </p:spPr>
        <p:txBody>
          <a:bodyPr wrap="square" rtlCol="0">
            <a:spAutoFit/>
          </a:bodyPr>
          <a:lstStyle/>
          <a:p>
            <a:r>
              <a:rPr kumimoji="1" lang="en-US" altLang="ja-JP" dirty="0" smtClean="0">
                <a:solidFill>
                  <a:srgbClr val="FF0000"/>
                </a:solidFill>
              </a:rPr>
              <a:t>Analysis position</a:t>
            </a:r>
            <a:endParaRPr kumimoji="1" lang="ja-JP" altLang="en-US" dirty="0">
              <a:solidFill>
                <a:srgbClr val="FF0000"/>
              </a:solidFill>
            </a:endParaRPr>
          </a:p>
        </p:txBody>
      </p:sp>
      <p:sp>
        <p:nvSpPr>
          <p:cNvPr id="35" name="テキスト ボックス 34"/>
          <p:cNvSpPr txBox="1"/>
          <p:nvPr/>
        </p:nvSpPr>
        <p:spPr>
          <a:xfrm>
            <a:off x="8028384" y="1628800"/>
            <a:ext cx="1115616" cy="646331"/>
          </a:xfrm>
          <a:prstGeom prst="rect">
            <a:avLst/>
          </a:prstGeom>
          <a:noFill/>
        </p:spPr>
        <p:txBody>
          <a:bodyPr wrap="square" rtlCol="0">
            <a:spAutoFit/>
          </a:bodyPr>
          <a:lstStyle/>
          <a:p>
            <a:r>
              <a:rPr lang="en-US" altLang="ja-JP" dirty="0" smtClean="0">
                <a:solidFill>
                  <a:srgbClr val="FF0000"/>
                </a:solidFill>
              </a:rPr>
              <a:t>Forecast </a:t>
            </a:r>
            <a:r>
              <a:rPr kumimoji="1" lang="en-US" altLang="ja-JP" dirty="0" smtClean="0">
                <a:solidFill>
                  <a:srgbClr val="FF0000"/>
                </a:solidFill>
              </a:rPr>
              <a:t>position</a:t>
            </a:r>
            <a:endParaRPr kumimoji="1" lang="ja-JP" altLang="en-US" dirty="0">
              <a:solidFill>
                <a:srgbClr val="FF0000"/>
              </a:solidFill>
            </a:endParaRPr>
          </a:p>
        </p:txBody>
      </p:sp>
      <p:cxnSp>
        <p:nvCxnSpPr>
          <p:cNvPr id="37" name="直線矢印コネクタ 36"/>
          <p:cNvCxnSpPr/>
          <p:nvPr/>
        </p:nvCxnSpPr>
        <p:spPr>
          <a:xfrm flipV="1">
            <a:off x="8316416" y="2276872"/>
            <a:ext cx="504056" cy="9361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067944" y="4695527"/>
            <a:ext cx="817853" cy="461665"/>
          </a:xfrm>
          <a:prstGeom prst="rect">
            <a:avLst/>
          </a:prstGeom>
        </p:spPr>
        <p:txBody>
          <a:bodyPr wrap="none">
            <a:spAutoFit/>
          </a:bodyPr>
          <a:lstStyle/>
          <a:p>
            <a:pPr lvl="0">
              <a:spcBef>
                <a:spcPct val="20000"/>
              </a:spcBef>
              <a:defRPr/>
            </a:pPr>
            <a:r>
              <a:rPr lang="en-US" altLang="ja-JP" sz="2400" b="1" dirty="0" smtClean="0">
                <a:solidFill>
                  <a:srgbClr val="9933FF"/>
                </a:solidFill>
                <a:effectLst>
                  <a:outerShdw blurRad="38100" dist="38100" dir="2700000" algn="tl">
                    <a:srgbClr val="000000"/>
                  </a:outerShdw>
                </a:effectLst>
                <a:latin typeface="Arial" charset="0"/>
                <a:ea typeface="ＭＳ Ｐゴシック" charset="-128"/>
              </a:rPr>
              <a:t>NRL</a:t>
            </a:r>
            <a:endParaRPr lang="ja-JP" altLang="ja-JP" sz="2400" b="1" dirty="0" smtClean="0">
              <a:solidFill>
                <a:srgbClr val="9933FF"/>
              </a:solidFill>
              <a:effectLst>
                <a:outerShdw blurRad="38100" dist="38100" dir="2700000" algn="tl">
                  <a:srgbClr val="000000"/>
                </a:outerShdw>
              </a:effectLst>
              <a:latin typeface="Arial" charset="0"/>
              <a:ea typeface="ＭＳ Ｐゴシック" charset="-128"/>
            </a:endParaRPr>
          </a:p>
        </p:txBody>
      </p:sp>
      <p:sp>
        <p:nvSpPr>
          <p:cNvPr id="39" name="正方形/長方形 38"/>
          <p:cNvSpPr/>
          <p:nvPr/>
        </p:nvSpPr>
        <p:spPr>
          <a:xfrm>
            <a:off x="4067944" y="2535288"/>
            <a:ext cx="886781" cy="461665"/>
          </a:xfrm>
          <a:prstGeom prst="rect">
            <a:avLst/>
          </a:prstGeom>
        </p:spPr>
        <p:txBody>
          <a:bodyPr wrap="none">
            <a:spAutoFit/>
          </a:bodyPr>
          <a:lstStyle/>
          <a:p>
            <a:pPr lvl="0">
              <a:spcBef>
                <a:spcPct val="20000"/>
              </a:spcBef>
              <a:defRPr/>
            </a:pPr>
            <a:r>
              <a:rPr lang="en-US" altLang="ja-JP" sz="2400" b="1" dirty="0" smtClean="0">
                <a:solidFill>
                  <a:srgbClr val="5EF83A"/>
                </a:solidFill>
                <a:effectLst>
                  <a:outerShdw blurRad="38100" dist="38100" dir="2700000" algn="tl">
                    <a:srgbClr val="000000"/>
                  </a:outerShdw>
                </a:effectLst>
                <a:latin typeface="Arial" charset="0"/>
                <a:ea typeface="ＭＳ Ｐゴシック" charset="-128"/>
              </a:rPr>
              <a:t>KMA</a:t>
            </a:r>
          </a:p>
        </p:txBody>
      </p:sp>
      <p:sp>
        <p:nvSpPr>
          <p:cNvPr id="32" name="テキスト ボックス 31"/>
          <p:cNvSpPr txBox="1"/>
          <p:nvPr/>
        </p:nvSpPr>
        <p:spPr>
          <a:xfrm>
            <a:off x="5977374" y="6239053"/>
            <a:ext cx="3166626" cy="646331"/>
          </a:xfrm>
          <a:prstGeom prst="rect">
            <a:avLst/>
          </a:prstGeom>
          <a:solidFill>
            <a:schemeClr val="accent6">
              <a:lumMod val="40000"/>
              <a:lumOff val="60000"/>
            </a:schemeClr>
          </a:solidFill>
        </p:spPr>
        <p:txBody>
          <a:bodyPr wrap="square" lIns="0" tIns="0" rIns="0" bIns="0" rtlCol="0">
            <a:spAutoFit/>
          </a:bodyPr>
          <a:lstStyle/>
          <a:p>
            <a:r>
              <a:rPr lang="en-US" altLang="ja-JP" sz="1400" dirty="0"/>
              <a:t>All models failed to predict deep TCs around the east of Philippine and the east of Mariana Islands</a:t>
            </a:r>
            <a:r>
              <a:rPr lang="en-US" altLang="ja-JP" sz="1400" dirty="0" smtClean="0"/>
              <a:t>.</a:t>
            </a:r>
            <a:endParaRPr lang="en-US" altLang="ja-JP" sz="1400" dirty="0"/>
          </a:p>
        </p:txBody>
      </p:sp>
    </p:spTree>
    <p:extLst>
      <p:ext uri="{BB962C8B-B14F-4D97-AF65-F5344CB8AC3E}">
        <p14:creationId xmlns:p14="http://schemas.microsoft.com/office/powerpoint/2010/main" val="35035846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vkva.naps.kishou.go.jp/%7Esuuchi55/wgne_data/fig/Detection_Rate/2014/2014_NWP_detection_r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284984"/>
            <a:ext cx="4608000" cy="32559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vkva.naps.kishou.go.jp/%7Esuuchi55/wgne_data/fig/Position_Error/2014/Err/InHo_2014_NW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5" y="44624"/>
            <a:ext cx="4719638"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vkva.naps.kishou.go.jp/~suuchi22/wgne_data/fig/Position_Error/2013/InHo_2013_NWP.png"/>
          <p:cNvPicPr>
            <a:picLocks noChangeAspect="1" noChangeArrowheads="1"/>
          </p:cNvPicPr>
          <p:nvPr/>
        </p:nvPicPr>
        <p:blipFill rotWithShape="1">
          <a:blip r:embed="rId5">
            <a:extLst>
              <a:ext uri="{28A0092B-C50C-407E-A947-70E740481C1C}">
                <a14:useLocalDpi xmlns:a14="http://schemas.microsoft.com/office/drawing/2010/main" val="0"/>
              </a:ext>
            </a:extLst>
          </a:blip>
          <a:srcRect r="10757"/>
          <a:stretch/>
        </p:blipFill>
        <p:spPr bwMode="auto">
          <a:xfrm>
            <a:off x="35496" y="44624"/>
            <a:ext cx="4212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vkva.naps.kishou.go.jp/~suuchi22/wgne_data/fig/Detection_Rate/2013/2013_NWP_detection_ra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32" y="3284985"/>
            <a:ext cx="4608000" cy="3255952"/>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15</a:t>
            </a:fld>
            <a:endParaRPr lang="ja-JP" altLang="en-US" dirty="0"/>
          </a:p>
        </p:txBody>
      </p:sp>
      <p:sp>
        <p:nvSpPr>
          <p:cNvPr id="4" name="Text Box 12"/>
          <p:cNvSpPr txBox="1">
            <a:spLocks noChangeArrowheads="1"/>
          </p:cNvSpPr>
          <p:nvPr/>
        </p:nvSpPr>
        <p:spPr bwMode="auto">
          <a:xfrm>
            <a:off x="3707904" y="0"/>
            <a:ext cx="1584325" cy="36671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altLang="ja-JP" dirty="0"/>
              <a:t>Position Error</a:t>
            </a:r>
          </a:p>
        </p:txBody>
      </p:sp>
      <p:sp>
        <p:nvSpPr>
          <p:cNvPr id="5" name="Text Box 13"/>
          <p:cNvSpPr txBox="1">
            <a:spLocks noChangeArrowheads="1"/>
          </p:cNvSpPr>
          <p:nvPr/>
        </p:nvSpPr>
        <p:spPr bwMode="auto">
          <a:xfrm>
            <a:off x="3635871" y="3350319"/>
            <a:ext cx="1800225" cy="36671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en-US" altLang="ja-JP" dirty="0"/>
              <a:t>Detection Rate</a:t>
            </a:r>
          </a:p>
        </p:txBody>
      </p:sp>
      <p:sp>
        <p:nvSpPr>
          <p:cNvPr id="10" name="テキスト ボックス 9"/>
          <p:cNvSpPr txBox="1"/>
          <p:nvPr/>
        </p:nvSpPr>
        <p:spPr>
          <a:xfrm>
            <a:off x="539552" y="467380"/>
            <a:ext cx="1224136" cy="646331"/>
          </a:xfrm>
          <a:prstGeom prst="rect">
            <a:avLst/>
          </a:prstGeom>
          <a:noFill/>
        </p:spPr>
        <p:txBody>
          <a:bodyPr wrap="square" rtlCol="0">
            <a:spAutoFit/>
          </a:bodyPr>
          <a:lstStyle/>
          <a:p>
            <a:r>
              <a:rPr kumimoji="1" lang="en-US" altLang="ja-JP" b="1" dirty="0" smtClean="0">
                <a:solidFill>
                  <a:srgbClr val="C00000"/>
                </a:solidFill>
              </a:rPr>
              <a:t>2013 season</a:t>
            </a:r>
            <a:endParaRPr kumimoji="1" lang="ja-JP" altLang="en-US" b="1" dirty="0">
              <a:solidFill>
                <a:srgbClr val="C00000"/>
              </a:solidFill>
            </a:endParaRPr>
          </a:p>
        </p:txBody>
      </p:sp>
      <p:sp>
        <p:nvSpPr>
          <p:cNvPr id="11" name="テキスト ボックス 10"/>
          <p:cNvSpPr txBox="1"/>
          <p:nvPr/>
        </p:nvSpPr>
        <p:spPr>
          <a:xfrm>
            <a:off x="5004048" y="467380"/>
            <a:ext cx="1224136" cy="646331"/>
          </a:xfrm>
          <a:prstGeom prst="rect">
            <a:avLst/>
          </a:prstGeom>
          <a:noFill/>
        </p:spPr>
        <p:txBody>
          <a:bodyPr wrap="square" rtlCol="0">
            <a:spAutoFit/>
          </a:bodyPr>
          <a:lstStyle/>
          <a:p>
            <a:r>
              <a:rPr kumimoji="1" lang="en-US" altLang="ja-JP" b="1" dirty="0" smtClean="0">
                <a:solidFill>
                  <a:srgbClr val="C00000"/>
                </a:solidFill>
              </a:rPr>
              <a:t>2014 season</a:t>
            </a:r>
            <a:endParaRPr kumimoji="1" lang="ja-JP" altLang="en-US" b="1" dirty="0">
              <a:solidFill>
                <a:srgbClr val="C00000"/>
              </a:solidFill>
            </a:endParaRPr>
          </a:p>
        </p:txBody>
      </p:sp>
      <p:sp>
        <p:nvSpPr>
          <p:cNvPr id="12" name="テキスト ボックス 11"/>
          <p:cNvSpPr txBox="1"/>
          <p:nvPr/>
        </p:nvSpPr>
        <p:spPr>
          <a:xfrm>
            <a:off x="179512" y="6454497"/>
            <a:ext cx="8820472"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Generally, TC position forecast error has been reduced for most NWP centers.</a:t>
            </a:r>
          </a:p>
          <a:p>
            <a:r>
              <a:rPr lang="en-US" altLang="ja-JP" sz="1400" dirty="0"/>
              <a:t>Mean forecast position error of Met Office and NCEP got almost equal to that of ECMWF</a:t>
            </a:r>
            <a:r>
              <a:rPr lang="en-US" altLang="ja-JP" sz="1400" dirty="0" smtClean="0"/>
              <a:t>.</a:t>
            </a:r>
            <a:endParaRPr lang="en-US" altLang="ja-JP" sz="1400" dirty="0"/>
          </a:p>
        </p:txBody>
      </p:sp>
    </p:spTree>
    <p:extLst>
      <p:ext uri="{BB962C8B-B14F-4D97-AF65-F5344CB8AC3E}">
        <p14:creationId xmlns:p14="http://schemas.microsoft.com/office/powerpoint/2010/main" val="6476998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vkva.naps.kishou.go.jp/%7Esuuchi55/wgne_data/fig/Position_Error/2014/Err/InHo_2014_NAT.png"/>
          <p:cNvPicPr>
            <a:picLocks noChangeAspect="1" noChangeArrowheads="1"/>
          </p:cNvPicPr>
          <p:nvPr/>
        </p:nvPicPr>
        <p:blipFill rotWithShape="1">
          <a:blip r:embed="rId3">
            <a:extLst>
              <a:ext uri="{28A0092B-C50C-407E-A947-70E740481C1C}">
                <a14:useLocalDpi xmlns:a14="http://schemas.microsoft.com/office/drawing/2010/main" val="0"/>
              </a:ext>
            </a:extLst>
          </a:blip>
          <a:srcRect t="2093" b="344"/>
          <a:stretch/>
        </p:blipFill>
        <p:spPr bwMode="auto">
          <a:xfrm>
            <a:off x="2030" y="540000"/>
            <a:ext cx="9141970" cy="6300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494928"/>
          </a:xfrm>
        </p:spPr>
        <p:txBody>
          <a:bodyPr/>
          <a:lstStyle/>
          <a:p>
            <a:r>
              <a:rPr lang="en-US" altLang="ja-JP" sz="2800" dirty="0" smtClean="0"/>
              <a:t>(b) North-Atlantic (NAT) domain Position Error</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16</a:t>
            </a:fld>
            <a:endParaRPr lang="ja-JP" altLang="en-US" dirty="0"/>
          </a:p>
        </p:txBody>
      </p:sp>
      <p:sp>
        <p:nvSpPr>
          <p:cNvPr id="5" name="テキスト ボックス 4"/>
          <p:cNvSpPr txBox="1"/>
          <p:nvPr/>
        </p:nvSpPr>
        <p:spPr>
          <a:xfrm>
            <a:off x="4644008" y="2060848"/>
            <a:ext cx="1800200" cy="369332"/>
          </a:xfrm>
          <a:prstGeom prst="rect">
            <a:avLst/>
          </a:prstGeom>
          <a:noFill/>
        </p:spPr>
        <p:txBody>
          <a:bodyPr wrap="square" rtlCol="0">
            <a:spAutoFit/>
          </a:bodyPr>
          <a:lstStyle/>
          <a:p>
            <a:r>
              <a:rPr kumimoji="1" lang="en-US" altLang="ja-JP" b="1" dirty="0" smtClean="0">
                <a:solidFill>
                  <a:srgbClr val="C00000"/>
                </a:solidFill>
              </a:rPr>
              <a:t>8 TCs in 2014</a:t>
            </a:r>
            <a:endParaRPr kumimoji="1" lang="ja-JP" altLang="en-US" b="1" dirty="0">
              <a:solidFill>
                <a:srgbClr val="C00000"/>
              </a:solidFill>
            </a:endParaRPr>
          </a:p>
        </p:txBody>
      </p:sp>
      <p:pic>
        <p:nvPicPr>
          <p:cNvPr id="2052" name="Picture 4" descr="http://svkva.naps.kishou.go.jp/~suuchi55/wgne_data/fig/Best_Track/track2014_NA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683" y="836712"/>
            <a:ext cx="3485309" cy="253077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067944" y="5662989"/>
            <a:ext cx="5076056" cy="646331"/>
          </a:xfrm>
          <a:prstGeom prst="rect">
            <a:avLst/>
          </a:prstGeom>
          <a:solidFill>
            <a:schemeClr val="accent6">
              <a:lumMod val="40000"/>
              <a:lumOff val="60000"/>
            </a:schemeClr>
          </a:solidFill>
        </p:spPr>
        <p:txBody>
          <a:bodyPr wrap="square" lIns="0" tIns="0" rIns="0" bIns="0" rtlCol="0">
            <a:spAutoFit/>
          </a:bodyPr>
          <a:lstStyle/>
          <a:p>
            <a:r>
              <a:rPr lang="en-US" altLang="ja-JP" sz="1400" dirty="0"/>
              <a:t>Sample numbers is very small (13 TCs in 2013) in this season.</a:t>
            </a:r>
          </a:p>
          <a:p>
            <a:r>
              <a:rPr lang="en-US" altLang="ja-JP" sz="1400" dirty="0"/>
              <a:t>Met Office, KMA, ECMWF, NCEP and JMA achieved the best performance </a:t>
            </a:r>
            <a:r>
              <a:rPr lang="en-US" altLang="ja-JP" sz="1400" dirty="0" smtClean="0"/>
              <a:t>around </a:t>
            </a:r>
            <a:r>
              <a:rPr lang="en-US" altLang="ja-JP" sz="1400" dirty="0"/>
              <a:t>T+48 to T+72</a:t>
            </a:r>
            <a:r>
              <a:rPr lang="en-US" altLang="ja-JP" sz="1400" dirty="0" smtClean="0"/>
              <a:t>.</a:t>
            </a:r>
            <a:endParaRPr lang="en-US" altLang="ja-JP" sz="1400" dirty="0"/>
          </a:p>
        </p:txBody>
      </p:sp>
    </p:spTree>
    <p:extLst>
      <p:ext uri="{BB962C8B-B14F-4D97-AF65-F5344CB8AC3E}">
        <p14:creationId xmlns:p14="http://schemas.microsoft.com/office/powerpoint/2010/main" val="16399264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vkva.naps.kishou.go.jp/%7Esuuchi55/wgne_data/fig/Detection_Rate/2014/2014_NAT_detection_rate.png"/>
          <p:cNvPicPr>
            <a:picLocks noChangeAspect="1" noChangeArrowheads="1"/>
          </p:cNvPicPr>
          <p:nvPr/>
        </p:nvPicPr>
        <p:blipFill rotWithShape="1">
          <a:blip r:embed="rId3">
            <a:extLst>
              <a:ext uri="{28A0092B-C50C-407E-A947-70E740481C1C}">
                <a14:useLocalDpi xmlns:a14="http://schemas.microsoft.com/office/drawing/2010/main" val="0"/>
              </a:ext>
            </a:extLst>
          </a:blip>
          <a:srcRect t="2651" b="400"/>
          <a:stretch/>
        </p:blipFill>
        <p:spPr bwMode="auto">
          <a:xfrm>
            <a:off x="0" y="576000"/>
            <a:ext cx="9144000" cy="626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vkva.naps.kishou.go.jp/%7Esuuchi55/wgne_data/fig/DR-PE/2014/DRPE_NAT_7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447" y="3657565"/>
            <a:ext cx="3446537" cy="243573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566936"/>
          </a:xfrm>
        </p:spPr>
        <p:txBody>
          <a:bodyPr/>
          <a:lstStyle/>
          <a:p>
            <a:r>
              <a:rPr kumimoji="1" lang="en-US" altLang="ja-JP" sz="2800" dirty="0" smtClean="0"/>
              <a:t>(b) NAT domain Detection Rate</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17</a:t>
            </a:fld>
            <a:endParaRPr lang="ja-JP" altLang="en-US" dirty="0"/>
          </a:p>
        </p:txBody>
      </p:sp>
      <p:sp>
        <p:nvSpPr>
          <p:cNvPr id="6" name="Text Box 10"/>
          <p:cNvSpPr txBox="1">
            <a:spLocks noChangeArrowheads="1"/>
          </p:cNvSpPr>
          <p:nvPr/>
        </p:nvSpPr>
        <p:spPr bwMode="auto">
          <a:xfrm>
            <a:off x="912249" y="3494335"/>
            <a:ext cx="5040312" cy="366713"/>
          </a:xfrm>
          <a:prstGeom prst="rect">
            <a:avLst/>
          </a:prstGeom>
          <a:noFill/>
          <a:ln w="9525">
            <a:noFill/>
            <a:miter lim="800000"/>
            <a:headEnd/>
            <a:tailEnd/>
          </a:ln>
        </p:spPr>
        <p:txBody>
          <a:bodyPr>
            <a:spAutoFit/>
          </a:bodyPr>
          <a:lstStyle/>
          <a:p>
            <a:pPr>
              <a:spcBef>
                <a:spcPct val="50000"/>
              </a:spcBef>
            </a:pPr>
            <a:r>
              <a:rPr lang="en-US" altLang="ja-JP" dirty="0" smtClean="0"/>
              <a:t>Detection Rate </a:t>
            </a:r>
            <a:r>
              <a:rPr lang="en-US" altLang="ja-JP" dirty="0"/>
              <a:t>– Position Error map (FT +72) </a:t>
            </a:r>
          </a:p>
        </p:txBody>
      </p:sp>
      <p:sp>
        <p:nvSpPr>
          <p:cNvPr id="7" name="Line 14"/>
          <p:cNvSpPr>
            <a:spLocks noChangeShapeType="1"/>
          </p:cNvSpPr>
          <p:nvPr/>
        </p:nvSpPr>
        <p:spPr bwMode="auto">
          <a:xfrm>
            <a:off x="1884979" y="4797152"/>
            <a:ext cx="814813" cy="792088"/>
          </a:xfrm>
          <a:prstGeom prst="line">
            <a:avLst/>
          </a:prstGeom>
          <a:noFill/>
          <a:ln w="76200">
            <a:solidFill>
              <a:srgbClr val="CC0000"/>
            </a:solidFill>
            <a:round/>
            <a:headEnd/>
            <a:tailEnd type="stealth" w="med" len="med"/>
          </a:ln>
        </p:spPr>
        <p:txBody>
          <a:bodyPr/>
          <a:lstStyle/>
          <a:p>
            <a:endParaRPr lang="ja-JP" altLang="en-US"/>
          </a:p>
        </p:txBody>
      </p:sp>
      <p:sp>
        <p:nvSpPr>
          <p:cNvPr id="8" name="Text Box 15"/>
          <p:cNvSpPr txBox="1">
            <a:spLocks noChangeArrowheads="1"/>
          </p:cNvSpPr>
          <p:nvPr/>
        </p:nvSpPr>
        <p:spPr bwMode="auto">
          <a:xfrm rot="2772162">
            <a:off x="1633325" y="5108484"/>
            <a:ext cx="863600" cy="366712"/>
          </a:xfrm>
          <a:prstGeom prst="rect">
            <a:avLst/>
          </a:prstGeom>
          <a:noFill/>
          <a:ln w="9525">
            <a:noFill/>
            <a:miter lim="800000"/>
            <a:headEnd/>
            <a:tailEnd/>
          </a:ln>
        </p:spPr>
        <p:txBody>
          <a:bodyPr>
            <a:spAutoFit/>
          </a:bodyPr>
          <a:lstStyle/>
          <a:p>
            <a:pPr>
              <a:spcBef>
                <a:spcPct val="50000"/>
              </a:spcBef>
            </a:pPr>
            <a:r>
              <a:rPr lang="en-US" altLang="ja-JP" dirty="0">
                <a:solidFill>
                  <a:srgbClr val="CC0000"/>
                </a:solidFill>
              </a:rPr>
              <a:t>better</a:t>
            </a:r>
          </a:p>
        </p:txBody>
      </p:sp>
      <p:sp>
        <p:nvSpPr>
          <p:cNvPr id="9" name="テキスト ボックス 8"/>
          <p:cNvSpPr txBox="1"/>
          <p:nvPr/>
        </p:nvSpPr>
        <p:spPr>
          <a:xfrm>
            <a:off x="4427984" y="5517232"/>
            <a:ext cx="3528392"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Relatively small detection rate for NAT region compared to that for other region.</a:t>
            </a:r>
          </a:p>
        </p:txBody>
      </p:sp>
    </p:spTree>
    <p:extLst>
      <p:ext uri="{BB962C8B-B14F-4D97-AF65-F5344CB8AC3E}">
        <p14:creationId xmlns:p14="http://schemas.microsoft.com/office/powerpoint/2010/main" val="30361161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vkva.naps.kishou.go.jp/%7Esuuchi55/wgne_data/fig/Position_Error/2014/Err/InHo_2014_N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506319"/>
            <a:ext cx="9108504" cy="63516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vkva.naps.kishou.go.jp/~suuchi55/wgne_data/fig/Best_Track/track2014_NE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813" y="913366"/>
            <a:ext cx="3464458" cy="251563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494928"/>
          </a:xfrm>
        </p:spPr>
        <p:txBody>
          <a:bodyPr/>
          <a:lstStyle/>
          <a:p>
            <a:r>
              <a:rPr lang="en-US" altLang="ja-JP" sz="2800" dirty="0" smtClean="0"/>
              <a:t>(c) eastern North-Pacific (ENP) domain Position Error</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18</a:t>
            </a:fld>
            <a:endParaRPr lang="ja-JP" altLang="en-US" dirty="0"/>
          </a:p>
        </p:txBody>
      </p:sp>
      <p:sp>
        <p:nvSpPr>
          <p:cNvPr id="5" name="テキスト ボックス 4"/>
          <p:cNvSpPr txBox="1"/>
          <p:nvPr/>
        </p:nvSpPr>
        <p:spPr>
          <a:xfrm>
            <a:off x="4716016" y="1525434"/>
            <a:ext cx="1800200" cy="369332"/>
          </a:xfrm>
          <a:prstGeom prst="rect">
            <a:avLst/>
          </a:prstGeom>
          <a:noFill/>
        </p:spPr>
        <p:txBody>
          <a:bodyPr wrap="square" rtlCol="0">
            <a:spAutoFit/>
          </a:bodyPr>
          <a:lstStyle/>
          <a:p>
            <a:r>
              <a:rPr lang="en-US" altLang="ja-JP" b="1" dirty="0" smtClean="0">
                <a:solidFill>
                  <a:srgbClr val="C00000"/>
                </a:solidFill>
              </a:rPr>
              <a:t>22</a:t>
            </a:r>
            <a:r>
              <a:rPr kumimoji="1" lang="en-US" altLang="ja-JP" b="1" dirty="0" smtClean="0">
                <a:solidFill>
                  <a:srgbClr val="C00000"/>
                </a:solidFill>
              </a:rPr>
              <a:t> TCs in 2014</a:t>
            </a:r>
            <a:endParaRPr kumimoji="1" lang="ja-JP" altLang="en-US" b="1" dirty="0">
              <a:solidFill>
                <a:srgbClr val="C00000"/>
              </a:solidFill>
            </a:endParaRPr>
          </a:p>
        </p:txBody>
      </p:sp>
      <p:sp>
        <p:nvSpPr>
          <p:cNvPr id="9" name="テキスト ボックス 8"/>
          <p:cNvSpPr txBox="1"/>
          <p:nvPr/>
        </p:nvSpPr>
        <p:spPr>
          <a:xfrm>
            <a:off x="4716016" y="5733256"/>
            <a:ext cx="3168352"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ECMWF achieved the best on average and NCEP and Met Office follows.</a:t>
            </a:r>
            <a:endParaRPr lang="ja-JP" altLang="en-US" sz="1400" dirty="0"/>
          </a:p>
        </p:txBody>
      </p:sp>
    </p:spTree>
    <p:extLst>
      <p:ext uri="{BB962C8B-B14F-4D97-AF65-F5344CB8AC3E}">
        <p14:creationId xmlns:p14="http://schemas.microsoft.com/office/powerpoint/2010/main" val="31724829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vkva.naps.kishou.go.jp/%7Esuuchi55/wgne_data/fig/Detection_Rate/2014/2014_NEP_detection_ra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82946"/>
            <a:ext cx="9108504" cy="63599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vkva.naps.kishou.go.jp/%7Esuuchi55/wgne_data/fig/DR-PE/2014/DRPE_NEP_7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411374"/>
            <a:ext cx="3693005" cy="260991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566936"/>
          </a:xfrm>
        </p:spPr>
        <p:txBody>
          <a:bodyPr/>
          <a:lstStyle/>
          <a:p>
            <a:r>
              <a:rPr kumimoji="1" lang="en-US" altLang="ja-JP" sz="2800" dirty="0" smtClean="0"/>
              <a:t>(c) </a:t>
            </a:r>
            <a:r>
              <a:rPr lang="en-US" altLang="ja-JP" sz="2800" dirty="0" smtClean="0"/>
              <a:t>E</a:t>
            </a:r>
            <a:r>
              <a:rPr kumimoji="1" lang="en-US" altLang="ja-JP" sz="2800" dirty="0" smtClean="0"/>
              <a:t>NP domain Detection Rate</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19</a:t>
            </a:fld>
            <a:endParaRPr lang="ja-JP" altLang="en-US" dirty="0"/>
          </a:p>
        </p:txBody>
      </p:sp>
      <p:sp>
        <p:nvSpPr>
          <p:cNvPr id="6" name="Text Box 10"/>
          <p:cNvSpPr txBox="1">
            <a:spLocks noChangeArrowheads="1"/>
          </p:cNvSpPr>
          <p:nvPr/>
        </p:nvSpPr>
        <p:spPr bwMode="auto">
          <a:xfrm>
            <a:off x="900113" y="3206303"/>
            <a:ext cx="5040312" cy="366713"/>
          </a:xfrm>
          <a:prstGeom prst="rect">
            <a:avLst/>
          </a:prstGeom>
          <a:noFill/>
          <a:ln w="9525">
            <a:noFill/>
            <a:miter lim="800000"/>
            <a:headEnd/>
            <a:tailEnd/>
          </a:ln>
        </p:spPr>
        <p:txBody>
          <a:bodyPr>
            <a:spAutoFit/>
          </a:bodyPr>
          <a:lstStyle/>
          <a:p>
            <a:pPr>
              <a:spcBef>
                <a:spcPct val="50000"/>
              </a:spcBef>
            </a:pPr>
            <a:r>
              <a:rPr lang="en-US" altLang="ja-JP" dirty="0" smtClean="0"/>
              <a:t>Detection Rate </a:t>
            </a:r>
            <a:r>
              <a:rPr lang="en-US" altLang="ja-JP" dirty="0"/>
              <a:t>– Position Error map (FT +72) </a:t>
            </a:r>
          </a:p>
        </p:txBody>
      </p:sp>
      <p:sp>
        <p:nvSpPr>
          <p:cNvPr id="7" name="Line 14"/>
          <p:cNvSpPr>
            <a:spLocks noChangeShapeType="1"/>
          </p:cNvSpPr>
          <p:nvPr/>
        </p:nvSpPr>
        <p:spPr bwMode="auto">
          <a:xfrm>
            <a:off x="2052141" y="4221088"/>
            <a:ext cx="1655763" cy="1296988"/>
          </a:xfrm>
          <a:prstGeom prst="line">
            <a:avLst/>
          </a:prstGeom>
          <a:noFill/>
          <a:ln w="76200">
            <a:solidFill>
              <a:srgbClr val="CC0000"/>
            </a:solidFill>
            <a:round/>
            <a:headEnd/>
            <a:tailEnd type="stealth" w="med" len="med"/>
          </a:ln>
        </p:spPr>
        <p:txBody>
          <a:bodyPr/>
          <a:lstStyle/>
          <a:p>
            <a:endParaRPr lang="ja-JP" altLang="en-US"/>
          </a:p>
        </p:txBody>
      </p:sp>
      <p:sp>
        <p:nvSpPr>
          <p:cNvPr id="8" name="Text Box 15"/>
          <p:cNvSpPr txBox="1">
            <a:spLocks noChangeArrowheads="1"/>
          </p:cNvSpPr>
          <p:nvPr/>
        </p:nvSpPr>
        <p:spPr bwMode="auto">
          <a:xfrm rot="2277366">
            <a:off x="2433202" y="4879935"/>
            <a:ext cx="863600" cy="366712"/>
          </a:xfrm>
          <a:prstGeom prst="rect">
            <a:avLst/>
          </a:prstGeom>
          <a:noFill/>
          <a:ln w="9525">
            <a:noFill/>
            <a:miter lim="800000"/>
            <a:headEnd/>
            <a:tailEnd/>
          </a:ln>
        </p:spPr>
        <p:txBody>
          <a:bodyPr>
            <a:spAutoFit/>
          </a:bodyPr>
          <a:lstStyle/>
          <a:p>
            <a:pPr>
              <a:spcBef>
                <a:spcPct val="50000"/>
              </a:spcBef>
            </a:pPr>
            <a:r>
              <a:rPr lang="en-US" altLang="ja-JP" dirty="0">
                <a:solidFill>
                  <a:srgbClr val="CC0000"/>
                </a:solidFill>
              </a:rPr>
              <a:t>better</a:t>
            </a:r>
          </a:p>
        </p:txBody>
      </p:sp>
      <p:sp>
        <p:nvSpPr>
          <p:cNvPr id="9" name="テキスト ボックス 8"/>
          <p:cNvSpPr txBox="1"/>
          <p:nvPr/>
        </p:nvSpPr>
        <p:spPr>
          <a:xfrm>
            <a:off x="4932040" y="5229200"/>
            <a:ext cx="3168352" cy="646331"/>
          </a:xfrm>
          <a:prstGeom prst="rect">
            <a:avLst/>
          </a:prstGeom>
          <a:solidFill>
            <a:schemeClr val="accent6">
              <a:lumMod val="40000"/>
              <a:lumOff val="60000"/>
            </a:schemeClr>
          </a:solidFill>
        </p:spPr>
        <p:txBody>
          <a:bodyPr wrap="square" lIns="0" tIns="0" rIns="0" bIns="0" rtlCol="0">
            <a:spAutoFit/>
          </a:bodyPr>
          <a:lstStyle/>
          <a:p>
            <a:r>
              <a:rPr lang="en-US" altLang="ja-JP" sz="1400" dirty="0"/>
              <a:t>ECMWF achieved the best performance in detection rate and position error. NCEP and Met Office follow.</a:t>
            </a:r>
            <a:endParaRPr lang="ja-JP" altLang="en-US" sz="1400" dirty="0"/>
          </a:p>
        </p:txBody>
      </p:sp>
    </p:spTree>
    <p:extLst>
      <p:ext uri="{BB962C8B-B14F-4D97-AF65-F5344CB8AC3E}">
        <p14:creationId xmlns:p14="http://schemas.microsoft.com/office/powerpoint/2010/main" val="38328175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a:xfrm>
            <a:off x="323528" y="1196752"/>
            <a:ext cx="8363272" cy="5258379"/>
          </a:xfrm>
        </p:spPr>
        <p:txBody>
          <a:bodyPr>
            <a:normAutofit fontScale="92500" lnSpcReduction="20000"/>
          </a:bodyPr>
          <a:lstStyle/>
          <a:p>
            <a:r>
              <a:rPr kumimoji="1" lang="en-US" altLang="ja-JP" dirty="0" smtClean="0"/>
              <a:t>Standard verification of global model</a:t>
            </a:r>
          </a:p>
          <a:p>
            <a:pPr lvl="1"/>
            <a:r>
              <a:rPr lang="en-US" altLang="ja-JP" dirty="0" smtClean="0"/>
              <a:t>By </a:t>
            </a:r>
            <a:r>
              <a:rPr kumimoji="1" lang="en-US" altLang="ja-JP" dirty="0" smtClean="0"/>
              <a:t>Mr. Hitoshi Sato</a:t>
            </a:r>
          </a:p>
          <a:p>
            <a:r>
              <a:rPr lang="en-US" altLang="ja-JP" dirty="0" smtClean="0"/>
              <a:t>Standard verification of regional model</a:t>
            </a:r>
          </a:p>
          <a:p>
            <a:pPr lvl="1"/>
            <a:r>
              <a:rPr lang="en-US" altLang="ja-JP" dirty="0" smtClean="0"/>
              <a:t>By Mr. Takayuki Ito</a:t>
            </a:r>
          </a:p>
          <a:p>
            <a:r>
              <a:rPr kumimoji="1" lang="en-US" altLang="ja-JP" dirty="0" smtClean="0"/>
              <a:t>Additional verification of global model part 1; False alarm rate</a:t>
            </a:r>
          </a:p>
          <a:p>
            <a:pPr lvl="1"/>
            <a:r>
              <a:rPr lang="en-US" altLang="ja-JP" dirty="0" smtClean="0"/>
              <a:t>By </a:t>
            </a:r>
            <a:r>
              <a:rPr kumimoji="1" lang="en-US" altLang="ja-JP" dirty="0" smtClean="0"/>
              <a:t>Mr. Hitoshi Sato</a:t>
            </a:r>
          </a:p>
          <a:p>
            <a:r>
              <a:rPr lang="en-US" altLang="ja-JP" dirty="0" smtClean="0"/>
              <a:t>Additional verification of global model part 2; TC size and intensity scatter diagram</a:t>
            </a:r>
          </a:p>
          <a:p>
            <a:pPr lvl="1"/>
            <a:r>
              <a:rPr lang="en-US" altLang="ja-JP" dirty="0" smtClean="0"/>
              <a:t>By Dr. Masahiro Sawada</a:t>
            </a:r>
          </a:p>
          <a:p>
            <a:r>
              <a:rPr kumimoji="1" lang="en-US" altLang="ja-JP" dirty="0" smtClean="0"/>
              <a:t>Future Plan; Paper submission to BAMS</a:t>
            </a:r>
          </a:p>
          <a:p>
            <a:pPr lvl="1"/>
            <a:r>
              <a:rPr lang="en-US" altLang="ja-JP" dirty="0" smtClean="0"/>
              <a:t>By </a:t>
            </a:r>
            <a:r>
              <a:rPr kumimoji="1" lang="en-US" altLang="ja-JP" dirty="0" smtClean="0"/>
              <a:t>Dr. </a:t>
            </a:r>
            <a:r>
              <a:rPr lang="en-US" altLang="ja-JP" dirty="0" err="1" smtClean="0"/>
              <a:t>Munehiko</a:t>
            </a:r>
            <a:r>
              <a:rPr lang="en-US" altLang="ja-JP" dirty="0" smtClean="0"/>
              <a:t> Yamaguchi</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148850EF-ECDA-4ECE-8DA7-C6B35CBD4662}" type="slidenum">
              <a:rPr lang="ja-JP" altLang="en-US" smtClean="0"/>
              <a:pPr>
                <a:defRPr/>
              </a:pPr>
              <a:t>2</a:t>
            </a:fld>
            <a:endParaRPr lang="ja-JP" altLang="en-US" dirty="0"/>
          </a:p>
        </p:txBody>
      </p:sp>
    </p:spTree>
    <p:extLst>
      <p:ext uri="{BB962C8B-B14F-4D97-AF65-F5344CB8AC3E}">
        <p14:creationId xmlns:p14="http://schemas.microsoft.com/office/powerpoint/2010/main" val="13419093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vkva.naps.kishou.go.jp/%7Esuuchi55/wgne_data/fig/Position_Error/2014/Err/InHo_2014_A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144000" cy="631863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494928"/>
          </a:xfrm>
        </p:spPr>
        <p:txBody>
          <a:bodyPr/>
          <a:lstStyle/>
          <a:p>
            <a:r>
              <a:rPr lang="en-US" altLang="ja-JP" sz="2800" dirty="0" smtClean="0"/>
              <a:t>(d) “around Australia” (AUR) domain Position Error</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20</a:t>
            </a:fld>
            <a:endParaRPr lang="ja-JP" altLang="en-US" dirty="0"/>
          </a:p>
        </p:txBody>
      </p:sp>
      <p:sp>
        <p:nvSpPr>
          <p:cNvPr id="6" name="テキスト ボックス 5"/>
          <p:cNvSpPr txBox="1"/>
          <p:nvPr/>
        </p:nvSpPr>
        <p:spPr>
          <a:xfrm>
            <a:off x="1475656" y="2996952"/>
            <a:ext cx="2880320" cy="369332"/>
          </a:xfrm>
          <a:prstGeom prst="rect">
            <a:avLst/>
          </a:prstGeom>
          <a:noFill/>
        </p:spPr>
        <p:txBody>
          <a:bodyPr wrap="square" rtlCol="0">
            <a:spAutoFit/>
          </a:bodyPr>
          <a:lstStyle/>
          <a:p>
            <a:r>
              <a:rPr kumimoji="1" lang="en-US" altLang="ja-JP" b="1" dirty="0" smtClean="0">
                <a:solidFill>
                  <a:srgbClr val="C00000"/>
                </a:solidFill>
              </a:rPr>
              <a:t>14 TCs in 2013/2014</a:t>
            </a:r>
            <a:endParaRPr kumimoji="1" lang="ja-JP" altLang="en-US" b="1" dirty="0">
              <a:solidFill>
                <a:srgbClr val="C00000"/>
              </a:solidFill>
            </a:endParaRPr>
          </a:p>
        </p:txBody>
      </p:sp>
      <p:pic>
        <p:nvPicPr>
          <p:cNvPr id="9220" name="Picture 4" descr="http://svkva.naps.kishou.go.jp/~suuchi55/wgne_data/fig/Best_Track/track2014_AU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980728"/>
            <a:ext cx="4616040" cy="187968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644008" y="5446965"/>
            <a:ext cx="3168352" cy="646331"/>
          </a:xfrm>
          <a:prstGeom prst="rect">
            <a:avLst/>
          </a:prstGeom>
          <a:solidFill>
            <a:schemeClr val="accent6">
              <a:lumMod val="40000"/>
              <a:lumOff val="60000"/>
            </a:schemeClr>
          </a:solidFill>
        </p:spPr>
        <p:txBody>
          <a:bodyPr wrap="square" lIns="0" tIns="0" rIns="0" bIns="0" rtlCol="0">
            <a:spAutoFit/>
          </a:bodyPr>
          <a:lstStyle/>
          <a:p>
            <a:r>
              <a:rPr lang="en-US" altLang="ja-JP" sz="1400" dirty="0"/>
              <a:t>NCEP and ECMWF achieved the best performance and Met Office and </a:t>
            </a:r>
            <a:r>
              <a:rPr lang="en-US" altLang="ja-JP" sz="1400" dirty="0" err="1"/>
              <a:t>Meteo</a:t>
            </a:r>
            <a:r>
              <a:rPr lang="en-US" altLang="ja-JP" sz="1400" dirty="0"/>
              <a:t> France, CMC, NRL and BoM follows.</a:t>
            </a:r>
            <a:endParaRPr lang="ja-JP" altLang="en-US" sz="1400" dirty="0"/>
          </a:p>
        </p:txBody>
      </p:sp>
    </p:spTree>
    <p:extLst>
      <p:ext uri="{BB962C8B-B14F-4D97-AF65-F5344CB8AC3E}">
        <p14:creationId xmlns:p14="http://schemas.microsoft.com/office/powerpoint/2010/main" val="3002882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vkva.naps.kishou.go.jp/%7Esuuchi55/wgne_data/fig/Detection_Rate/2014/2014_AUR_detection_ra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144000" cy="631617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vkva.naps.kishou.go.jp/%7Esuuchi55/wgne_data/fig/DR-PE/2014/DRPE_AUR_72.png"/>
          <p:cNvPicPr>
            <a:picLocks noChangeAspect="1" noChangeArrowheads="1"/>
          </p:cNvPicPr>
          <p:nvPr/>
        </p:nvPicPr>
        <p:blipFill rotWithShape="1">
          <a:blip r:embed="rId4">
            <a:extLst>
              <a:ext uri="{28A0092B-C50C-407E-A947-70E740481C1C}">
                <a14:useLocalDpi xmlns:a14="http://schemas.microsoft.com/office/drawing/2010/main" val="0"/>
              </a:ext>
            </a:extLst>
          </a:blip>
          <a:srcRect t="-5673" b="228"/>
          <a:stretch/>
        </p:blipFill>
        <p:spPr bwMode="auto">
          <a:xfrm>
            <a:off x="971600" y="3249296"/>
            <a:ext cx="3816424" cy="2844000"/>
          </a:xfrm>
          <a:prstGeom prst="rect">
            <a:avLst/>
          </a:prstGeom>
          <a:solidFill>
            <a:schemeClr val="bg1"/>
          </a:solidFill>
        </p:spPr>
      </p:pic>
      <p:sp>
        <p:nvSpPr>
          <p:cNvPr id="2" name="タイトル 1"/>
          <p:cNvSpPr>
            <a:spLocks noGrp="1"/>
          </p:cNvSpPr>
          <p:nvPr>
            <p:ph type="title"/>
          </p:nvPr>
        </p:nvSpPr>
        <p:spPr>
          <a:xfrm>
            <a:off x="457200" y="53752"/>
            <a:ext cx="8229600" cy="566936"/>
          </a:xfrm>
        </p:spPr>
        <p:txBody>
          <a:bodyPr/>
          <a:lstStyle/>
          <a:p>
            <a:r>
              <a:rPr kumimoji="1" lang="en-US" altLang="ja-JP" sz="2800" dirty="0" smtClean="0"/>
              <a:t>(d) AUR domain Detection Rate</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21</a:t>
            </a:fld>
            <a:endParaRPr lang="ja-JP" altLang="en-US" dirty="0"/>
          </a:p>
        </p:txBody>
      </p:sp>
      <p:sp>
        <p:nvSpPr>
          <p:cNvPr id="6" name="Text Box 10"/>
          <p:cNvSpPr txBox="1">
            <a:spLocks noChangeArrowheads="1"/>
          </p:cNvSpPr>
          <p:nvPr/>
        </p:nvSpPr>
        <p:spPr bwMode="auto">
          <a:xfrm>
            <a:off x="827832" y="3278311"/>
            <a:ext cx="5040312" cy="366713"/>
          </a:xfrm>
          <a:prstGeom prst="rect">
            <a:avLst/>
          </a:prstGeom>
          <a:noFill/>
          <a:ln w="9525">
            <a:noFill/>
            <a:miter lim="800000"/>
            <a:headEnd/>
            <a:tailEnd/>
          </a:ln>
        </p:spPr>
        <p:txBody>
          <a:bodyPr>
            <a:spAutoFit/>
          </a:bodyPr>
          <a:lstStyle/>
          <a:p>
            <a:pPr>
              <a:spcBef>
                <a:spcPct val="50000"/>
              </a:spcBef>
            </a:pPr>
            <a:r>
              <a:rPr lang="en-US" altLang="ja-JP" dirty="0" smtClean="0"/>
              <a:t>Detection Rate </a:t>
            </a:r>
            <a:r>
              <a:rPr lang="en-US" altLang="ja-JP" dirty="0"/>
              <a:t>– Position Error map (FT +72) </a:t>
            </a:r>
          </a:p>
        </p:txBody>
      </p:sp>
      <p:sp>
        <p:nvSpPr>
          <p:cNvPr id="7" name="Line 14"/>
          <p:cNvSpPr>
            <a:spLocks noChangeShapeType="1"/>
          </p:cNvSpPr>
          <p:nvPr/>
        </p:nvSpPr>
        <p:spPr bwMode="auto">
          <a:xfrm>
            <a:off x="2268165" y="4092888"/>
            <a:ext cx="1655763" cy="1296988"/>
          </a:xfrm>
          <a:prstGeom prst="line">
            <a:avLst/>
          </a:prstGeom>
          <a:noFill/>
          <a:ln w="76200">
            <a:solidFill>
              <a:srgbClr val="CC0000"/>
            </a:solidFill>
            <a:round/>
            <a:headEnd/>
            <a:tailEnd type="stealth" w="med" len="med"/>
          </a:ln>
        </p:spPr>
        <p:txBody>
          <a:bodyPr/>
          <a:lstStyle/>
          <a:p>
            <a:endParaRPr lang="ja-JP" altLang="en-US"/>
          </a:p>
        </p:txBody>
      </p:sp>
      <p:sp>
        <p:nvSpPr>
          <p:cNvPr id="8" name="Text Box 15"/>
          <p:cNvSpPr txBox="1">
            <a:spLocks noChangeArrowheads="1"/>
          </p:cNvSpPr>
          <p:nvPr/>
        </p:nvSpPr>
        <p:spPr bwMode="auto">
          <a:xfrm rot="2277366">
            <a:off x="2542803" y="4786626"/>
            <a:ext cx="863600" cy="366712"/>
          </a:xfrm>
          <a:prstGeom prst="rect">
            <a:avLst/>
          </a:prstGeom>
          <a:noFill/>
          <a:ln w="9525">
            <a:noFill/>
            <a:miter lim="800000"/>
            <a:headEnd/>
            <a:tailEnd/>
          </a:ln>
        </p:spPr>
        <p:txBody>
          <a:bodyPr>
            <a:spAutoFit/>
          </a:bodyPr>
          <a:lstStyle/>
          <a:p>
            <a:pPr>
              <a:spcBef>
                <a:spcPct val="50000"/>
              </a:spcBef>
            </a:pPr>
            <a:r>
              <a:rPr lang="en-US" altLang="ja-JP" dirty="0">
                <a:solidFill>
                  <a:srgbClr val="CC0000"/>
                </a:solidFill>
              </a:rPr>
              <a:t>better</a:t>
            </a:r>
          </a:p>
        </p:txBody>
      </p:sp>
      <p:sp>
        <p:nvSpPr>
          <p:cNvPr id="10" name="テキスト ボックス 9"/>
          <p:cNvSpPr txBox="1"/>
          <p:nvPr/>
        </p:nvSpPr>
        <p:spPr>
          <a:xfrm>
            <a:off x="4788024" y="5445224"/>
            <a:ext cx="3168352"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NCEP performed well in detection rate with small position error.</a:t>
            </a:r>
            <a:endParaRPr lang="ja-JP" altLang="en-US" sz="1400" dirty="0"/>
          </a:p>
        </p:txBody>
      </p:sp>
    </p:spTree>
    <p:extLst>
      <p:ext uri="{BB962C8B-B14F-4D97-AF65-F5344CB8AC3E}">
        <p14:creationId xmlns:p14="http://schemas.microsoft.com/office/powerpoint/2010/main" val="17103999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vkva.naps.kishou.go.jp/%7Esuuchi55/wgne_data/fig/Position_Error/2014/Err/InHo_2014_SI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0753"/>
            <a:ext cx="9143999" cy="633724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494928"/>
          </a:xfrm>
        </p:spPr>
        <p:txBody>
          <a:bodyPr/>
          <a:lstStyle/>
          <a:p>
            <a:r>
              <a:rPr lang="en-US" altLang="ja-JP" sz="2800" dirty="0" smtClean="0"/>
              <a:t>(e) South Indian Ocean (SIO) domain Position Error</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22</a:t>
            </a:fld>
            <a:endParaRPr lang="ja-JP" altLang="en-US" dirty="0"/>
          </a:p>
        </p:txBody>
      </p:sp>
      <p:sp>
        <p:nvSpPr>
          <p:cNvPr id="6" name="テキスト ボックス 5"/>
          <p:cNvSpPr txBox="1"/>
          <p:nvPr/>
        </p:nvSpPr>
        <p:spPr>
          <a:xfrm>
            <a:off x="4716016" y="1412776"/>
            <a:ext cx="2232248" cy="369332"/>
          </a:xfrm>
          <a:prstGeom prst="rect">
            <a:avLst/>
          </a:prstGeom>
          <a:noFill/>
        </p:spPr>
        <p:txBody>
          <a:bodyPr wrap="square" rtlCol="0">
            <a:spAutoFit/>
          </a:bodyPr>
          <a:lstStyle/>
          <a:p>
            <a:r>
              <a:rPr lang="en-US" altLang="ja-JP" b="1" dirty="0" smtClean="0">
                <a:solidFill>
                  <a:srgbClr val="C00000"/>
                </a:solidFill>
              </a:rPr>
              <a:t>11</a:t>
            </a:r>
            <a:r>
              <a:rPr kumimoji="1" lang="en-US" altLang="ja-JP" b="1" dirty="0" smtClean="0">
                <a:solidFill>
                  <a:srgbClr val="C00000"/>
                </a:solidFill>
              </a:rPr>
              <a:t> TCs in 2013/14</a:t>
            </a:r>
            <a:endParaRPr kumimoji="1" lang="ja-JP" altLang="en-US" b="1" dirty="0">
              <a:solidFill>
                <a:srgbClr val="C00000"/>
              </a:solidFill>
            </a:endParaRPr>
          </a:p>
        </p:txBody>
      </p:sp>
      <p:pic>
        <p:nvPicPr>
          <p:cNvPr id="11268" name="Picture 4" descr="http://svkva.naps.kishou.go.jp/~suuchi55/wgne_data/fig/Best_Track/track2014_SI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980728"/>
            <a:ext cx="3528392" cy="277821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788024" y="5662409"/>
            <a:ext cx="3168352"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ECMWF performed very well and NCEP, NRL, </a:t>
            </a:r>
            <a:r>
              <a:rPr lang="en-US" altLang="ja-JP" sz="1400" dirty="0" err="1"/>
              <a:t>Meteo</a:t>
            </a:r>
            <a:r>
              <a:rPr lang="en-US" altLang="ja-JP" sz="1400" dirty="0"/>
              <a:t> France follow.</a:t>
            </a:r>
          </a:p>
        </p:txBody>
      </p:sp>
    </p:spTree>
    <p:extLst>
      <p:ext uri="{BB962C8B-B14F-4D97-AF65-F5344CB8AC3E}">
        <p14:creationId xmlns:p14="http://schemas.microsoft.com/office/powerpoint/2010/main" val="988686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vkva.naps.kishou.go.jp/%7Esuuchi55/wgne_data/fig/Detection_Rate/2014/2014_SIO_detection_rate.png"/>
          <p:cNvPicPr>
            <a:picLocks noChangeAspect="1" noChangeArrowheads="1"/>
          </p:cNvPicPr>
          <p:nvPr/>
        </p:nvPicPr>
        <p:blipFill rotWithShape="1">
          <a:blip r:embed="rId3">
            <a:extLst>
              <a:ext uri="{28A0092B-C50C-407E-A947-70E740481C1C}">
                <a14:useLocalDpi xmlns:a14="http://schemas.microsoft.com/office/drawing/2010/main" val="0"/>
              </a:ext>
            </a:extLst>
          </a:blip>
          <a:srcRect t="2216" b="278"/>
          <a:stretch/>
        </p:blipFill>
        <p:spPr bwMode="auto">
          <a:xfrm>
            <a:off x="-150" y="540000"/>
            <a:ext cx="9144150" cy="6300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vkva.naps.kishou.go.jp/%7Esuuchi55/wgne_data/fig/DR-PE/2014/DRPE_SIO_7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290888"/>
            <a:ext cx="3796471" cy="268303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566936"/>
          </a:xfrm>
        </p:spPr>
        <p:txBody>
          <a:bodyPr/>
          <a:lstStyle/>
          <a:p>
            <a:r>
              <a:rPr kumimoji="1" lang="en-US" altLang="ja-JP" sz="2800" dirty="0" smtClean="0"/>
              <a:t>(e) SIO domain Detection Rate</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23</a:t>
            </a:fld>
            <a:endParaRPr lang="ja-JP" altLang="en-US" dirty="0"/>
          </a:p>
        </p:txBody>
      </p:sp>
      <p:sp>
        <p:nvSpPr>
          <p:cNvPr id="6" name="Text Box 10"/>
          <p:cNvSpPr txBox="1">
            <a:spLocks noChangeArrowheads="1"/>
          </p:cNvSpPr>
          <p:nvPr/>
        </p:nvSpPr>
        <p:spPr bwMode="auto">
          <a:xfrm>
            <a:off x="900113" y="2924175"/>
            <a:ext cx="5040312" cy="366713"/>
          </a:xfrm>
          <a:prstGeom prst="rect">
            <a:avLst/>
          </a:prstGeom>
          <a:noFill/>
          <a:ln w="9525">
            <a:noFill/>
            <a:miter lim="800000"/>
            <a:headEnd/>
            <a:tailEnd/>
          </a:ln>
        </p:spPr>
        <p:txBody>
          <a:bodyPr>
            <a:spAutoFit/>
          </a:bodyPr>
          <a:lstStyle/>
          <a:p>
            <a:pPr>
              <a:spcBef>
                <a:spcPct val="50000"/>
              </a:spcBef>
            </a:pPr>
            <a:r>
              <a:rPr lang="en-US" altLang="ja-JP" dirty="0" smtClean="0"/>
              <a:t>Detection Rate </a:t>
            </a:r>
            <a:r>
              <a:rPr lang="en-US" altLang="ja-JP" dirty="0"/>
              <a:t>– Position Error map (FT +72) </a:t>
            </a:r>
          </a:p>
        </p:txBody>
      </p:sp>
      <p:sp>
        <p:nvSpPr>
          <p:cNvPr id="7" name="Line 14"/>
          <p:cNvSpPr>
            <a:spLocks noChangeShapeType="1"/>
          </p:cNvSpPr>
          <p:nvPr/>
        </p:nvSpPr>
        <p:spPr bwMode="auto">
          <a:xfrm>
            <a:off x="2412181" y="4220244"/>
            <a:ext cx="1655763" cy="1296988"/>
          </a:xfrm>
          <a:prstGeom prst="line">
            <a:avLst/>
          </a:prstGeom>
          <a:noFill/>
          <a:ln w="76200">
            <a:solidFill>
              <a:srgbClr val="CC0000"/>
            </a:solidFill>
            <a:round/>
            <a:headEnd/>
            <a:tailEnd type="stealth" w="med" len="med"/>
          </a:ln>
        </p:spPr>
        <p:txBody>
          <a:bodyPr/>
          <a:lstStyle/>
          <a:p>
            <a:endParaRPr lang="ja-JP" altLang="en-US"/>
          </a:p>
        </p:txBody>
      </p:sp>
      <p:sp>
        <p:nvSpPr>
          <p:cNvPr id="8" name="Text Box 15"/>
          <p:cNvSpPr txBox="1">
            <a:spLocks noChangeArrowheads="1"/>
          </p:cNvSpPr>
          <p:nvPr/>
        </p:nvSpPr>
        <p:spPr bwMode="auto">
          <a:xfrm rot="2277366">
            <a:off x="2433623" y="4923721"/>
            <a:ext cx="863600" cy="366712"/>
          </a:xfrm>
          <a:prstGeom prst="rect">
            <a:avLst/>
          </a:prstGeom>
          <a:noFill/>
          <a:ln w="9525">
            <a:noFill/>
            <a:miter lim="800000"/>
            <a:headEnd/>
            <a:tailEnd/>
          </a:ln>
        </p:spPr>
        <p:txBody>
          <a:bodyPr>
            <a:spAutoFit/>
          </a:bodyPr>
          <a:lstStyle/>
          <a:p>
            <a:pPr>
              <a:spcBef>
                <a:spcPct val="50000"/>
              </a:spcBef>
            </a:pPr>
            <a:r>
              <a:rPr lang="en-US" altLang="ja-JP">
                <a:solidFill>
                  <a:srgbClr val="CC0000"/>
                </a:solidFill>
              </a:rPr>
              <a:t>better</a:t>
            </a:r>
          </a:p>
        </p:txBody>
      </p:sp>
      <p:sp>
        <p:nvSpPr>
          <p:cNvPr id="9" name="テキスト ボックス 8"/>
          <p:cNvSpPr txBox="1"/>
          <p:nvPr/>
        </p:nvSpPr>
        <p:spPr>
          <a:xfrm>
            <a:off x="4211960" y="2060848"/>
            <a:ext cx="3168352"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Almost the perfect detection in SIO basin for this season (except for CMA)</a:t>
            </a:r>
            <a:r>
              <a:rPr lang="en-US" altLang="ja-JP" sz="1400" dirty="0" smtClean="0"/>
              <a:t>.</a:t>
            </a:r>
            <a:endParaRPr lang="en-US" altLang="ja-JP" sz="1400" dirty="0"/>
          </a:p>
        </p:txBody>
      </p:sp>
    </p:spTree>
    <p:extLst>
      <p:ext uri="{BB962C8B-B14F-4D97-AF65-F5344CB8AC3E}">
        <p14:creationId xmlns:p14="http://schemas.microsoft.com/office/powerpoint/2010/main" val="18285273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8" name="Picture 22" descr="http://svkva.naps.kishou.go.jp/%7Esuuchi55/wgne_data/fig/Pie_Domain/2014/2014_domain_FR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93280"/>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vkva.naps.kishou.go.jp/%7Esuuchi55/wgne_data/fig/Pie_Domain/2014/2014_domain_CM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8813" y="4298046"/>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vkva.naps.kishou.go.jp/%7Esuuchi55/wgne_data/fig/Pie_Domain/2014/2014_domain_NR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298046"/>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vkva.naps.kishou.go.jp/%7Esuuchi55/wgne_data/fig/Pie_Domain/2014/2014_domain_DW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2" y="2564904"/>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vkva.naps.kishou.go.jp/%7Esuuchi55/wgne_data/fig/Pie_Domain/2014/2014_domain_NC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0560" y="2564904"/>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vkva.naps.kishou.go.jp/%7Esuuchi55/wgne_data/fig/Pie_Domain/2014/2014_domain_KM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2564904"/>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vkva.naps.kishou.go.jp/%7Esuuchi55/wgne_data/fig/Pie_Domain/2014/2014_domain_BO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7064" y="2578296"/>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vkva.naps.kishou.go.jp/%7Esuuchi55/wgne_data/fig/Pie_Domain/2014/2014_domain_JM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7" y="836712"/>
            <a:ext cx="2343449"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vkva.naps.kishou.go.jp/%7Esuuchi55/wgne_data/fig/Pie_Domain/2014/2014_domain_ECM.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00560" y="836712"/>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vkva.naps.kishou.go.jp/%7Esuuchi55/wgne_data/fig/Pie_Domain/2014/2014_domain_UKM.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00" y="836712"/>
            <a:ext cx="234344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vkva.naps.kishou.go.jp/%7Esuuchi55/wgne_data/fig/Pie_Domain/2014/2014_domain_CMC.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37064" y="836712"/>
            <a:ext cx="2343448" cy="1656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566936"/>
          </a:xfrm>
        </p:spPr>
        <p:txBody>
          <a:bodyPr/>
          <a:lstStyle/>
          <a:p>
            <a:r>
              <a:rPr lang="en-US" altLang="ja-JP" dirty="0" smtClean="0"/>
              <a:t>visualization with “pie-chart”</a:t>
            </a:r>
            <a:endParaRPr kumimoji="1" lang="ja-JP" altLang="en-US"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24</a:t>
            </a:fld>
            <a:endParaRPr lang="ja-JP" altLang="en-US" dirty="0"/>
          </a:p>
        </p:txBody>
      </p:sp>
      <p:sp>
        <p:nvSpPr>
          <p:cNvPr id="15" name="正方形/長方形 14"/>
          <p:cNvSpPr/>
          <p:nvPr/>
        </p:nvSpPr>
        <p:spPr>
          <a:xfrm>
            <a:off x="804899" y="836712"/>
            <a:ext cx="835485" cy="461665"/>
          </a:xfrm>
          <a:prstGeom prst="rect">
            <a:avLst/>
          </a:prstGeom>
        </p:spPr>
        <p:txBody>
          <a:bodyPr wrap="none">
            <a:spAutoFit/>
          </a:bodyPr>
          <a:lstStyle/>
          <a:p>
            <a:pPr lvl="0">
              <a:spcBef>
                <a:spcPct val="20000"/>
              </a:spcBef>
            </a:pPr>
            <a:r>
              <a:rPr lang="en-US" altLang="ja-JP" sz="2400" b="1" dirty="0" smtClean="0">
                <a:solidFill>
                  <a:srgbClr val="FF0000"/>
                </a:solidFill>
                <a:effectLst>
                  <a:outerShdw blurRad="38100" dist="38100" dir="2700000" algn="tl">
                    <a:srgbClr val="000000"/>
                  </a:outerShdw>
                </a:effectLst>
                <a:latin typeface="Arial" charset="0"/>
                <a:ea typeface="ＭＳ Ｐゴシック" charset="-128"/>
              </a:rPr>
              <a:t>JMA</a:t>
            </a:r>
          </a:p>
        </p:txBody>
      </p:sp>
      <p:sp>
        <p:nvSpPr>
          <p:cNvPr id="16" name="正方形/長方形 15"/>
          <p:cNvSpPr/>
          <p:nvPr/>
        </p:nvSpPr>
        <p:spPr>
          <a:xfrm>
            <a:off x="2915816" y="836712"/>
            <a:ext cx="1346844" cy="461665"/>
          </a:xfrm>
          <a:prstGeom prst="rect">
            <a:avLst/>
          </a:prstGeom>
        </p:spPr>
        <p:txBody>
          <a:bodyPr wrap="none">
            <a:spAutoFit/>
          </a:bodyPr>
          <a:lstStyle/>
          <a:p>
            <a:pPr lvl="0">
              <a:spcBef>
                <a:spcPct val="20000"/>
              </a:spcBef>
            </a:pPr>
            <a:r>
              <a:rPr lang="en-US" altLang="ja-JP" sz="2400" b="1" dirty="0" smtClean="0">
                <a:solidFill>
                  <a:srgbClr val="00CCFF"/>
                </a:solidFill>
                <a:effectLst>
                  <a:outerShdw blurRad="38100" dist="38100" dir="2700000" algn="tl">
                    <a:srgbClr val="000000"/>
                  </a:outerShdw>
                </a:effectLst>
                <a:latin typeface="Arial" charset="0"/>
                <a:ea typeface="ＭＳ Ｐゴシック" charset="-128"/>
              </a:rPr>
              <a:t>ECMWF</a:t>
            </a:r>
          </a:p>
        </p:txBody>
      </p:sp>
      <p:sp>
        <p:nvSpPr>
          <p:cNvPr id="17" name="正方形/長方形 16"/>
          <p:cNvSpPr/>
          <p:nvPr/>
        </p:nvSpPr>
        <p:spPr>
          <a:xfrm>
            <a:off x="5220072" y="836712"/>
            <a:ext cx="1125629" cy="461665"/>
          </a:xfrm>
          <a:prstGeom prst="rect">
            <a:avLst/>
          </a:prstGeom>
        </p:spPr>
        <p:txBody>
          <a:bodyPr wrap="none">
            <a:spAutoFit/>
          </a:bodyPr>
          <a:lstStyle/>
          <a:p>
            <a:pPr lvl="0">
              <a:spcBef>
                <a:spcPct val="20000"/>
              </a:spcBef>
            </a:pPr>
            <a:r>
              <a:rPr lang="en-US" altLang="ja-JP" sz="2400" b="1" dirty="0" smtClean="0">
                <a:solidFill>
                  <a:srgbClr val="0000FF"/>
                </a:solidFill>
                <a:effectLst>
                  <a:outerShdw blurRad="38100" dist="38100" dir="2700000" algn="tl">
                    <a:srgbClr val="000000"/>
                  </a:outerShdw>
                </a:effectLst>
                <a:latin typeface="Arial" charset="0"/>
                <a:ea typeface="ＭＳ Ｐゴシック" charset="-128"/>
              </a:rPr>
              <a:t>UKMO</a:t>
            </a:r>
          </a:p>
        </p:txBody>
      </p:sp>
      <p:sp>
        <p:nvSpPr>
          <p:cNvPr id="18" name="正方形/長方形 17"/>
          <p:cNvSpPr/>
          <p:nvPr/>
        </p:nvSpPr>
        <p:spPr>
          <a:xfrm>
            <a:off x="7645659" y="836712"/>
            <a:ext cx="886781" cy="461665"/>
          </a:xfrm>
          <a:prstGeom prst="rect">
            <a:avLst/>
          </a:prstGeom>
        </p:spPr>
        <p:txBody>
          <a:bodyPr wrap="none">
            <a:spAutoFit/>
          </a:bodyPr>
          <a:lstStyle/>
          <a:p>
            <a:pPr lvl="0">
              <a:spcBef>
                <a:spcPct val="20000"/>
              </a:spcBef>
            </a:pPr>
            <a:r>
              <a:rPr lang="en-US" altLang="ja-JP" sz="2400" b="1" dirty="0" smtClean="0">
                <a:solidFill>
                  <a:srgbClr val="FF33CC"/>
                </a:solidFill>
                <a:effectLst>
                  <a:outerShdw blurRad="38100" dist="38100" dir="2700000" algn="tl">
                    <a:srgbClr val="000000"/>
                  </a:outerShdw>
                </a:effectLst>
                <a:latin typeface="Arial" charset="0"/>
                <a:ea typeface="ＭＳ Ｐゴシック" charset="-128"/>
              </a:rPr>
              <a:t>CMC</a:t>
            </a:r>
          </a:p>
        </p:txBody>
      </p:sp>
      <p:sp>
        <p:nvSpPr>
          <p:cNvPr id="19" name="正方形/長方形 18"/>
          <p:cNvSpPr/>
          <p:nvPr/>
        </p:nvSpPr>
        <p:spPr>
          <a:xfrm>
            <a:off x="755576" y="2564904"/>
            <a:ext cx="920445" cy="461665"/>
          </a:xfrm>
          <a:prstGeom prst="rect">
            <a:avLst/>
          </a:prstGeom>
        </p:spPr>
        <p:txBody>
          <a:bodyPr wrap="none">
            <a:spAutoFit/>
          </a:bodyPr>
          <a:lstStyle/>
          <a:p>
            <a:pPr lvl="0">
              <a:spcBef>
                <a:spcPct val="20000"/>
              </a:spcBef>
              <a:defRPr/>
            </a:pPr>
            <a:r>
              <a:rPr lang="en-US" altLang="ja-JP" sz="2400" b="1" dirty="0" smtClean="0">
                <a:solidFill>
                  <a:srgbClr val="009900"/>
                </a:solidFill>
                <a:effectLst>
                  <a:outerShdw blurRad="38100" dist="38100" dir="2700000" algn="tl">
                    <a:srgbClr val="000000"/>
                  </a:outerShdw>
                </a:effectLst>
                <a:latin typeface="Arial" charset="0"/>
                <a:ea typeface="ＭＳ Ｐゴシック" charset="-128"/>
              </a:rPr>
              <a:t>DWD</a:t>
            </a:r>
          </a:p>
        </p:txBody>
      </p:sp>
      <p:sp>
        <p:nvSpPr>
          <p:cNvPr id="20" name="正方形/長方形 19"/>
          <p:cNvSpPr/>
          <p:nvPr/>
        </p:nvSpPr>
        <p:spPr>
          <a:xfrm>
            <a:off x="2987824" y="2564904"/>
            <a:ext cx="1040670" cy="461665"/>
          </a:xfrm>
          <a:prstGeom prst="rect">
            <a:avLst/>
          </a:prstGeom>
        </p:spPr>
        <p:txBody>
          <a:bodyPr wrap="none">
            <a:spAutoFit/>
          </a:bodyPr>
          <a:lstStyle/>
          <a:p>
            <a:pPr lvl="0">
              <a:spcBef>
                <a:spcPct val="20000"/>
              </a:spcBef>
              <a:defRPr/>
            </a:pPr>
            <a:r>
              <a:rPr lang="en-US" altLang="ja-JP" sz="2400" b="1" dirty="0" smtClean="0">
                <a:solidFill>
                  <a:srgbClr val="FFCC00"/>
                </a:solidFill>
                <a:effectLst>
                  <a:outerShdw blurRad="38100" dist="38100" dir="2700000" algn="tl">
                    <a:srgbClr val="000000"/>
                  </a:outerShdw>
                </a:effectLst>
                <a:latin typeface="Arial" charset="0"/>
                <a:ea typeface="ＭＳ Ｐゴシック" charset="-128"/>
              </a:rPr>
              <a:t>NCEP</a:t>
            </a:r>
          </a:p>
        </p:txBody>
      </p:sp>
      <p:sp>
        <p:nvSpPr>
          <p:cNvPr id="22" name="正方形/長方形 21"/>
          <p:cNvSpPr/>
          <p:nvPr/>
        </p:nvSpPr>
        <p:spPr>
          <a:xfrm>
            <a:off x="7629629" y="2564904"/>
            <a:ext cx="902811" cy="461665"/>
          </a:xfrm>
          <a:prstGeom prst="rect">
            <a:avLst/>
          </a:prstGeom>
        </p:spPr>
        <p:txBody>
          <a:bodyPr wrap="none">
            <a:spAutoFit/>
          </a:bodyPr>
          <a:lstStyle/>
          <a:p>
            <a:pPr lvl="0">
              <a:spcBef>
                <a:spcPct val="20000"/>
              </a:spcBef>
            </a:pPr>
            <a:r>
              <a:rPr lang="en-US" altLang="ja-JP" sz="2400" b="1" dirty="0" smtClean="0">
                <a:solidFill>
                  <a:srgbClr val="FF6432"/>
                </a:solidFill>
                <a:effectLst>
                  <a:outerShdw blurRad="38100" dist="38100" dir="2700000" algn="tl">
                    <a:srgbClr val="000000"/>
                  </a:outerShdw>
                </a:effectLst>
                <a:latin typeface="Arial" charset="0"/>
                <a:ea typeface="ＭＳ Ｐゴシック" charset="-128"/>
              </a:rPr>
              <a:t>BOM</a:t>
            </a:r>
            <a:endParaRPr lang="en-US" altLang="ja-JP" sz="2400" b="1" dirty="0" smtClean="0">
              <a:solidFill>
                <a:srgbClr val="800000"/>
              </a:solidFill>
              <a:effectLst>
                <a:outerShdw blurRad="38100" dist="38100" dir="2700000" algn="tl">
                  <a:srgbClr val="000000"/>
                </a:outerShdw>
              </a:effectLst>
              <a:latin typeface="Arial" charset="0"/>
              <a:ea typeface="ＭＳ Ｐゴシック" charset="-128"/>
            </a:endParaRPr>
          </a:p>
        </p:txBody>
      </p:sp>
      <p:sp>
        <p:nvSpPr>
          <p:cNvPr id="23" name="正方形/長方形 22"/>
          <p:cNvSpPr/>
          <p:nvPr/>
        </p:nvSpPr>
        <p:spPr>
          <a:xfrm>
            <a:off x="179512" y="4293096"/>
            <a:ext cx="2169184" cy="461665"/>
          </a:xfrm>
          <a:prstGeom prst="rect">
            <a:avLst/>
          </a:prstGeom>
        </p:spPr>
        <p:txBody>
          <a:bodyPr wrap="none">
            <a:spAutoFit/>
          </a:bodyPr>
          <a:lstStyle/>
          <a:p>
            <a:pPr lvl="0">
              <a:spcBef>
                <a:spcPct val="20000"/>
              </a:spcBef>
              <a:defRPr/>
            </a:pPr>
            <a:r>
              <a:rPr lang="en-US" altLang="ja-JP" sz="2400" b="1" dirty="0" err="1" smtClean="0">
                <a:solidFill>
                  <a:srgbClr val="800000"/>
                </a:solidFill>
                <a:effectLst>
                  <a:outerShdw blurRad="38100" dist="38100" dir="2700000" algn="tl">
                    <a:srgbClr val="000000"/>
                  </a:outerShdw>
                </a:effectLst>
                <a:latin typeface="Arial" charset="0"/>
                <a:ea typeface="ＭＳ Ｐゴシック" charset="-128"/>
              </a:rPr>
              <a:t>Meteo</a:t>
            </a:r>
            <a:r>
              <a:rPr lang="en-US" altLang="ja-JP" sz="2400" b="1" dirty="0" smtClean="0">
                <a:solidFill>
                  <a:srgbClr val="800000"/>
                </a:solidFill>
                <a:effectLst>
                  <a:outerShdw blurRad="38100" dist="38100" dir="2700000" algn="tl">
                    <a:srgbClr val="000000"/>
                  </a:outerShdw>
                </a:effectLst>
                <a:latin typeface="Arial" charset="0"/>
                <a:ea typeface="ＭＳ Ｐゴシック" charset="-128"/>
              </a:rPr>
              <a:t> France</a:t>
            </a:r>
          </a:p>
        </p:txBody>
      </p:sp>
      <p:sp>
        <p:nvSpPr>
          <p:cNvPr id="24" name="正方形/長方形 23"/>
          <p:cNvSpPr/>
          <p:nvPr/>
        </p:nvSpPr>
        <p:spPr>
          <a:xfrm>
            <a:off x="3037147" y="4293096"/>
            <a:ext cx="886781" cy="461665"/>
          </a:xfrm>
          <a:prstGeom prst="rect">
            <a:avLst/>
          </a:prstGeom>
        </p:spPr>
        <p:txBody>
          <a:bodyPr wrap="none">
            <a:spAutoFit/>
          </a:bodyPr>
          <a:lstStyle/>
          <a:p>
            <a:pPr lvl="0">
              <a:spcBef>
                <a:spcPct val="20000"/>
              </a:spcBef>
              <a:defRPr/>
            </a:pPr>
            <a:r>
              <a:rPr lang="en-US"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rPr>
              <a:t>CMA</a:t>
            </a:r>
            <a:endParaRPr lang="ja-JP" altLang="ja-JP" sz="2400" b="1" dirty="0" smtClean="0">
              <a:solidFill>
                <a:schemeClr val="bg2">
                  <a:lumMod val="75000"/>
                </a:schemeClr>
              </a:solidFill>
              <a:effectLst>
                <a:outerShdw blurRad="38100" dist="38100" dir="2700000" algn="tl">
                  <a:srgbClr val="000000"/>
                </a:outerShdw>
              </a:effectLst>
              <a:latin typeface="Arial" charset="0"/>
              <a:ea typeface="ＭＳ Ｐゴシック" charset="-128"/>
            </a:endParaRPr>
          </a:p>
        </p:txBody>
      </p:sp>
      <p:sp>
        <p:nvSpPr>
          <p:cNvPr id="25" name="正方形/長方形 24"/>
          <p:cNvSpPr/>
          <p:nvPr/>
        </p:nvSpPr>
        <p:spPr>
          <a:xfrm>
            <a:off x="5410331" y="4293096"/>
            <a:ext cx="817853" cy="461665"/>
          </a:xfrm>
          <a:prstGeom prst="rect">
            <a:avLst/>
          </a:prstGeom>
        </p:spPr>
        <p:txBody>
          <a:bodyPr wrap="none">
            <a:spAutoFit/>
          </a:bodyPr>
          <a:lstStyle/>
          <a:p>
            <a:pPr lvl="0">
              <a:spcBef>
                <a:spcPct val="20000"/>
              </a:spcBef>
              <a:defRPr/>
            </a:pPr>
            <a:r>
              <a:rPr lang="en-US" altLang="ja-JP" sz="2400" b="1" dirty="0" smtClean="0">
                <a:solidFill>
                  <a:srgbClr val="9933FF"/>
                </a:solidFill>
                <a:effectLst>
                  <a:outerShdw blurRad="38100" dist="38100" dir="2700000" algn="tl">
                    <a:srgbClr val="000000"/>
                  </a:outerShdw>
                </a:effectLst>
                <a:latin typeface="Arial" charset="0"/>
                <a:ea typeface="ＭＳ Ｐゴシック" charset="-128"/>
              </a:rPr>
              <a:t>NRL</a:t>
            </a:r>
            <a:endParaRPr lang="ja-JP" altLang="ja-JP" sz="2400" b="1" dirty="0" smtClean="0">
              <a:solidFill>
                <a:srgbClr val="9933FF"/>
              </a:solidFill>
              <a:effectLst>
                <a:outerShdw blurRad="38100" dist="38100" dir="2700000" algn="tl">
                  <a:srgbClr val="000000"/>
                </a:outerShdw>
              </a:effectLst>
              <a:latin typeface="Arial" charset="0"/>
              <a:ea typeface="ＭＳ Ｐゴシック" charset="-128"/>
            </a:endParaRPr>
          </a:p>
        </p:txBody>
      </p:sp>
      <p:sp>
        <p:nvSpPr>
          <p:cNvPr id="27" name="正方形/長方形 26"/>
          <p:cNvSpPr/>
          <p:nvPr/>
        </p:nvSpPr>
        <p:spPr>
          <a:xfrm>
            <a:off x="5341403" y="2564904"/>
            <a:ext cx="886781" cy="461665"/>
          </a:xfrm>
          <a:prstGeom prst="rect">
            <a:avLst/>
          </a:prstGeom>
        </p:spPr>
        <p:txBody>
          <a:bodyPr wrap="none">
            <a:spAutoFit/>
          </a:bodyPr>
          <a:lstStyle/>
          <a:p>
            <a:pPr lvl="0">
              <a:spcBef>
                <a:spcPct val="20000"/>
              </a:spcBef>
              <a:defRPr/>
            </a:pPr>
            <a:r>
              <a:rPr lang="en-US" altLang="ja-JP" sz="2400" b="1" dirty="0" smtClean="0">
                <a:solidFill>
                  <a:srgbClr val="5EF83A"/>
                </a:solidFill>
                <a:effectLst>
                  <a:outerShdw blurRad="38100" dist="38100" dir="2700000" algn="tl">
                    <a:srgbClr val="000000"/>
                  </a:outerShdw>
                </a:effectLst>
                <a:latin typeface="Arial" charset="0"/>
                <a:ea typeface="ＭＳ Ｐゴシック" charset="-128"/>
              </a:rPr>
              <a:t>KMA</a:t>
            </a:r>
          </a:p>
        </p:txBody>
      </p:sp>
      <p:pic>
        <p:nvPicPr>
          <p:cNvPr id="26" name="Picture 16"/>
          <p:cNvPicPr>
            <a:picLocks noChangeAspect="1" noChangeArrowheads="1"/>
          </p:cNvPicPr>
          <p:nvPr/>
        </p:nvPicPr>
        <p:blipFill>
          <a:blip r:embed="rId14" cstate="print"/>
          <a:srcRect/>
          <a:stretch>
            <a:fillRect/>
          </a:stretch>
        </p:blipFill>
        <p:spPr bwMode="auto">
          <a:xfrm>
            <a:off x="6910160" y="4365104"/>
            <a:ext cx="2198688" cy="1743002"/>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28" name="テキスト ボックス 27"/>
          <p:cNvSpPr txBox="1"/>
          <p:nvPr/>
        </p:nvSpPr>
        <p:spPr>
          <a:xfrm>
            <a:off x="251520" y="6021288"/>
            <a:ext cx="6552728"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ECMWF, Met Office and NCEP provide accurate TC track forecast for all basins.</a:t>
            </a:r>
          </a:p>
          <a:p>
            <a:r>
              <a:rPr lang="en-US" altLang="ja-JP" sz="1400" dirty="0"/>
              <a:t>The error dispersions by NCEP, JMA and CMC are relatively small. </a:t>
            </a:r>
            <a:endParaRPr lang="ja-JP" altLang="en-US" sz="1400" dirty="0"/>
          </a:p>
        </p:txBody>
      </p:sp>
    </p:spTree>
    <p:extLst>
      <p:ext uri="{BB962C8B-B14F-4D97-AF65-F5344CB8AC3E}">
        <p14:creationId xmlns:p14="http://schemas.microsoft.com/office/powerpoint/2010/main" val="12081182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r="13695" b="3891"/>
          <a:stretch/>
        </p:blipFill>
        <p:spPr bwMode="auto">
          <a:xfrm>
            <a:off x="467544" y="3212976"/>
            <a:ext cx="3132000"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25</a:t>
            </a:fld>
            <a:endParaRPr lang="ja-JP" altLang="en-US" dirty="0"/>
          </a:p>
        </p:txBody>
      </p:sp>
      <p:sp>
        <p:nvSpPr>
          <p:cNvPr id="10" name="テキスト ボックス 18"/>
          <p:cNvSpPr txBox="1">
            <a:spLocks noChangeArrowheads="1"/>
          </p:cNvSpPr>
          <p:nvPr/>
        </p:nvSpPr>
        <p:spPr bwMode="auto">
          <a:xfrm>
            <a:off x="2726323" y="3777602"/>
            <a:ext cx="792088" cy="400110"/>
          </a:xfrm>
          <a:prstGeom prst="rect">
            <a:avLst/>
          </a:prstGeom>
          <a:noFill/>
          <a:ln w="9525">
            <a:noFill/>
            <a:miter lim="800000"/>
            <a:headEnd/>
            <a:tailEnd/>
          </a:ln>
        </p:spPr>
        <p:txBody>
          <a:bodyPr wrap="square">
            <a:spAutoFit/>
          </a:bodyPr>
          <a:lstStyle/>
          <a:p>
            <a:r>
              <a:rPr lang="en-US" altLang="ja-JP" sz="2000" dirty="0" smtClean="0"/>
              <a:t>NAT</a:t>
            </a:r>
            <a:endParaRPr lang="ja-JP" altLang="en-US" sz="2000" dirty="0"/>
          </a:p>
        </p:txBody>
      </p:sp>
      <p:sp>
        <p:nvSpPr>
          <p:cNvPr id="2" name="タイトル 1"/>
          <p:cNvSpPr>
            <a:spLocks noGrp="1"/>
          </p:cNvSpPr>
          <p:nvPr>
            <p:ph type="title"/>
          </p:nvPr>
        </p:nvSpPr>
        <p:spPr>
          <a:xfrm>
            <a:off x="457200" y="53752"/>
            <a:ext cx="8229600" cy="494928"/>
          </a:xfrm>
        </p:spPr>
        <p:txBody>
          <a:bodyPr/>
          <a:lstStyle/>
          <a:p>
            <a:r>
              <a:rPr lang="en-US" altLang="ja-JP" sz="2800" dirty="0"/>
              <a:t>T</a:t>
            </a:r>
            <a:r>
              <a:rPr lang="en-US" altLang="ja-JP" sz="2800" dirty="0" smtClean="0"/>
              <a:t>ransition of T+72 position error over decade(s)</a:t>
            </a:r>
            <a:endParaRPr kumimoji="1" lang="ja-JP" altLang="en-US" sz="2800" dirty="0"/>
          </a:p>
        </p:txBody>
      </p:sp>
      <p:pic>
        <p:nvPicPr>
          <p:cNvPr id="10244" name="Picture 4" descr="http://svkva.naps.kishou.go.jp/~suuchi22/wgne_data/fig/Time_Series/2013/InHo_72_aging_NWP.png"/>
          <p:cNvPicPr>
            <a:picLocks noChangeAspect="1" noChangeArrowheads="1"/>
          </p:cNvPicPr>
          <p:nvPr/>
        </p:nvPicPr>
        <p:blipFill rotWithShape="1">
          <a:blip r:embed="rId4">
            <a:extLst>
              <a:ext uri="{28A0092B-C50C-407E-A947-70E740481C1C}">
                <a14:useLocalDpi xmlns:a14="http://schemas.microsoft.com/office/drawing/2010/main" val="0"/>
              </a:ext>
            </a:extLst>
          </a:blip>
          <a:srcRect l="88254" t="5515" r="1066" b="65328"/>
          <a:stretch/>
        </p:blipFill>
        <p:spPr bwMode="auto">
          <a:xfrm>
            <a:off x="7618537" y="683972"/>
            <a:ext cx="1345951" cy="2595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vkva.naps.kishou.go.jp/%7Esuuchi55/wgne_data/fig/Time_Series/2014/Err/InHo_72_aging_SIO.png"/>
          <p:cNvPicPr>
            <a:picLocks noChangeAspect="1" noChangeArrowheads="1"/>
          </p:cNvPicPr>
          <p:nvPr/>
        </p:nvPicPr>
        <p:blipFill rotWithShape="1">
          <a:blip r:embed="rId5">
            <a:extLst>
              <a:ext uri="{28A0092B-C50C-407E-A947-70E740481C1C}">
                <a14:useLocalDpi xmlns:a14="http://schemas.microsoft.com/office/drawing/2010/main" val="0"/>
              </a:ext>
            </a:extLst>
          </a:blip>
          <a:srcRect l="43317" t="3177" r="11813" b="3657"/>
          <a:stretch/>
        </p:blipFill>
        <p:spPr bwMode="auto">
          <a:xfrm>
            <a:off x="3635896" y="3317806"/>
            <a:ext cx="2117702" cy="3105922"/>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8"/>
          <p:cNvSpPr txBox="1">
            <a:spLocks noChangeArrowheads="1"/>
          </p:cNvSpPr>
          <p:nvPr/>
        </p:nvSpPr>
        <p:spPr bwMode="auto">
          <a:xfrm>
            <a:off x="5004048" y="3785862"/>
            <a:ext cx="792088" cy="400110"/>
          </a:xfrm>
          <a:prstGeom prst="rect">
            <a:avLst/>
          </a:prstGeom>
          <a:noFill/>
          <a:ln w="9525">
            <a:noFill/>
            <a:miter lim="800000"/>
            <a:headEnd/>
            <a:tailEnd/>
          </a:ln>
        </p:spPr>
        <p:txBody>
          <a:bodyPr wrap="square">
            <a:spAutoFit/>
          </a:bodyPr>
          <a:lstStyle/>
          <a:p>
            <a:r>
              <a:rPr lang="en-US" altLang="ja-JP" sz="2000" dirty="0" smtClean="0"/>
              <a:t>SIO</a:t>
            </a:r>
            <a:endParaRPr lang="ja-JP" altLang="en-US" sz="2000" dirty="0"/>
          </a:p>
        </p:txBody>
      </p:sp>
      <p:pic>
        <p:nvPicPr>
          <p:cNvPr id="1035" name="Picture 11" descr="http://svkva.naps.kishou.go.jp/%7Esuuchi55/wgne_data/fig/Time_Series/2014/Err/InHo_72_aging_AUR.png"/>
          <p:cNvPicPr>
            <a:picLocks noChangeAspect="1" noChangeArrowheads="1"/>
          </p:cNvPicPr>
          <p:nvPr/>
        </p:nvPicPr>
        <p:blipFill rotWithShape="1">
          <a:blip r:embed="rId6">
            <a:extLst>
              <a:ext uri="{28A0092B-C50C-407E-A947-70E740481C1C}">
                <a14:useLocalDpi xmlns:a14="http://schemas.microsoft.com/office/drawing/2010/main" val="0"/>
              </a:ext>
            </a:extLst>
          </a:blip>
          <a:srcRect l="36375" t="3177" r="11650" b="3657"/>
          <a:stretch/>
        </p:blipFill>
        <p:spPr bwMode="auto">
          <a:xfrm>
            <a:off x="5886424" y="3317806"/>
            <a:ext cx="2453032" cy="3105922"/>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18"/>
          <p:cNvSpPr txBox="1">
            <a:spLocks noChangeArrowheads="1"/>
          </p:cNvSpPr>
          <p:nvPr/>
        </p:nvSpPr>
        <p:spPr bwMode="auto">
          <a:xfrm>
            <a:off x="7596336" y="3785862"/>
            <a:ext cx="792088" cy="400110"/>
          </a:xfrm>
          <a:prstGeom prst="rect">
            <a:avLst/>
          </a:prstGeom>
          <a:noFill/>
          <a:ln w="9525">
            <a:noFill/>
            <a:miter lim="800000"/>
            <a:headEnd/>
            <a:tailEnd/>
          </a:ln>
        </p:spPr>
        <p:txBody>
          <a:bodyPr wrap="square">
            <a:spAutoFit/>
          </a:bodyPr>
          <a:lstStyle/>
          <a:p>
            <a:r>
              <a:rPr lang="en-US" altLang="ja-JP" sz="2000" dirty="0" smtClean="0"/>
              <a:t>AUR</a:t>
            </a:r>
            <a:endParaRPr lang="ja-JP" altLang="en-US" sz="2000" dirty="0"/>
          </a:p>
        </p:txBody>
      </p:sp>
      <p:sp>
        <p:nvSpPr>
          <p:cNvPr id="15" name="テキスト ボックス 14"/>
          <p:cNvSpPr txBox="1"/>
          <p:nvPr/>
        </p:nvSpPr>
        <p:spPr>
          <a:xfrm>
            <a:off x="36512" y="6381328"/>
            <a:ext cx="9144000"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Recent improvements of Met Office and NCEP are quite significant in WNP region.</a:t>
            </a:r>
          </a:p>
          <a:p>
            <a:r>
              <a:rPr lang="en-US" altLang="ja-JP" sz="1400" dirty="0"/>
              <a:t>The forecast for TCs in SIO region in 2014 was more difficult than that in 2013 for almost all </a:t>
            </a:r>
            <a:r>
              <a:rPr lang="en-US" altLang="ja-JP" sz="1400" dirty="0" err="1"/>
              <a:t>centres</a:t>
            </a:r>
            <a:r>
              <a:rPr lang="en-US" altLang="ja-JP" sz="1400" dirty="0"/>
              <a:t> except ECMWF. </a:t>
            </a:r>
          </a:p>
        </p:txBody>
      </p:sp>
      <p:pic>
        <p:nvPicPr>
          <p:cNvPr id="1028" name="Picture 4" descr="http://svkva.naps.kishou.go.jp/%7Esuuchi55/wgne_data/fig/Time_Series/2014/Err/InHo_72_aging_NEP.png"/>
          <p:cNvPicPr>
            <a:picLocks noChangeAspect="1" noChangeArrowheads="1"/>
          </p:cNvPicPr>
          <p:nvPr/>
        </p:nvPicPr>
        <p:blipFill rotWithShape="1">
          <a:blip r:embed="rId7">
            <a:extLst>
              <a:ext uri="{28A0092B-C50C-407E-A947-70E740481C1C}">
                <a14:useLocalDpi xmlns:a14="http://schemas.microsoft.com/office/drawing/2010/main" val="0"/>
              </a:ext>
            </a:extLst>
          </a:blip>
          <a:srcRect l="28839" t="3134" r="12048" b="3693"/>
          <a:stretch/>
        </p:blipFill>
        <p:spPr bwMode="auto">
          <a:xfrm>
            <a:off x="4427984" y="575999"/>
            <a:ext cx="2845718" cy="31682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vkva.naps.kishou.go.jp/%7Esuuchi55/wgne_data/fig/Time_Series/2014/Err/InHo_72_aging_NWP.png"/>
          <p:cNvPicPr>
            <a:picLocks noChangeAspect="1" noChangeArrowheads="1"/>
          </p:cNvPicPr>
          <p:nvPr/>
        </p:nvPicPr>
        <p:blipFill rotWithShape="1">
          <a:blip r:embed="rId8">
            <a:extLst>
              <a:ext uri="{28A0092B-C50C-407E-A947-70E740481C1C}">
                <a14:useLocalDpi xmlns:a14="http://schemas.microsoft.com/office/drawing/2010/main" val="0"/>
              </a:ext>
            </a:extLst>
          </a:blip>
          <a:srcRect l="-52" t="3125" r="11996" b="3940"/>
          <a:stretch/>
        </p:blipFill>
        <p:spPr bwMode="auto">
          <a:xfrm>
            <a:off x="107504" y="575999"/>
            <a:ext cx="4239042" cy="316018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7"/>
          <p:cNvSpPr txBox="1">
            <a:spLocks noChangeArrowheads="1"/>
          </p:cNvSpPr>
          <p:nvPr/>
        </p:nvSpPr>
        <p:spPr bwMode="auto">
          <a:xfrm>
            <a:off x="6407459" y="620688"/>
            <a:ext cx="792534" cy="400110"/>
          </a:xfrm>
          <a:prstGeom prst="rect">
            <a:avLst/>
          </a:prstGeom>
          <a:noFill/>
          <a:ln w="9525">
            <a:noFill/>
            <a:miter lim="800000"/>
            <a:headEnd/>
            <a:tailEnd/>
          </a:ln>
        </p:spPr>
        <p:txBody>
          <a:bodyPr wrap="square">
            <a:spAutoFit/>
          </a:bodyPr>
          <a:lstStyle/>
          <a:p>
            <a:r>
              <a:rPr lang="en-US" altLang="ja-JP" sz="2000" dirty="0" smtClean="0"/>
              <a:t>ENP</a:t>
            </a:r>
            <a:endParaRPr lang="ja-JP" altLang="en-US" sz="2000" dirty="0"/>
          </a:p>
        </p:txBody>
      </p:sp>
      <p:sp>
        <p:nvSpPr>
          <p:cNvPr id="9" name="テキスト ボックス 16"/>
          <p:cNvSpPr txBox="1">
            <a:spLocks noChangeArrowheads="1"/>
          </p:cNvSpPr>
          <p:nvPr/>
        </p:nvSpPr>
        <p:spPr bwMode="auto">
          <a:xfrm>
            <a:off x="3275856" y="620688"/>
            <a:ext cx="792188" cy="400110"/>
          </a:xfrm>
          <a:prstGeom prst="rect">
            <a:avLst/>
          </a:prstGeom>
          <a:noFill/>
          <a:ln w="9525">
            <a:noFill/>
            <a:miter lim="800000"/>
            <a:headEnd/>
            <a:tailEnd/>
          </a:ln>
        </p:spPr>
        <p:txBody>
          <a:bodyPr wrap="square">
            <a:spAutoFit/>
          </a:bodyPr>
          <a:lstStyle/>
          <a:p>
            <a:r>
              <a:rPr lang="en-US" altLang="ja-JP" sz="2000" dirty="0" smtClean="0"/>
              <a:t>WNP</a:t>
            </a:r>
            <a:endParaRPr lang="ja-JP" altLang="en-US" sz="2000" dirty="0"/>
          </a:p>
        </p:txBody>
      </p:sp>
    </p:spTree>
    <p:extLst>
      <p:ext uri="{BB962C8B-B14F-4D97-AF65-F5344CB8AC3E}">
        <p14:creationId xmlns:p14="http://schemas.microsoft.com/office/powerpoint/2010/main" val="3809894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91580"/>
            <a:ext cx="916114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5" name="Rectangle 5"/>
          <p:cNvSpPr>
            <a:spLocks noChangeArrowheads="1"/>
          </p:cNvSpPr>
          <p:nvPr/>
        </p:nvSpPr>
        <p:spPr bwMode="auto">
          <a:xfrm>
            <a:off x="2232173" y="4797152"/>
            <a:ext cx="5364163" cy="1108075"/>
          </a:xfrm>
          <a:prstGeom prst="rect">
            <a:avLst/>
          </a:prstGeom>
          <a:solidFill>
            <a:srgbClr val="FF99CC"/>
          </a:solidFill>
          <a:ln w="38100">
            <a:solidFill>
              <a:srgbClr val="FF0000"/>
            </a:solidFill>
            <a:miter lim="800000"/>
            <a:headEnd/>
            <a:tailEnd/>
          </a:ln>
        </p:spPr>
        <p:txBody>
          <a:bodyPr>
            <a:spAutoFit/>
          </a:bodyPr>
          <a:lstStyle/>
          <a:p>
            <a:r>
              <a:rPr lang="en-US" altLang="ja-JP" sz="1600" dirty="0">
                <a:solidFill>
                  <a:srgbClr val="0000FF"/>
                </a:solidFill>
                <a:latin typeface="Tahoma" pitchFamily="34" charset="0"/>
              </a:rPr>
              <a:t>&lt;http://nwp-verif.kishou.go.jp/wgne_tc/index.html&gt;</a:t>
            </a:r>
          </a:p>
          <a:p>
            <a:r>
              <a:rPr lang="en-US" altLang="ja-JP" sz="1600" dirty="0">
                <a:solidFill>
                  <a:srgbClr val="0000FF"/>
                </a:solidFill>
                <a:latin typeface="Tahoma" pitchFamily="34" charset="0"/>
              </a:rPr>
              <a:t>Login ID: </a:t>
            </a:r>
            <a:r>
              <a:rPr lang="en-US" altLang="ja-JP" sz="1600" dirty="0" err="1">
                <a:solidFill>
                  <a:srgbClr val="0000FF"/>
                </a:solidFill>
                <a:latin typeface="Tahoma" pitchFamily="34" charset="0"/>
              </a:rPr>
              <a:t>verif</a:t>
            </a:r>
            <a:r>
              <a:rPr lang="en-US" altLang="ja-JP" sz="1600" dirty="0">
                <a:solidFill>
                  <a:srgbClr val="0000FF"/>
                </a:solidFill>
                <a:latin typeface="Tahoma" pitchFamily="34" charset="0"/>
              </a:rPr>
              <a:t>   </a:t>
            </a:r>
          </a:p>
          <a:p>
            <a:r>
              <a:rPr lang="en-US" altLang="ja-JP" sz="1600" dirty="0">
                <a:solidFill>
                  <a:srgbClr val="0000FF"/>
                </a:solidFill>
                <a:latin typeface="Tahoma" pitchFamily="34" charset="0"/>
              </a:rPr>
              <a:t>Password: </a:t>
            </a:r>
            <a:r>
              <a:rPr lang="en-US" altLang="ja-JP" sz="1600" dirty="0" smtClean="0">
                <a:solidFill>
                  <a:srgbClr val="0000FF"/>
                </a:solidFill>
                <a:latin typeface="Tahoma" pitchFamily="34" charset="0"/>
              </a:rPr>
              <a:t>wgne2015 </a:t>
            </a:r>
            <a:r>
              <a:rPr lang="en-US" altLang="ja-JP" sz="1600" dirty="0">
                <a:solidFill>
                  <a:srgbClr val="0000FF"/>
                </a:solidFill>
                <a:latin typeface="Tahoma" pitchFamily="34" charset="0"/>
              </a:rPr>
              <a:t>(beyond xx </a:t>
            </a:r>
            <a:r>
              <a:rPr lang="en-US" altLang="ja-JP" sz="1600" dirty="0" smtClean="0">
                <a:solidFill>
                  <a:srgbClr val="0000FF"/>
                </a:solidFill>
                <a:latin typeface="Tahoma" pitchFamily="34" charset="0"/>
              </a:rPr>
              <a:t>April 2016)</a:t>
            </a:r>
            <a:endParaRPr lang="en-US" altLang="ja-JP" sz="1600" dirty="0">
              <a:solidFill>
                <a:srgbClr val="0000FF"/>
              </a:solidFill>
              <a:latin typeface="Tahoma" pitchFamily="34" charset="0"/>
            </a:endParaRPr>
          </a:p>
          <a:p>
            <a:r>
              <a:rPr lang="en-US" altLang="ja-JP" sz="1600" dirty="0">
                <a:solidFill>
                  <a:srgbClr val="0000FF"/>
                </a:solidFill>
                <a:latin typeface="Tahoma" pitchFamily="34" charset="0"/>
              </a:rPr>
              <a:t>Contact:</a:t>
            </a:r>
          </a:p>
        </p:txBody>
      </p:sp>
      <p:sp>
        <p:nvSpPr>
          <p:cNvPr id="33796" name="Text Box 7"/>
          <p:cNvSpPr txBox="1">
            <a:spLocks noChangeArrowheads="1"/>
          </p:cNvSpPr>
          <p:nvPr/>
        </p:nvSpPr>
        <p:spPr bwMode="auto">
          <a:xfrm>
            <a:off x="1403350" y="115888"/>
            <a:ext cx="6337300" cy="1323975"/>
          </a:xfrm>
          <a:prstGeom prst="rect">
            <a:avLst/>
          </a:prstGeom>
          <a:noFill/>
          <a:ln w="9525">
            <a:noFill/>
            <a:miter lim="800000"/>
            <a:headEnd/>
            <a:tailEnd/>
          </a:ln>
        </p:spPr>
        <p:txBody>
          <a:bodyPr>
            <a:spAutoFit/>
          </a:bodyPr>
          <a:lstStyle/>
          <a:p>
            <a:pPr algn="ctr">
              <a:spcBef>
                <a:spcPct val="50000"/>
              </a:spcBef>
            </a:pPr>
            <a:r>
              <a:rPr lang="en-US" altLang="ja-JP" sz="4000" b="1" dirty="0">
                <a:solidFill>
                  <a:srgbClr val="663300"/>
                </a:solidFill>
                <a:latin typeface="Franklin Gothic Medium" pitchFamily="34" charset="0"/>
              </a:rPr>
              <a:t>TC </a:t>
            </a:r>
            <a:r>
              <a:rPr lang="en-US" altLang="ja-JP" sz="4000" b="1" dirty="0" err="1">
                <a:solidFill>
                  <a:srgbClr val="663300"/>
                </a:solidFill>
                <a:latin typeface="Franklin Gothic Medium" pitchFamily="34" charset="0"/>
              </a:rPr>
              <a:t>intercomparison</a:t>
            </a:r>
            <a:r>
              <a:rPr lang="en-US" altLang="ja-JP" sz="4000" b="1" dirty="0">
                <a:solidFill>
                  <a:srgbClr val="663300"/>
                </a:solidFill>
                <a:latin typeface="Franklin Gothic Medium" pitchFamily="34" charset="0"/>
              </a:rPr>
              <a:t> website </a:t>
            </a:r>
            <a:r>
              <a:rPr lang="en-US" altLang="ja-JP" sz="4000" b="1" dirty="0" smtClean="0">
                <a:solidFill>
                  <a:srgbClr val="663300"/>
                </a:solidFill>
                <a:latin typeface="Franklin Gothic Medium" pitchFamily="34" charset="0"/>
              </a:rPr>
              <a:t>is now available!</a:t>
            </a:r>
            <a:endParaRPr lang="en-US" altLang="ja-JP" sz="4000" b="1" dirty="0">
              <a:solidFill>
                <a:srgbClr val="663300"/>
              </a:solidFill>
              <a:latin typeface="Franklin Gothic Medium" pitchFamily="34" charset="0"/>
            </a:endParaRPr>
          </a:p>
        </p:txBody>
      </p:sp>
      <p:pic>
        <p:nvPicPr>
          <p:cNvPr id="33797" name="Picture 10"/>
          <p:cNvPicPr>
            <a:picLocks noChangeAspect="1" noChangeArrowheads="1"/>
          </p:cNvPicPr>
          <p:nvPr/>
        </p:nvPicPr>
        <p:blipFill>
          <a:blip r:embed="rId4" cstate="print"/>
          <a:srcRect/>
          <a:stretch>
            <a:fillRect/>
          </a:stretch>
        </p:blipFill>
        <p:spPr bwMode="auto">
          <a:xfrm>
            <a:off x="3203848" y="5623372"/>
            <a:ext cx="2762250" cy="200025"/>
          </a:xfrm>
          <a:prstGeom prst="rect">
            <a:avLst/>
          </a:prstGeom>
          <a:noFill/>
          <a:ln w="9525">
            <a:noFill/>
            <a:miter lim="800000"/>
            <a:headEnd/>
            <a:tailEnd/>
          </a:ln>
        </p:spPr>
      </p:pic>
      <p:sp>
        <p:nvSpPr>
          <p:cNvPr id="6" name="スライド番号プレースホルダ 3"/>
          <p:cNvSpPr>
            <a:spLocks noGrp="1"/>
          </p:cNvSpPr>
          <p:nvPr>
            <p:ph type="sldNum" sz="quarter" idx="11"/>
          </p:nvPr>
        </p:nvSpPr>
        <p:spPr>
          <a:xfrm>
            <a:off x="6804025" y="6381750"/>
            <a:ext cx="1917700" cy="365125"/>
          </a:xfrm>
        </p:spPr>
        <p:txBody>
          <a:bodyPr/>
          <a:lstStyle/>
          <a:p>
            <a:pPr>
              <a:defRPr/>
            </a:pPr>
            <a:fld id="{1CE5E5E9-1852-4C39-8493-00E30D94508B}" type="slidenum">
              <a:rPr lang="ja-JP" altLang="en-US" smtClean="0"/>
              <a:pPr>
                <a:defRPr/>
              </a:pPr>
              <a:t>26</a:t>
            </a:fld>
            <a:endParaRPr lang="ja-JP" altLang="en-US" dirty="0"/>
          </a:p>
        </p:txBody>
      </p:sp>
    </p:spTree>
    <p:extLst>
      <p:ext uri="{BB962C8B-B14F-4D97-AF65-F5344CB8AC3E}">
        <p14:creationId xmlns:p14="http://schemas.microsoft.com/office/powerpoint/2010/main" val="1346487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Standard</a:t>
            </a:r>
            <a:r>
              <a:rPr kumimoji="1" lang="en-US" altLang="ja-JP" dirty="0" smtClean="0"/>
              <a:t> </a:t>
            </a:r>
            <a:r>
              <a:rPr lang="en-US" altLang="ja-JP" dirty="0" smtClean="0"/>
              <a:t>V</a:t>
            </a:r>
            <a:r>
              <a:rPr kumimoji="1" lang="en-US" altLang="ja-JP" dirty="0" smtClean="0"/>
              <a:t>erification</a:t>
            </a:r>
            <a:endParaRPr kumimoji="1" lang="ja-JP" altLang="en-US" dirty="0"/>
          </a:p>
        </p:txBody>
      </p:sp>
      <p:sp>
        <p:nvSpPr>
          <p:cNvPr id="6" name="テキスト プレースホルダ 5"/>
          <p:cNvSpPr>
            <a:spLocks noGrp="1"/>
          </p:cNvSpPr>
          <p:nvPr>
            <p:ph type="body" idx="1"/>
          </p:nvPr>
        </p:nvSpPr>
        <p:spPr/>
        <p:txBody>
          <a:bodyPr/>
          <a:lstStyle/>
          <a:p>
            <a:pPr algn="ctr"/>
            <a:r>
              <a:rPr kumimoji="1" lang="en-US" altLang="ja-JP" dirty="0" smtClean="0"/>
              <a:t>Verification of Regional Models</a:t>
            </a:r>
            <a:endParaRPr kumimoji="1" lang="ja-JP" altLang="en-US" dirty="0"/>
          </a:p>
        </p:txBody>
      </p:sp>
      <p:sp>
        <p:nvSpPr>
          <p:cNvPr id="4" name="スライド番号プレースホルダ 3"/>
          <p:cNvSpPr>
            <a:spLocks noGrp="1"/>
          </p:cNvSpPr>
          <p:nvPr>
            <p:ph type="sldNum" sz="quarter" idx="11"/>
          </p:nvPr>
        </p:nvSpPr>
        <p:spPr/>
        <p:txBody>
          <a:bodyPr/>
          <a:lstStyle/>
          <a:p>
            <a:pPr>
              <a:defRPr/>
            </a:pPr>
            <a:fld id="{148850EF-ECDA-4ECE-8DA7-C6B35CBD4662}" type="slidenum">
              <a:rPr lang="ja-JP" altLang="en-US" smtClean="0"/>
              <a:pPr>
                <a:defRPr/>
              </a:pPr>
              <a:t>27</a:t>
            </a:fld>
            <a:endParaRPr lang="ja-JP" altLang="en-US" dirty="0"/>
          </a:p>
        </p:txBody>
      </p:sp>
    </p:spTree>
    <p:extLst>
      <p:ext uri="{BB962C8B-B14F-4D97-AF65-F5344CB8AC3E}">
        <p14:creationId xmlns:p14="http://schemas.microsoft.com/office/powerpoint/2010/main" val="23808802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80" name="Group 436"/>
          <p:cNvGraphicFramePr>
            <a:graphicFrameLocks noGrp="1"/>
          </p:cNvGraphicFramePr>
          <p:nvPr>
            <p:extLst>
              <p:ext uri="{D42A27DB-BD31-4B8C-83A1-F6EECF244321}">
                <p14:modId xmlns:p14="http://schemas.microsoft.com/office/powerpoint/2010/main" val="401925418"/>
              </p:ext>
            </p:extLst>
          </p:nvPr>
        </p:nvGraphicFramePr>
        <p:xfrm>
          <a:off x="250825" y="1700808"/>
          <a:ext cx="8712969" cy="2961065"/>
        </p:xfrm>
        <a:graphic>
          <a:graphicData uri="http://schemas.openxmlformats.org/drawingml/2006/table">
            <a:tbl>
              <a:tblPr/>
              <a:tblGrid>
                <a:gridCol w="936799"/>
                <a:gridCol w="1080120"/>
                <a:gridCol w="2088232"/>
                <a:gridCol w="1512168"/>
                <a:gridCol w="936104"/>
                <a:gridCol w="2159546"/>
              </a:tblGrid>
              <a:tr h="496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charset="-128"/>
                        </a:rPr>
                        <a:t>NWP centers</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Franklin Gothic Medium" pitchFamily="34" charset="0"/>
                          <a:ea typeface="ＭＳ Ｐゴシック" charset="-128"/>
                        </a:rPr>
                        <a:t>Name of Model</a:t>
                      </a:r>
                      <a:endPar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charset="-128"/>
                        </a:rPr>
                        <a:t>Verification Region</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Franklin Gothic Medium" pitchFamily="34" charset="0"/>
                          <a:ea typeface="ＭＳ Ｐゴシック" charset="-128"/>
                        </a:rPr>
                        <a:t>Boundary</a:t>
                      </a:r>
                      <a:endPar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charset="-128"/>
                        </a:rPr>
                        <a:t>Bogus data</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charset="-128"/>
                        </a:rPr>
                        <a:t>Model Res. as </a:t>
                      </a:r>
                      <a:r>
                        <a:rPr kumimoji="1" lang="en-US" altLang="ja-JP" sz="1600" b="0" i="0" u="none" strike="noStrike" cap="none" normalizeH="0" baseline="0" smtClean="0">
                          <a:ln>
                            <a:noFill/>
                          </a:ln>
                          <a:solidFill>
                            <a:schemeClr val="tx1"/>
                          </a:solidFill>
                          <a:effectLst/>
                          <a:latin typeface="Franklin Gothic Medium" pitchFamily="34" charset="0"/>
                          <a:ea typeface="ＭＳ Ｐゴシック" charset="-128"/>
                        </a:rPr>
                        <a:t>of 2014</a:t>
                      </a:r>
                      <a:endPar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53700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rPr>
                        <a:t>JMA</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rPr>
                        <a:t>MSM</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WNP</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GSM</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rPr>
                        <a:t>Used</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5kmL48</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50466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KMA</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RDAPS</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WNP</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GDAPS</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Used</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10kmL40</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6486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Meteo</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France</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ALADIN</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NAT</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SIO</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IFS(NAT)</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ARPEGE(SIO)</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Used</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8kmL70</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69159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rPr>
                        <a:t>NCEP</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rPr>
                        <a:t>HWRF</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rPr>
                        <a:t>NAT,ENP</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charset="-128"/>
                        </a:rPr>
                        <a:t>GFS</a:t>
                      </a:r>
                      <a:endPar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algn="ctr"/>
                      <a:r>
                        <a:rPr lang="en-US" altLang="ja-JP" sz="1800" dirty="0" smtClean="0">
                          <a:latin typeface="Franklin Gothic Medium" pitchFamily="34" charset="0"/>
                        </a:rPr>
                        <a:t>Used</a:t>
                      </a:r>
                      <a:endParaRPr lang="ja-JP" altLang="en-US" sz="1800" dirty="0">
                        <a:latin typeface="Franklin Gothic Medium" pitchFamily="34" charset="0"/>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algn="ctr"/>
                      <a:r>
                        <a:rPr lang="en-US" altLang="ja-JP" b="0" smtClean="0">
                          <a:latin typeface="Franklin Gothic Medium" pitchFamily="34" charset="0"/>
                        </a:rPr>
                        <a:t>3/9/27kmL61</a:t>
                      </a:r>
                      <a:endParaRPr lang="en-US" altLang="ja-JP" b="0" dirty="0" smtClean="0">
                        <a:latin typeface="Franklin Gothic Medium"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b="0" dirty="0" smtClean="0">
                          <a:solidFill>
                            <a:schemeClr val="tx1"/>
                          </a:solidFill>
                          <a:latin typeface="Franklin Gothic Medium" pitchFamily="34" charset="0"/>
                        </a:rPr>
                        <a:t>(triple </a:t>
                      </a:r>
                      <a:r>
                        <a:rPr lang="en-US" altLang="ja-JP" b="0" smtClean="0">
                          <a:solidFill>
                            <a:schemeClr val="tx1"/>
                          </a:solidFill>
                          <a:latin typeface="Franklin Gothic Medium" pitchFamily="34" charset="0"/>
                        </a:rPr>
                        <a:t>nest )</a:t>
                      </a:r>
                      <a:endParaRPr lang="ja-JP" altLang="en-US" b="0" dirty="0">
                        <a:solidFill>
                          <a:schemeClr val="tx1"/>
                        </a:solidFill>
                        <a:latin typeface="Franklin Gothic Medium" pitchFamily="34" charset="0"/>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bl>
          </a:graphicData>
        </a:graphic>
      </p:graphicFrame>
      <p:sp>
        <p:nvSpPr>
          <p:cNvPr id="8226" name="Rectangle 437"/>
          <p:cNvSpPr>
            <a:spLocks noChangeArrowheads="1"/>
          </p:cNvSpPr>
          <p:nvPr/>
        </p:nvSpPr>
        <p:spPr bwMode="auto">
          <a:xfrm>
            <a:off x="503238" y="0"/>
            <a:ext cx="8229600" cy="692150"/>
          </a:xfrm>
          <a:prstGeom prst="rect">
            <a:avLst/>
          </a:prstGeom>
          <a:noFill/>
          <a:ln w="9525">
            <a:noFill/>
            <a:miter lim="800000"/>
            <a:headEnd/>
            <a:tailEnd/>
          </a:ln>
        </p:spPr>
        <p:txBody>
          <a:bodyPr/>
          <a:lstStyle/>
          <a:p>
            <a:pPr algn="ctr">
              <a:tabLst>
                <a:tab pos="809625" algn="l"/>
              </a:tabLst>
            </a:pPr>
            <a:r>
              <a:rPr lang="en-US" altLang="ja-JP" sz="2800">
                <a:solidFill>
                  <a:srgbClr val="663300"/>
                </a:solidFill>
                <a:latin typeface="Franklin Gothic Medium" pitchFamily="34" charset="0"/>
              </a:rPr>
              <a:t>Specification </a:t>
            </a:r>
            <a:r>
              <a:rPr lang="en-US" altLang="ja-JP" sz="2800" smtClean="0">
                <a:solidFill>
                  <a:srgbClr val="663300"/>
                </a:solidFill>
                <a:latin typeface="Franklin Gothic Medium" pitchFamily="34" charset="0"/>
              </a:rPr>
              <a:t>of </a:t>
            </a:r>
            <a:r>
              <a:rPr lang="en-US" altLang="ja-JP" sz="2800">
                <a:solidFill>
                  <a:srgbClr val="663300"/>
                </a:solidFill>
                <a:latin typeface="Franklin Gothic Medium" pitchFamily="34" charset="0"/>
              </a:rPr>
              <a:t>Regional Models</a:t>
            </a:r>
          </a:p>
        </p:txBody>
      </p:sp>
    </p:spTree>
    <p:extLst>
      <p:ext uri="{BB962C8B-B14F-4D97-AF65-F5344CB8AC3E}">
        <p14:creationId xmlns:p14="http://schemas.microsoft.com/office/powerpoint/2010/main" val="35856702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593779" y="557953"/>
            <a:ext cx="3613040" cy="2655992"/>
          </a:xfrm>
          <a:prstGeom prst="rect">
            <a:avLst/>
          </a:prstGeom>
          <a:noFill/>
          <a:ln>
            <a:noFill/>
          </a:ln>
        </p:spPr>
      </p:pic>
      <p:pic>
        <p:nvPicPr>
          <p:cNvPr id="3" name="図 2"/>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911213" y="557954"/>
            <a:ext cx="3664972" cy="2655992"/>
          </a:xfrm>
          <a:prstGeom prst="rect">
            <a:avLst/>
          </a:prstGeom>
          <a:noFill/>
          <a:ln>
            <a:noFill/>
          </a:ln>
        </p:spPr>
      </p:pic>
      <p:pic>
        <p:nvPicPr>
          <p:cNvPr id="4" name="図 3"/>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563852" y="3643870"/>
            <a:ext cx="3672895" cy="2656357"/>
          </a:xfrm>
          <a:prstGeom prst="rect">
            <a:avLst/>
          </a:prstGeom>
          <a:noFill/>
          <a:ln>
            <a:noFill/>
          </a:ln>
        </p:spPr>
      </p:pic>
      <p:pic>
        <p:nvPicPr>
          <p:cNvPr id="5" name="図 4"/>
          <p:cNvPicPr>
            <a:picLocks noGrp="1" noChangeAspect="1"/>
          </p:cNvPicPr>
          <p:nvPr isPhoto="1"/>
        </p:nvPicPr>
        <p:blipFill>
          <a:blip r:embed="rId6">
            <a:extLst>
              <a:ext uri="{28A0092B-C50C-407E-A947-70E740481C1C}">
                <a14:useLocalDpi xmlns:a14="http://schemas.microsoft.com/office/drawing/2010/main" val="0"/>
              </a:ext>
            </a:extLst>
          </a:blip>
          <a:stretch>
            <a:fillRect/>
          </a:stretch>
        </p:blipFill>
        <p:spPr>
          <a:xfrm>
            <a:off x="4911213" y="3646736"/>
            <a:ext cx="3664972" cy="2650626"/>
          </a:xfrm>
          <a:prstGeom prst="rect">
            <a:avLst/>
          </a:prstGeom>
          <a:noFill/>
          <a:ln>
            <a:noFill/>
          </a:ln>
        </p:spPr>
      </p:pic>
      <p:sp>
        <p:nvSpPr>
          <p:cNvPr id="12" name="角丸四角形 11"/>
          <p:cNvSpPr/>
          <p:nvPr/>
        </p:nvSpPr>
        <p:spPr>
          <a:xfrm>
            <a:off x="35496" y="-27384"/>
            <a:ext cx="5976664" cy="3238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a:t>Position Error of homogeneous </a:t>
            </a:r>
            <a:r>
              <a:rPr lang="en-US" altLang="ja-JP" sz="2400" smtClean="0"/>
              <a:t>samples(2014)</a:t>
            </a:r>
            <a:endParaRPr lang="ja-JP" altLang="en-US" sz="2400"/>
          </a:p>
        </p:txBody>
      </p:sp>
      <p:sp>
        <p:nvSpPr>
          <p:cNvPr id="13" name="角丸四角形 12"/>
          <p:cNvSpPr/>
          <p:nvPr/>
        </p:nvSpPr>
        <p:spPr>
          <a:xfrm>
            <a:off x="683568" y="332656"/>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MSM</a:t>
            </a:r>
            <a:r>
              <a:rPr lang="en-US" altLang="ja-JP" sz="2400" smtClean="0"/>
              <a:t>/</a:t>
            </a:r>
            <a:r>
              <a:rPr lang="en-US" altLang="ja-JP" sz="2400" smtClean="0">
                <a:solidFill>
                  <a:srgbClr val="0000FF"/>
                </a:solidFill>
              </a:rPr>
              <a:t>GSM</a:t>
            </a:r>
            <a:r>
              <a:rPr lang="en-US" altLang="ja-JP" sz="2400" smtClean="0"/>
              <a:t>(WNP)</a:t>
            </a:r>
            <a:endParaRPr lang="ja-JP" altLang="en-US" sz="2400"/>
          </a:p>
        </p:txBody>
      </p:sp>
      <p:sp>
        <p:nvSpPr>
          <p:cNvPr id="14" name="角丸四角形 13"/>
          <p:cNvSpPr/>
          <p:nvPr/>
        </p:nvSpPr>
        <p:spPr>
          <a:xfrm>
            <a:off x="683568" y="3429000"/>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HWRF</a:t>
            </a:r>
            <a:r>
              <a:rPr lang="en-US" altLang="ja-JP" sz="2400" smtClean="0"/>
              <a:t>/</a:t>
            </a:r>
            <a:r>
              <a:rPr lang="en-US" altLang="ja-JP" sz="2400" smtClean="0">
                <a:solidFill>
                  <a:srgbClr val="0000FF"/>
                </a:solidFill>
              </a:rPr>
              <a:t>GFS</a:t>
            </a:r>
            <a:r>
              <a:rPr lang="en-US" altLang="ja-JP" sz="2400" smtClean="0"/>
              <a:t>(ENP)</a:t>
            </a:r>
            <a:endParaRPr lang="ja-JP" altLang="en-US" sz="2400"/>
          </a:p>
        </p:txBody>
      </p:sp>
      <p:sp>
        <p:nvSpPr>
          <p:cNvPr id="15" name="角丸四角形 14"/>
          <p:cNvSpPr/>
          <p:nvPr/>
        </p:nvSpPr>
        <p:spPr>
          <a:xfrm>
            <a:off x="4860032" y="332656"/>
            <a:ext cx="2952328"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RDAPS</a:t>
            </a:r>
            <a:r>
              <a:rPr lang="en-US" altLang="ja-JP" sz="2400" smtClean="0"/>
              <a:t>/</a:t>
            </a:r>
            <a:r>
              <a:rPr lang="en-US" altLang="ja-JP" sz="2400" smtClean="0">
                <a:solidFill>
                  <a:srgbClr val="0000FF"/>
                </a:solidFill>
              </a:rPr>
              <a:t>GDAPS</a:t>
            </a:r>
            <a:r>
              <a:rPr lang="en-US" altLang="ja-JP" sz="2400" smtClean="0"/>
              <a:t>(WNP)</a:t>
            </a:r>
            <a:endParaRPr lang="ja-JP" altLang="en-US" sz="2400"/>
          </a:p>
        </p:txBody>
      </p:sp>
      <p:sp>
        <p:nvSpPr>
          <p:cNvPr id="16" name="角丸四角形 15"/>
          <p:cNvSpPr/>
          <p:nvPr/>
        </p:nvSpPr>
        <p:spPr>
          <a:xfrm>
            <a:off x="5004048" y="3429000"/>
            <a:ext cx="2304256"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altLang="ja-JP" sz="2400">
                <a:solidFill>
                  <a:srgbClr val="FF0000"/>
                </a:solidFill>
              </a:rPr>
              <a:t>HWRF</a:t>
            </a:r>
            <a:r>
              <a:rPr lang="en-US" altLang="ja-JP" sz="2400"/>
              <a:t>/</a:t>
            </a:r>
            <a:r>
              <a:rPr lang="en-US" altLang="ja-JP" sz="2400">
                <a:solidFill>
                  <a:srgbClr val="0000FF"/>
                </a:solidFill>
              </a:rPr>
              <a:t>GFS</a:t>
            </a:r>
            <a:r>
              <a:rPr lang="en-US" altLang="ja-JP" sz="2400"/>
              <a:t>(NAT)</a:t>
            </a:r>
            <a:endParaRPr lang="ja-JP" altLang="en-US" sz="2400"/>
          </a:p>
        </p:txBody>
      </p:sp>
      <p:sp>
        <p:nvSpPr>
          <p:cNvPr id="11" name="角丸四角形 10"/>
          <p:cNvSpPr/>
          <p:nvPr/>
        </p:nvSpPr>
        <p:spPr>
          <a:xfrm>
            <a:off x="3337038" y="3439720"/>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NCEP</a:t>
            </a:r>
            <a:endParaRPr lang="ja-JP" altLang="en-US" sz="2400"/>
          </a:p>
        </p:txBody>
      </p:sp>
      <p:sp>
        <p:nvSpPr>
          <p:cNvPr id="17" name="角丸四角形 16"/>
          <p:cNvSpPr/>
          <p:nvPr/>
        </p:nvSpPr>
        <p:spPr>
          <a:xfrm>
            <a:off x="7524328" y="3429000"/>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NCEP</a:t>
            </a:r>
            <a:endParaRPr lang="ja-JP" altLang="en-US" sz="2400"/>
          </a:p>
        </p:txBody>
      </p:sp>
      <p:sp>
        <p:nvSpPr>
          <p:cNvPr id="18" name="角丸四角形 17"/>
          <p:cNvSpPr/>
          <p:nvPr/>
        </p:nvSpPr>
        <p:spPr>
          <a:xfrm>
            <a:off x="7884368" y="333851"/>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KMA</a:t>
            </a:r>
            <a:endParaRPr lang="ja-JP" altLang="en-US" sz="2400"/>
          </a:p>
        </p:txBody>
      </p:sp>
      <p:sp>
        <p:nvSpPr>
          <p:cNvPr id="19" name="角丸四角形 18"/>
          <p:cNvSpPr/>
          <p:nvPr/>
        </p:nvSpPr>
        <p:spPr>
          <a:xfrm>
            <a:off x="3388036" y="315277"/>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a:t>J</a:t>
            </a:r>
            <a:r>
              <a:rPr lang="en-US" altLang="ja-JP" sz="2400" smtClean="0"/>
              <a:t>MA</a:t>
            </a:r>
            <a:endParaRPr lang="ja-JP" altLang="en-US" sz="2400"/>
          </a:p>
        </p:txBody>
      </p:sp>
      <p:sp>
        <p:nvSpPr>
          <p:cNvPr id="20" name="テキスト ボックス 19"/>
          <p:cNvSpPr txBox="1"/>
          <p:nvPr/>
        </p:nvSpPr>
        <p:spPr>
          <a:xfrm>
            <a:off x="1043608" y="6309321"/>
            <a:ext cx="7128792"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P</a:t>
            </a:r>
            <a:r>
              <a:rPr lang="en-US" altLang="ja-JP" sz="1400" dirty="0" smtClean="0"/>
              <a:t>osition </a:t>
            </a:r>
            <a:r>
              <a:rPr lang="en-US" altLang="ja-JP" sz="1400" dirty="0"/>
              <a:t>errors of regional model</a:t>
            </a:r>
            <a:r>
              <a:rPr lang="ja-JP" altLang="en-US" sz="1400" dirty="0"/>
              <a:t> </a:t>
            </a:r>
            <a:r>
              <a:rPr lang="en-US" altLang="ja-JP" sz="1400" dirty="0"/>
              <a:t>in</a:t>
            </a:r>
            <a:r>
              <a:rPr lang="ja-JP" altLang="en-US" sz="1400" dirty="0"/>
              <a:t> </a:t>
            </a:r>
            <a:r>
              <a:rPr lang="en-US" altLang="ja-JP" sz="1400" dirty="0" smtClean="0"/>
              <a:t>2014 </a:t>
            </a:r>
            <a:r>
              <a:rPr lang="en-US" altLang="ja-JP" sz="1400" dirty="0"/>
              <a:t>are almost as same as </a:t>
            </a:r>
            <a:r>
              <a:rPr lang="en-US" altLang="ja-JP" sz="1400" dirty="0" smtClean="0"/>
              <a:t>those</a:t>
            </a:r>
            <a:r>
              <a:rPr lang="ja-JP" altLang="en-US" sz="1400" dirty="0" smtClean="0"/>
              <a:t> </a:t>
            </a:r>
            <a:r>
              <a:rPr lang="en-US" altLang="ja-JP" sz="1400" dirty="0" smtClean="0"/>
              <a:t>of </a:t>
            </a:r>
            <a:r>
              <a:rPr lang="en-US" altLang="ja-JP" sz="1400" dirty="0"/>
              <a:t>global model which provides initial </a:t>
            </a:r>
            <a:r>
              <a:rPr lang="en-US" altLang="ja-JP" sz="1400" dirty="0" smtClean="0"/>
              <a:t>and </a:t>
            </a:r>
            <a:r>
              <a:rPr lang="en-US" altLang="ja-JP" sz="1400" dirty="0"/>
              <a:t>boundary conditions.</a:t>
            </a:r>
          </a:p>
        </p:txBody>
      </p:sp>
    </p:spTree>
    <p:extLst>
      <p:ext uri="{BB962C8B-B14F-4D97-AF65-F5344CB8AC3E}">
        <p14:creationId xmlns:p14="http://schemas.microsoft.com/office/powerpoint/2010/main" val="31937063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Standard</a:t>
            </a:r>
            <a:r>
              <a:rPr kumimoji="1" lang="en-US" altLang="ja-JP" dirty="0" smtClean="0"/>
              <a:t> </a:t>
            </a:r>
            <a:r>
              <a:rPr lang="en-US" altLang="ja-JP" dirty="0" smtClean="0"/>
              <a:t>V</a:t>
            </a:r>
            <a:r>
              <a:rPr kumimoji="1" lang="en-US" altLang="ja-JP" dirty="0" smtClean="0"/>
              <a:t>erification</a:t>
            </a:r>
            <a:endParaRPr kumimoji="1" lang="ja-JP" altLang="en-US" dirty="0"/>
          </a:p>
        </p:txBody>
      </p:sp>
      <p:sp>
        <p:nvSpPr>
          <p:cNvPr id="6" name="テキスト プレースホルダ 5"/>
          <p:cNvSpPr>
            <a:spLocks noGrp="1"/>
          </p:cNvSpPr>
          <p:nvPr>
            <p:ph type="body" idx="1"/>
          </p:nvPr>
        </p:nvSpPr>
        <p:spPr/>
        <p:txBody>
          <a:bodyPr/>
          <a:lstStyle/>
          <a:p>
            <a:pPr algn="ctr"/>
            <a:r>
              <a:rPr kumimoji="1" lang="en-US" altLang="ja-JP" dirty="0" smtClean="0"/>
              <a:t>Verification of Global Models</a:t>
            </a:r>
            <a:endParaRPr kumimoji="1" lang="ja-JP" altLang="en-US" dirty="0"/>
          </a:p>
        </p:txBody>
      </p:sp>
      <p:sp>
        <p:nvSpPr>
          <p:cNvPr id="4" name="スライド番号プレースホルダ 3"/>
          <p:cNvSpPr>
            <a:spLocks noGrp="1"/>
          </p:cNvSpPr>
          <p:nvPr>
            <p:ph type="sldNum" sz="quarter" idx="11"/>
          </p:nvPr>
        </p:nvSpPr>
        <p:spPr/>
        <p:txBody>
          <a:bodyPr/>
          <a:lstStyle/>
          <a:p>
            <a:pPr>
              <a:defRPr/>
            </a:pPr>
            <a:fld id="{148850EF-ECDA-4ECE-8DA7-C6B35CBD4662}" type="slidenum">
              <a:rPr lang="ja-JP" altLang="en-US" smtClean="0"/>
              <a:pPr>
                <a:defRPr/>
              </a:pPr>
              <a:t>3</a:t>
            </a:fld>
            <a:endParaRPr lang="ja-JP" altLang="en-US" dirty="0"/>
          </a:p>
        </p:txBody>
      </p:sp>
    </p:spTree>
    <p:extLst>
      <p:ext uri="{BB962C8B-B14F-4D97-AF65-F5344CB8AC3E}">
        <p14:creationId xmlns:p14="http://schemas.microsoft.com/office/powerpoint/2010/main" val="18045684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593779" y="557953"/>
            <a:ext cx="3613040" cy="2655993"/>
          </a:xfrm>
          <a:prstGeom prst="rect">
            <a:avLst/>
          </a:prstGeom>
          <a:noFill/>
          <a:ln>
            <a:noFill/>
          </a:ln>
        </p:spPr>
      </p:pic>
      <p:pic>
        <p:nvPicPr>
          <p:cNvPr id="3" name="図 2"/>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930093" y="3670635"/>
            <a:ext cx="3627213" cy="2623318"/>
          </a:xfrm>
          <a:prstGeom prst="rect">
            <a:avLst/>
          </a:prstGeom>
          <a:noFill/>
          <a:ln>
            <a:noFill/>
          </a:ln>
        </p:spPr>
      </p:pic>
      <p:pic>
        <p:nvPicPr>
          <p:cNvPr id="4" name="図 3"/>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537711" y="3624965"/>
            <a:ext cx="3725177" cy="2694169"/>
          </a:xfrm>
          <a:prstGeom prst="rect">
            <a:avLst/>
          </a:prstGeom>
          <a:noFill/>
          <a:ln>
            <a:noFill/>
          </a:ln>
        </p:spPr>
      </p:pic>
      <p:sp>
        <p:nvSpPr>
          <p:cNvPr id="12" name="角丸四角形 11"/>
          <p:cNvSpPr/>
          <p:nvPr/>
        </p:nvSpPr>
        <p:spPr>
          <a:xfrm>
            <a:off x="35496" y="-27384"/>
            <a:ext cx="6192688" cy="323850"/>
          </a:xfrm>
          <a:prstGeom prst="roundRect">
            <a:avLst/>
          </a:prstGeom>
          <a:solidFill>
            <a:schemeClr val="accent2">
              <a:lumMod val="75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a:t>Position Error of homogeneous </a:t>
            </a:r>
            <a:r>
              <a:rPr lang="en-US" altLang="ja-JP" sz="2400" smtClean="0"/>
              <a:t>samples(2013)</a:t>
            </a:r>
            <a:endParaRPr lang="ja-JP" altLang="en-US" sz="2400"/>
          </a:p>
        </p:txBody>
      </p:sp>
      <p:sp>
        <p:nvSpPr>
          <p:cNvPr id="13" name="角丸四角形 12"/>
          <p:cNvSpPr/>
          <p:nvPr/>
        </p:nvSpPr>
        <p:spPr>
          <a:xfrm>
            <a:off x="611560" y="332656"/>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MSM</a:t>
            </a:r>
            <a:r>
              <a:rPr lang="en-US" altLang="ja-JP" sz="2400" smtClean="0"/>
              <a:t>/</a:t>
            </a:r>
            <a:r>
              <a:rPr lang="en-US" altLang="ja-JP" sz="2400" smtClean="0">
                <a:solidFill>
                  <a:srgbClr val="0000FF"/>
                </a:solidFill>
              </a:rPr>
              <a:t>GSM</a:t>
            </a:r>
            <a:r>
              <a:rPr lang="en-US" altLang="ja-JP" sz="2400" smtClean="0"/>
              <a:t>(WNP)</a:t>
            </a:r>
            <a:endParaRPr lang="ja-JP" altLang="en-US" sz="2400"/>
          </a:p>
        </p:txBody>
      </p:sp>
      <p:sp>
        <p:nvSpPr>
          <p:cNvPr id="14" name="角丸四角形 13"/>
          <p:cNvSpPr/>
          <p:nvPr/>
        </p:nvSpPr>
        <p:spPr>
          <a:xfrm>
            <a:off x="611560" y="3429000"/>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HWRF</a:t>
            </a:r>
            <a:r>
              <a:rPr lang="en-US" altLang="ja-JP" sz="2400" smtClean="0"/>
              <a:t>/</a:t>
            </a:r>
            <a:r>
              <a:rPr lang="en-US" altLang="ja-JP" sz="2400" smtClean="0">
                <a:solidFill>
                  <a:srgbClr val="0000FF"/>
                </a:solidFill>
              </a:rPr>
              <a:t>GFS</a:t>
            </a:r>
            <a:r>
              <a:rPr lang="en-US" altLang="ja-JP" sz="2400" smtClean="0"/>
              <a:t>(ENP)</a:t>
            </a:r>
            <a:endParaRPr lang="ja-JP" altLang="en-US" sz="2400"/>
          </a:p>
        </p:txBody>
      </p:sp>
      <p:sp>
        <p:nvSpPr>
          <p:cNvPr id="15" name="角丸四角形 14"/>
          <p:cNvSpPr/>
          <p:nvPr/>
        </p:nvSpPr>
        <p:spPr>
          <a:xfrm>
            <a:off x="5076056" y="3429000"/>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HWRF</a:t>
            </a:r>
            <a:r>
              <a:rPr lang="en-US" altLang="ja-JP" sz="2400" smtClean="0"/>
              <a:t>/</a:t>
            </a:r>
            <a:r>
              <a:rPr lang="en-US" altLang="ja-JP" sz="2400" smtClean="0">
                <a:solidFill>
                  <a:srgbClr val="0000FF"/>
                </a:solidFill>
              </a:rPr>
              <a:t>GFS</a:t>
            </a:r>
            <a:r>
              <a:rPr lang="en-US" altLang="ja-JP" sz="2400" smtClean="0"/>
              <a:t>(NAT)</a:t>
            </a:r>
            <a:endParaRPr lang="ja-JP" altLang="en-US" sz="2400"/>
          </a:p>
        </p:txBody>
      </p:sp>
      <p:sp>
        <p:nvSpPr>
          <p:cNvPr id="11" name="角丸四角形 10"/>
          <p:cNvSpPr/>
          <p:nvPr/>
        </p:nvSpPr>
        <p:spPr>
          <a:xfrm>
            <a:off x="3553062" y="3465190"/>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NCEP</a:t>
            </a:r>
            <a:endParaRPr lang="ja-JP" altLang="en-US" sz="2400"/>
          </a:p>
        </p:txBody>
      </p:sp>
      <p:sp>
        <p:nvSpPr>
          <p:cNvPr id="17" name="角丸四角形 16"/>
          <p:cNvSpPr/>
          <p:nvPr/>
        </p:nvSpPr>
        <p:spPr>
          <a:xfrm>
            <a:off x="7740352" y="3454470"/>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NCEP</a:t>
            </a:r>
            <a:endParaRPr lang="ja-JP" altLang="en-US" sz="2400"/>
          </a:p>
        </p:txBody>
      </p:sp>
      <p:sp>
        <p:nvSpPr>
          <p:cNvPr id="19" name="角丸四角形 18"/>
          <p:cNvSpPr/>
          <p:nvPr/>
        </p:nvSpPr>
        <p:spPr>
          <a:xfrm>
            <a:off x="3604060" y="340747"/>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a:t>J</a:t>
            </a:r>
            <a:r>
              <a:rPr lang="en-US" altLang="ja-JP" sz="2400" smtClean="0"/>
              <a:t>MA</a:t>
            </a:r>
            <a:endParaRPr lang="ja-JP" altLang="en-US" sz="2400"/>
          </a:p>
        </p:txBody>
      </p:sp>
      <p:sp>
        <p:nvSpPr>
          <p:cNvPr id="16" name="テキスト ボックス 15"/>
          <p:cNvSpPr txBox="1"/>
          <p:nvPr/>
        </p:nvSpPr>
        <p:spPr>
          <a:xfrm>
            <a:off x="1043608" y="6309321"/>
            <a:ext cx="7704856"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smtClean="0"/>
              <a:t>In 2013, position </a:t>
            </a:r>
            <a:r>
              <a:rPr lang="en-US" altLang="ja-JP" sz="1400" dirty="0"/>
              <a:t>errors of </a:t>
            </a:r>
            <a:r>
              <a:rPr lang="en-US" altLang="ja-JP" sz="1400" dirty="0" smtClean="0"/>
              <a:t>JMA regional </a:t>
            </a:r>
            <a:r>
              <a:rPr lang="en-US" altLang="ja-JP" sz="1400" dirty="0"/>
              <a:t>model</a:t>
            </a:r>
            <a:r>
              <a:rPr lang="ja-JP" altLang="en-US" sz="1400" dirty="0"/>
              <a:t> </a:t>
            </a:r>
            <a:r>
              <a:rPr lang="en-US" altLang="ja-JP" sz="1400" dirty="0"/>
              <a:t>in</a:t>
            </a:r>
            <a:r>
              <a:rPr lang="ja-JP" altLang="en-US" sz="1400" dirty="0"/>
              <a:t> </a:t>
            </a:r>
            <a:r>
              <a:rPr lang="en-US" altLang="ja-JP" sz="1400" dirty="0" smtClean="0"/>
              <a:t>2013 are smaller than those </a:t>
            </a:r>
            <a:r>
              <a:rPr lang="en-US" altLang="ja-JP" sz="1400" dirty="0"/>
              <a:t>of global </a:t>
            </a:r>
            <a:r>
              <a:rPr lang="en-US" altLang="ja-JP" sz="1400" dirty="0" smtClean="0"/>
              <a:t>model, while those of NCEP regional model  are larger over about T+48.</a:t>
            </a:r>
          </a:p>
        </p:txBody>
      </p:sp>
    </p:spTree>
    <p:extLst>
      <p:ext uri="{BB962C8B-B14F-4D97-AF65-F5344CB8AC3E}">
        <p14:creationId xmlns:p14="http://schemas.microsoft.com/office/powerpoint/2010/main" val="6280139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593779" y="557953"/>
            <a:ext cx="3613039" cy="2655992"/>
          </a:xfrm>
          <a:prstGeom prst="rect">
            <a:avLst/>
          </a:prstGeom>
          <a:noFill/>
          <a:ln>
            <a:noFill/>
          </a:ln>
        </p:spPr>
      </p:pic>
      <p:pic>
        <p:nvPicPr>
          <p:cNvPr id="3" name="図 2"/>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944591" y="560680"/>
            <a:ext cx="3598216" cy="2650538"/>
          </a:xfrm>
          <a:prstGeom prst="rect">
            <a:avLst/>
          </a:prstGeom>
          <a:noFill/>
          <a:ln>
            <a:noFill/>
          </a:ln>
        </p:spPr>
      </p:pic>
      <p:sp>
        <p:nvSpPr>
          <p:cNvPr id="12" name="角丸四角形 11"/>
          <p:cNvSpPr/>
          <p:nvPr/>
        </p:nvSpPr>
        <p:spPr>
          <a:xfrm>
            <a:off x="35496" y="-27384"/>
            <a:ext cx="6120680" cy="3238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a:t>Position Error of homogeneous </a:t>
            </a:r>
            <a:r>
              <a:rPr lang="en-US" altLang="ja-JP" sz="2400" smtClean="0"/>
              <a:t>samples(2014)</a:t>
            </a:r>
            <a:endParaRPr lang="ja-JP" altLang="en-US" sz="2400"/>
          </a:p>
        </p:txBody>
      </p:sp>
      <p:sp>
        <p:nvSpPr>
          <p:cNvPr id="13" name="角丸四角形 12"/>
          <p:cNvSpPr/>
          <p:nvPr/>
        </p:nvSpPr>
        <p:spPr>
          <a:xfrm>
            <a:off x="683568" y="332656"/>
            <a:ext cx="2880320"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ALADIN</a:t>
            </a:r>
            <a:r>
              <a:rPr lang="en-US" altLang="ja-JP" sz="2400" smtClean="0"/>
              <a:t>/</a:t>
            </a:r>
            <a:r>
              <a:rPr lang="en-US" altLang="ja-JP" sz="2400" smtClean="0">
                <a:solidFill>
                  <a:srgbClr val="0000FF"/>
                </a:solidFill>
              </a:rPr>
              <a:t>ARPEGE</a:t>
            </a:r>
            <a:r>
              <a:rPr lang="en-US" altLang="ja-JP" sz="2400" smtClean="0"/>
              <a:t>(SIO)</a:t>
            </a:r>
            <a:endParaRPr lang="ja-JP" altLang="en-US" sz="2400"/>
          </a:p>
        </p:txBody>
      </p:sp>
      <p:sp>
        <p:nvSpPr>
          <p:cNvPr id="11" name="角丸四角形 10"/>
          <p:cNvSpPr/>
          <p:nvPr/>
        </p:nvSpPr>
        <p:spPr>
          <a:xfrm>
            <a:off x="5076056" y="332656"/>
            <a:ext cx="2664296"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ALADIN</a:t>
            </a:r>
            <a:r>
              <a:rPr lang="en-US" altLang="ja-JP" sz="2400" smtClean="0"/>
              <a:t>/</a:t>
            </a:r>
            <a:r>
              <a:rPr lang="en-US" altLang="ja-JP" sz="2400">
                <a:solidFill>
                  <a:srgbClr val="0000FF"/>
                </a:solidFill>
              </a:rPr>
              <a:t>I</a:t>
            </a:r>
            <a:r>
              <a:rPr lang="en-US" altLang="ja-JP" sz="2400" smtClean="0">
                <a:solidFill>
                  <a:srgbClr val="0000FF"/>
                </a:solidFill>
              </a:rPr>
              <a:t>FS</a:t>
            </a:r>
            <a:r>
              <a:rPr lang="en-US" altLang="ja-JP" sz="2400" smtClean="0"/>
              <a:t>(NAT)</a:t>
            </a:r>
            <a:endParaRPr lang="ja-JP" altLang="en-US" sz="2400"/>
          </a:p>
        </p:txBody>
      </p:sp>
      <p:sp>
        <p:nvSpPr>
          <p:cNvPr id="16" name="角丸四角形 15"/>
          <p:cNvSpPr/>
          <p:nvPr/>
        </p:nvSpPr>
        <p:spPr>
          <a:xfrm>
            <a:off x="7884368" y="44624"/>
            <a:ext cx="1368152" cy="630163"/>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Meteo France</a:t>
            </a:r>
            <a:endParaRPr lang="ja-JP" altLang="en-US" sz="2400"/>
          </a:p>
        </p:txBody>
      </p:sp>
      <p:pic>
        <p:nvPicPr>
          <p:cNvPr id="8" name="図 7"/>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4775333" y="3854542"/>
            <a:ext cx="3658610" cy="2689492"/>
          </a:xfrm>
          <a:prstGeom prst="rect">
            <a:avLst/>
          </a:prstGeom>
          <a:noFill/>
          <a:ln>
            <a:noFill/>
          </a:ln>
        </p:spPr>
      </p:pic>
      <p:sp>
        <p:nvSpPr>
          <p:cNvPr id="9" name="角丸四角形 8"/>
          <p:cNvSpPr/>
          <p:nvPr/>
        </p:nvSpPr>
        <p:spPr>
          <a:xfrm>
            <a:off x="5297035" y="3645995"/>
            <a:ext cx="2664296"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ALADIN</a:t>
            </a:r>
            <a:r>
              <a:rPr lang="en-US" altLang="ja-JP" sz="2400" smtClean="0"/>
              <a:t>/</a:t>
            </a:r>
            <a:r>
              <a:rPr lang="en-US" altLang="ja-JP" sz="2400">
                <a:solidFill>
                  <a:srgbClr val="0000FF"/>
                </a:solidFill>
              </a:rPr>
              <a:t>I</a:t>
            </a:r>
            <a:r>
              <a:rPr lang="en-US" altLang="ja-JP" sz="2400" smtClean="0">
                <a:solidFill>
                  <a:srgbClr val="0000FF"/>
                </a:solidFill>
              </a:rPr>
              <a:t>FS</a:t>
            </a:r>
            <a:r>
              <a:rPr lang="en-US" altLang="ja-JP" sz="2400" smtClean="0"/>
              <a:t>(NAT)</a:t>
            </a:r>
            <a:endParaRPr lang="ja-JP" altLang="en-US" sz="2400"/>
          </a:p>
        </p:txBody>
      </p:sp>
      <p:sp>
        <p:nvSpPr>
          <p:cNvPr id="10" name="角丸四角形 9"/>
          <p:cNvSpPr/>
          <p:nvPr/>
        </p:nvSpPr>
        <p:spPr>
          <a:xfrm>
            <a:off x="-103565" y="3285955"/>
            <a:ext cx="6192688" cy="323850"/>
          </a:xfrm>
          <a:prstGeom prst="roundRect">
            <a:avLst/>
          </a:prstGeom>
          <a:solidFill>
            <a:schemeClr val="accent2">
              <a:lumMod val="75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dirty="0"/>
              <a:t>Position Error of homogeneous </a:t>
            </a:r>
            <a:r>
              <a:rPr lang="en-US" altLang="ja-JP" sz="2400" dirty="0" smtClean="0"/>
              <a:t>samples(2013)</a:t>
            </a:r>
            <a:endParaRPr lang="ja-JP" altLang="en-US" sz="2400" dirty="0"/>
          </a:p>
        </p:txBody>
      </p:sp>
      <p:pic>
        <p:nvPicPr>
          <p:cNvPr id="14" name="図 13"/>
          <p:cNvPicPr>
            <a:picLocks noGrp="1" noChangeAspect="1"/>
          </p:cNvPicPr>
          <p:nvPr isPhoto="1"/>
        </p:nvPicPr>
        <p:blipFill>
          <a:blip r:embed="rId6">
            <a:extLst>
              <a:ext uri="{28A0092B-C50C-407E-A947-70E740481C1C}">
                <a14:useLocalDpi xmlns:a14="http://schemas.microsoft.com/office/drawing/2010/main" val="0"/>
              </a:ext>
            </a:extLst>
          </a:blip>
          <a:stretch>
            <a:fillRect/>
          </a:stretch>
        </p:blipFill>
        <p:spPr>
          <a:xfrm>
            <a:off x="466816" y="3861048"/>
            <a:ext cx="3613040" cy="2655993"/>
          </a:xfrm>
          <a:prstGeom prst="rect">
            <a:avLst/>
          </a:prstGeom>
          <a:noFill/>
          <a:ln>
            <a:noFill/>
          </a:ln>
        </p:spPr>
      </p:pic>
      <p:sp>
        <p:nvSpPr>
          <p:cNvPr id="15" name="角丸四角形 14"/>
          <p:cNvSpPr/>
          <p:nvPr/>
        </p:nvSpPr>
        <p:spPr>
          <a:xfrm>
            <a:off x="893725" y="3645995"/>
            <a:ext cx="2952328"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altLang="ja-JP" sz="2400">
                <a:solidFill>
                  <a:srgbClr val="FF0000"/>
                </a:solidFill>
              </a:rPr>
              <a:t>ALADIN</a:t>
            </a:r>
            <a:r>
              <a:rPr lang="en-US" altLang="ja-JP" sz="2400"/>
              <a:t>/</a:t>
            </a:r>
            <a:r>
              <a:rPr lang="en-US" altLang="ja-JP" sz="2400">
                <a:solidFill>
                  <a:srgbClr val="0000FF"/>
                </a:solidFill>
              </a:rPr>
              <a:t>ARPEGE</a:t>
            </a:r>
            <a:r>
              <a:rPr lang="en-US" altLang="ja-JP" sz="2400"/>
              <a:t>(SIO)</a:t>
            </a:r>
            <a:endParaRPr lang="ja-JP" altLang="en-US" sz="2400"/>
          </a:p>
        </p:txBody>
      </p:sp>
      <p:sp>
        <p:nvSpPr>
          <p:cNvPr id="17" name="角丸四角形 16"/>
          <p:cNvSpPr/>
          <p:nvPr/>
        </p:nvSpPr>
        <p:spPr>
          <a:xfrm>
            <a:off x="7745307" y="3357963"/>
            <a:ext cx="1368152" cy="630163"/>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Meteo France</a:t>
            </a:r>
            <a:endParaRPr lang="ja-JP" altLang="en-US" sz="2400"/>
          </a:p>
        </p:txBody>
      </p:sp>
      <p:sp>
        <p:nvSpPr>
          <p:cNvPr id="18" name="テキスト ボックス 17"/>
          <p:cNvSpPr txBox="1"/>
          <p:nvPr/>
        </p:nvSpPr>
        <p:spPr>
          <a:xfrm>
            <a:off x="1043608" y="6309321"/>
            <a:ext cx="7704856"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smtClean="0"/>
              <a:t>In 2013, position</a:t>
            </a:r>
            <a:r>
              <a:rPr lang="ja-JP" altLang="en-US" sz="1400" dirty="0" smtClean="0"/>
              <a:t> </a:t>
            </a:r>
            <a:r>
              <a:rPr lang="en-US" altLang="ja-JP" sz="1400" dirty="0" smtClean="0"/>
              <a:t>error</a:t>
            </a:r>
            <a:r>
              <a:rPr lang="ja-JP" altLang="en-US" sz="1400" dirty="0" smtClean="0"/>
              <a:t>s </a:t>
            </a:r>
            <a:r>
              <a:rPr lang="en-US" altLang="ja-JP" sz="1400" dirty="0" smtClean="0"/>
              <a:t>of</a:t>
            </a:r>
            <a:r>
              <a:rPr lang="ja-JP" altLang="en-US" sz="1400" dirty="0" smtClean="0"/>
              <a:t> </a:t>
            </a:r>
            <a:r>
              <a:rPr lang="en-US" altLang="ja-JP" sz="1400" dirty="0" smtClean="0"/>
              <a:t>ALADIN</a:t>
            </a:r>
            <a:r>
              <a:rPr lang="ja-JP" altLang="en-US" sz="1400" dirty="0" smtClean="0"/>
              <a:t> </a:t>
            </a:r>
            <a:r>
              <a:rPr lang="ja-JP" altLang="ja-JP" sz="1400" dirty="0" smtClean="0"/>
              <a:t>w</a:t>
            </a:r>
            <a:r>
              <a:rPr lang="en-US" altLang="ja-JP" sz="1400" dirty="0" smtClean="0"/>
              <a:t>as</a:t>
            </a:r>
            <a:r>
              <a:rPr lang="ja-JP" altLang="en-US" sz="1400" dirty="0" smtClean="0"/>
              <a:t> </a:t>
            </a:r>
            <a:r>
              <a:rPr lang="en-US" altLang="ja-JP" sz="1400" dirty="0" smtClean="0"/>
              <a:t>larger</a:t>
            </a:r>
            <a:r>
              <a:rPr lang="ja-JP" altLang="en-US" sz="1400" dirty="0" smtClean="0"/>
              <a:t> </a:t>
            </a:r>
            <a:r>
              <a:rPr lang="en-US" altLang="ja-JP" sz="1400" dirty="0" smtClean="0"/>
              <a:t>than</a:t>
            </a:r>
            <a:r>
              <a:rPr lang="ja-JP" altLang="en-US" sz="1400" dirty="0" smtClean="0"/>
              <a:t> </a:t>
            </a:r>
            <a:r>
              <a:rPr lang="en-US" altLang="ja-JP" sz="1400" dirty="0" smtClean="0"/>
              <a:t>those</a:t>
            </a:r>
            <a:r>
              <a:rPr lang="ja-JP" altLang="en-US" sz="1400" dirty="0" smtClean="0"/>
              <a:t> </a:t>
            </a:r>
            <a:r>
              <a:rPr lang="en-US" altLang="ja-JP" sz="1400" dirty="0" smtClean="0"/>
              <a:t>of</a:t>
            </a:r>
            <a:r>
              <a:rPr lang="ja-JP" altLang="en-US" sz="1400" dirty="0" smtClean="0"/>
              <a:t> </a:t>
            </a:r>
            <a:r>
              <a:rPr lang="en-US" altLang="ja-JP" sz="1400" dirty="0" smtClean="0"/>
              <a:t>ARPEGE,</a:t>
            </a:r>
            <a:r>
              <a:rPr lang="ja-JP" altLang="en-US" sz="1400" dirty="0" smtClean="0"/>
              <a:t> </a:t>
            </a:r>
            <a:r>
              <a:rPr lang="en-US" altLang="ja-JP" sz="1400" dirty="0" smtClean="0"/>
              <a:t>but</a:t>
            </a:r>
            <a:r>
              <a:rPr lang="ja-JP" altLang="en-US" sz="1400" dirty="0" smtClean="0"/>
              <a:t> </a:t>
            </a:r>
            <a:r>
              <a:rPr lang="ja-JP" altLang="ja-JP" sz="1400" dirty="0" smtClean="0"/>
              <a:t>t</a:t>
            </a:r>
            <a:r>
              <a:rPr lang="en-US" altLang="ja-JP" sz="1400" dirty="0" smtClean="0"/>
              <a:t>hey</a:t>
            </a:r>
            <a:r>
              <a:rPr lang="ja-JP" altLang="en-US" sz="1400" dirty="0" smtClean="0"/>
              <a:t> </a:t>
            </a:r>
            <a:r>
              <a:rPr lang="en-US" altLang="ja-JP" sz="1400" dirty="0" smtClean="0"/>
              <a:t>are</a:t>
            </a:r>
            <a:r>
              <a:rPr lang="ja-JP" altLang="en-US" sz="1400" dirty="0" smtClean="0"/>
              <a:t> </a:t>
            </a:r>
            <a:r>
              <a:rPr lang="en-US" altLang="ja-JP" sz="1400" dirty="0" smtClean="0"/>
              <a:t>almost</a:t>
            </a:r>
            <a:r>
              <a:rPr lang="ja-JP" altLang="en-US" sz="1400" dirty="0" smtClean="0"/>
              <a:t> </a:t>
            </a:r>
            <a:r>
              <a:rPr lang="ja-JP" altLang="ja-JP" sz="1400" dirty="0" smtClean="0"/>
              <a:t>e</a:t>
            </a:r>
            <a:r>
              <a:rPr lang="en-US" altLang="ja-JP" sz="1400" dirty="0" err="1" smtClean="0"/>
              <a:t>qual</a:t>
            </a:r>
            <a:r>
              <a:rPr lang="ja-JP" altLang="en-US" sz="1400" dirty="0" smtClean="0"/>
              <a:t> </a:t>
            </a:r>
            <a:r>
              <a:rPr lang="en-US" altLang="ja-JP" sz="1400" dirty="0" smtClean="0"/>
              <a:t>in</a:t>
            </a:r>
            <a:r>
              <a:rPr lang="ja-JP" altLang="en-US" sz="1400" dirty="0" smtClean="0"/>
              <a:t> </a:t>
            </a:r>
            <a:r>
              <a:rPr lang="en-US" altLang="ja-JP" sz="1400" dirty="0" smtClean="0"/>
              <a:t>2014</a:t>
            </a:r>
            <a:r>
              <a:rPr lang="ja-JP" altLang="en-US" sz="1400" dirty="0" smtClean="0"/>
              <a:t> </a:t>
            </a:r>
            <a:r>
              <a:rPr lang="en-US" altLang="ja-JP" sz="1400" dirty="0" smtClean="0"/>
              <a:t>in</a:t>
            </a:r>
            <a:r>
              <a:rPr lang="ja-JP" altLang="en-US" sz="1400" dirty="0" smtClean="0"/>
              <a:t> </a:t>
            </a:r>
            <a:r>
              <a:rPr lang="en-US" altLang="ja-JP" sz="1400" dirty="0" smtClean="0"/>
              <a:t>SIO</a:t>
            </a:r>
            <a:r>
              <a:rPr lang="ja-JP" altLang="en-US" sz="1400" dirty="0" smtClean="0"/>
              <a:t> </a:t>
            </a:r>
            <a:r>
              <a:rPr lang="en-US" altLang="ja-JP" sz="1400" dirty="0" smtClean="0"/>
              <a:t>region.</a:t>
            </a:r>
            <a:r>
              <a:rPr lang="ja-JP" altLang="en-US" sz="1400" dirty="0" smtClean="0"/>
              <a:t> </a:t>
            </a:r>
            <a:endParaRPr lang="en-US" altLang="ja-JP" sz="1400" dirty="0" smtClean="0"/>
          </a:p>
        </p:txBody>
      </p:sp>
    </p:spTree>
    <p:extLst>
      <p:ext uri="{BB962C8B-B14F-4D97-AF65-F5344CB8AC3E}">
        <p14:creationId xmlns:p14="http://schemas.microsoft.com/office/powerpoint/2010/main" val="18722331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627405" y="560906"/>
            <a:ext cx="3545786" cy="2650087"/>
          </a:xfrm>
          <a:prstGeom prst="rect">
            <a:avLst/>
          </a:prstGeom>
          <a:noFill/>
          <a:ln>
            <a:noFill/>
          </a:ln>
        </p:spPr>
      </p:pic>
      <p:pic>
        <p:nvPicPr>
          <p:cNvPr id="3" name="図 2"/>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944898" y="560907"/>
            <a:ext cx="3597602" cy="2650086"/>
          </a:xfrm>
          <a:prstGeom prst="rect">
            <a:avLst/>
          </a:prstGeom>
          <a:noFill/>
          <a:ln>
            <a:noFill/>
          </a:ln>
        </p:spPr>
      </p:pic>
      <p:pic>
        <p:nvPicPr>
          <p:cNvPr id="4" name="図 3"/>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553066" y="3646780"/>
            <a:ext cx="3694466" cy="2650539"/>
          </a:xfrm>
          <a:prstGeom prst="rect">
            <a:avLst/>
          </a:prstGeom>
          <a:noFill/>
          <a:ln>
            <a:noFill/>
          </a:ln>
        </p:spPr>
      </p:pic>
      <p:pic>
        <p:nvPicPr>
          <p:cNvPr id="5" name="図 4"/>
          <p:cNvPicPr>
            <a:picLocks noGrp="1" noChangeAspect="1"/>
          </p:cNvPicPr>
          <p:nvPr isPhoto="1"/>
        </p:nvPicPr>
        <p:blipFill>
          <a:blip r:embed="rId6">
            <a:extLst>
              <a:ext uri="{28A0092B-C50C-407E-A947-70E740481C1C}">
                <a14:useLocalDpi xmlns:a14="http://schemas.microsoft.com/office/drawing/2010/main" val="0"/>
              </a:ext>
            </a:extLst>
          </a:blip>
          <a:stretch>
            <a:fillRect/>
          </a:stretch>
        </p:blipFill>
        <p:spPr>
          <a:xfrm>
            <a:off x="4900483" y="3649662"/>
            <a:ext cx="3686433" cy="2644775"/>
          </a:xfrm>
          <a:prstGeom prst="rect">
            <a:avLst/>
          </a:prstGeom>
          <a:noFill/>
          <a:ln>
            <a:noFill/>
          </a:ln>
        </p:spPr>
      </p:pic>
      <p:sp>
        <p:nvSpPr>
          <p:cNvPr id="12" name="角丸四角形 11"/>
          <p:cNvSpPr/>
          <p:nvPr/>
        </p:nvSpPr>
        <p:spPr>
          <a:xfrm>
            <a:off x="35496" y="-27384"/>
            <a:ext cx="6300700" cy="3238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Intensity RMSE </a:t>
            </a:r>
            <a:r>
              <a:rPr lang="en-US" altLang="ja-JP" sz="2400"/>
              <a:t>of homogeneous </a:t>
            </a:r>
            <a:r>
              <a:rPr lang="en-US" altLang="ja-JP" sz="2400" smtClean="0"/>
              <a:t>samples(2014)</a:t>
            </a:r>
            <a:endParaRPr lang="ja-JP" altLang="en-US" sz="2400"/>
          </a:p>
        </p:txBody>
      </p:sp>
      <p:sp>
        <p:nvSpPr>
          <p:cNvPr id="13" name="角丸四角形 12"/>
          <p:cNvSpPr/>
          <p:nvPr/>
        </p:nvSpPr>
        <p:spPr>
          <a:xfrm>
            <a:off x="683568" y="332656"/>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MSM</a:t>
            </a:r>
            <a:r>
              <a:rPr lang="en-US" altLang="ja-JP" sz="2400" smtClean="0"/>
              <a:t>/</a:t>
            </a:r>
            <a:r>
              <a:rPr lang="en-US" altLang="ja-JP" sz="2400" smtClean="0">
                <a:solidFill>
                  <a:srgbClr val="0000FF"/>
                </a:solidFill>
              </a:rPr>
              <a:t>GSM</a:t>
            </a:r>
            <a:r>
              <a:rPr lang="en-US" altLang="ja-JP" sz="2400" smtClean="0"/>
              <a:t>(WNP)</a:t>
            </a:r>
            <a:endParaRPr lang="ja-JP" altLang="en-US" sz="2400"/>
          </a:p>
        </p:txBody>
      </p:sp>
      <p:sp>
        <p:nvSpPr>
          <p:cNvPr id="14" name="角丸四角形 13"/>
          <p:cNvSpPr/>
          <p:nvPr/>
        </p:nvSpPr>
        <p:spPr>
          <a:xfrm>
            <a:off x="683568" y="3429000"/>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HWRF</a:t>
            </a:r>
            <a:r>
              <a:rPr lang="en-US" altLang="ja-JP" sz="2400" smtClean="0"/>
              <a:t>/</a:t>
            </a:r>
            <a:r>
              <a:rPr lang="en-US" altLang="ja-JP" sz="2400" smtClean="0">
                <a:solidFill>
                  <a:srgbClr val="0000FF"/>
                </a:solidFill>
              </a:rPr>
              <a:t>GFS</a:t>
            </a:r>
            <a:r>
              <a:rPr lang="en-US" altLang="ja-JP" sz="2400" smtClean="0"/>
              <a:t>(ENP)</a:t>
            </a:r>
            <a:endParaRPr lang="ja-JP" altLang="en-US" sz="2400"/>
          </a:p>
        </p:txBody>
      </p:sp>
      <p:sp>
        <p:nvSpPr>
          <p:cNvPr id="16" name="角丸四角形 15"/>
          <p:cNvSpPr/>
          <p:nvPr/>
        </p:nvSpPr>
        <p:spPr>
          <a:xfrm>
            <a:off x="5004048" y="3429000"/>
            <a:ext cx="2952328"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altLang="ja-JP" sz="2400" smtClean="0">
                <a:solidFill>
                  <a:srgbClr val="FF0000"/>
                </a:solidFill>
              </a:rPr>
              <a:t>HWRF</a:t>
            </a:r>
            <a:r>
              <a:rPr lang="en-US" altLang="ja-JP" sz="2400" smtClean="0"/>
              <a:t>/</a:t>
            </a:r>
            <a:r>
              <a:rPr lang="en-US" altLang="ja-JP" sz="2400" smtClean="0">
                <a:solidFill>
                  <a:srgbClr val="0000FF"/>
                </a:solidFill>
              </a:rPr>
              <a:t>GFS</a:t>
            </a:r>
            <a:r>
              <a:rPr lang="en-US" altLang="ja-JP" sz="2400" smtClean="0"/>
              <a:t>(NAT)</a:t>
            </a:r>
            <a:endParaRPr lang="ja-JP" altLang="en-US" sz="2400"/>
          </a:p>
        </p:txBody>
      </p:sp>
      <p:sp>
        <p:nvSpPr>
          <p:cNvPr id="11" name="角丸四角形 10"/>
          <p:cNvSpPr/>
          <p:nvPr/>
        </p:nvSpPr>
        <p:spPr>
          <a:xfrm>
            <a:off x="4860032" y="332656"/>
            <a:ext cx="2952328"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RDAPS</a:t>
            </a:r>
            <a:r>
              <a:rPr lang="en-US" altLang="ja-JP" sz="2400" smtClean="0"/>
              <a:t>/</a:t>
            </a:r>
            <a:r>
              <a:rPr lang="en-US" altLang="ja-JP" sz="2400" smtClean="0">
                <a:solidFill>
                  <a:srgbClr val="0000FF"/>
                </a:solidFill>
              </a:rPr>
              <a:t>GDAPS</a:t>
            </a:r>
            <a:r>
              <a:rPr lang="en-US" altLang="ja-JP" sz="2400" smtClean="0"/>
              <a:t>(WNP)</a:t>
            </a:r>
            <a:endParaRPr lang="ja-JP" altLang="en-US" sz="2400"/>
          </a:p>
        </p:txBody>
      </p:sp>
      <p:sp>
        <p:nvSpPr>
          <p:cNvPr id="17" name="角丸四角形 16"/>
          <p:cNvSpPr/>
          <p:nvPr/>
        </p:nvSpPr>
        <p:spPr>
          <a:xfrm>
            <a:off x="3337038" y="3439720"/>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NCEP</a:t>
            </a:r>
            <a:endParaRPr lang="ja-JP" altLang="en-US" sz="2400"/>
          </a:p>
        </p:txBody>
      </p:sp>
      <p:sp>
        <p:nvSpPr>
          <p:cNvPr id="18" name="角丸四角形 17"/>
          <p:cNvSpPr/>
          <p:nvPr/>
        </p:nvSpPr>
        <p:spPr>
          <a:xfrm>
            <a:off x="7524328" y="3429000"/>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NCEP</a:t>
            </a:r>
            <a:endParaRPr lang="ja-JP" altLang="en-US" sz="2400"/>
          </a:p>
        </p:txBody>
      </p:sp>
      <p:sp>
        <p:nvSpPr>
          <p:cNvPr id="19" name="角丸四角形 18"/>
          <p:cNvSpPr/>
          <p:nvPr/>
        </p:nvSpPr>
        <p:spPr>
          <a:xfrm>
            <a:off x="7884368" y="333851"/>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KMA</a:t>
            </a:r>
            <a:endParaRPr lang="ja-JP" altLang="en-US" sz="2400"/>
          </a:p>
        </p:txBody>
      </p:sp>
      <p:sp>
        <p:nvSpPr>
          <p:cNvPr id="20" name="角丸四角形 19"/>
          <p:cNvSpPr/>
          <p:nvPr/>
        </p:nvSpPr>
        <p:spPr>
          <a:xfrm>
            <a:off x="3388036" y="315277"/>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a:t>J</a:t>
            </a:r>
            <a:r>
              <a:rPr lang="en-US" altLang="ja-JP" sz="2400" smtClean="0"/>
              <a:t>MA</a:t>
            </a:r>
            <a:endParaRPr lang="ja-JP" altLang="en-US" sz="2400"/>
          </a:p>
        </p:txBody>
      </p:sp>
      <p:sp>
        <p:nvSpPr>
          <p:cNvPr id="15" name="テキスト ボックス 14"/>
          <p:cNvSpPr txBox="1"/>
          <p:nvPr/>
        </p:nvSpPr>
        <p:spPr>
          <a:xfrm>
            <a:off x="1043608" y="6309321"/>
            <a:ext cx="7704856"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smtClean="0"/>
              <a:t>RMSE of intensity of regional model is smaller than those of global model which provides initial and boundary condition in 2014.</a:t>
            </a:r>
          </a:p>
        </p:txBody>
      </p:sp>
    </p:spTree>
    <p:extLst>
      <p:ext uri="{BB962C8B-B14F-4D97-AF65-F5344CB8AC3E}">
        <p14:creationId xmlns:p14="http://schemas.microsoft.com/office/powerpoint/2010/main" val="28329005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627405" y="560906"/>
            <a:ext cx="3545786" cy="2650087"/>
          </a:xfrm>
          <a:prstGeom prst="rect">
            <a:avLst/>
          </a:prstGeom>
          <a:noFill/>
          <a:ln>
            <a:noFill/>
          </a:ln>
        </p:spPr>
      </p:pic>
      <p:pic>
        <p:nvPicPr>
          <p:cNvPr id="3" name="図 2"/>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989894" y="3657250"/>
            <a:ext cx="3693836" cy="2650087"/>
          </a:xfrm>
          <a:prstGeom prst="rect">
            <a:avLst/>
          </a:prstGeom>
          <a:noFill/>
          <a:ln>
            <a:noFill/>
          </a:ln>
        </p:spPr>
      </p:pic>
      <p:pic>
        <p:nvPicPr>
          <p:cNvPr id="4" name="図 3"/>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526391" y="3627643"/>
            <a:ext cx="3747816" cy="2688814"/>
          </a:xfrm>
          <a:prstGeom prst="rect">
            <a:avLst/>
          </a:prstGeom>
          <a:noFill/>
          <a:ln>
            <a:noFill/>
          </a:ln>
        </p:spPr>
      </p:pic>
      <p:sp>
        <p:nvSpPr>
          <p:cNvPr id="13" name="角丸四角形 12"/>
          <p:cNvSpPr/>
          <p:nvPr/>
        </p:nvSpPr>
        <p:spPr>
          <a:xfrm>
            <a:off x="539552" y="332656"/>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MSM</a:t>
            </a:r>
            <a:r>
              <a:rPr lang="en-US" altLang="ja-JP" sz="2400" smtClean="0"/>
              <a:t>/</a:t>
            </a:r>
            <a:r>
              <a:rPr lang="en-US" altLang="ja-JP" sz="2400" smtClean="0">
                <a:solidFill>
                  <a:srgbClr val="0000FF"/>
                </a:solidFill>
              </a:rPr>
              <a:t>GSM</a:t>
            </a:r>
            <a:r>
              <a:rPr lang="en-US" altLang="ja-JP" sz="2400" smtClean="0"/>
              <a:t>(WNP)</a:t>
            </a:r>
            <a:endParaRPr lang="ja-JP" altLang="en-US" sz="2400"/>
          </a:p>
        </p:txBody>
      </p:sp>
      <p:sp>
        <p:nvSpPr>
          <p:cNvPr id="14" name="角丸四角形 13"/>
          <p:cNvSpPr/>
          <p:nvPr/>
        </p:nvSpPr>
        <p:spPr>
          <a:xfrm>
            <a:off x="539552" y="3429000"/>
            <a:ext cx="2448272"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HWRF</a:t>
            </a:r>
            <a:r>
              <a:rPr lang="en-US" altLang="ja-JP" sz="2400" smtClean="0"/>
              <a:t>/</a:t>
            </a:r>
            <a:r>
              <a:rPr lang="en-US" altLang="ja-JP" sz="2400" smtClean="0">
                <a:solidFill>
                  <a:srgbClr val="0000FF"/>
                </a:solidFill>
              </a:rPr>
              <a:t>GFS</a:t>
            </a:r>
            <a:r>
              <a:rPr lang="en-US" altLang="ja-JP" sz="2400" smtClean="0"/>
              <a:t>(ENP)</a:t>
            </a:r>
            <a:endParaRPr lang="ja-JP" altLang="en-US" sz="2400"/>
          </a:p>
        </p:txBody>
      </p:sp>
      <p:sp>
        <p:nvSpPr>
          <p:cNvPr id="15" name="角丸四角形 14"/>
          <p:cNvSpPr/>
          <p:nvPr/>
        </p:nvSpPr>
        <p:spPr>
          <a:xfrm>
            <a:off x="5097161" y="3429000"/>
            <a:ext cx="2427167"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HWRF</a:t>
            </a:r>
            <a:r>
              <a:rPr lang="en-US" altLang="ja-JP" sz="2400" smtClean="0"/>
              <a:t>/</a:t>
            </a:r>
            <a:r>
              <a:rPr lang="en-US" altLang="ja-JP" sz="2400" smtClean="0">
                <a:solidFill>
                  <a:srgbClr val="0000FF"/>
                </a:solidFill>
              </a:rPr>
              <a:t>GFS</a:t>
            </a:r>
            <a:r>
              <a:rPr lang="en-US" altLang="ja-JP" sz="2400" smtClean="0"/>
              <a:t>(NAT)</a:t>
            </a:r>
            <a:endParaRPr lang="ja-JP" altLang="en-US" sz="2400"/>
          </a:p>
        </p:txBody>
      </p:sp>
      <p:sp>
        <p:nvSpPr>
          <p:cNvPr id="11" name="角丸四角形 10"/>
          <p:cNvSpPr/>
          <p:nvPr/>
        </p:nvSpPr>
        <p:spPr>
          <a:xfrm>
            <a:off x="35496" y="-27384"/>
            <a:ext cx="6192688" cy="323850"/>
          </a:xfrm>
          <a:prstGeom prst="roundRect">
            <a:avLst/>
          </a:prstGeom>
          <a:solidFill>
            <a:schemeClr val="accent2">
              <a:lumMod val="75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Intensity </a:t>
            </a:r>
            <a:r>
              <a:rPr lang="en-US" altLang="ja-JP" sz="2400"/>
              <a:t>Error of homogeneous </a:t>
            </a:r>
            <a:r>
              <a:rPr lang="en-US" altLang="ja-JP" sz="2400" smtClean="0"/>
              <a:t>samples(2013)</a:t>
            </a:r>
            <a:endParaRPr lang="ja-JP" altLang="en-US" sz="2400"/>
          </a:p>
        </p:txBody>
      </p:sp>
      <p:sp>
        <p:nvSpPr>
          <p:cNvPr id="17" name="角丸四角形 16"/>
          <p:cNvSpPr/>
          <p:nvPr/>
        </p:nvSpPr>
        <p:spPr>
          <a:xfrm>
            <a:off x="3337038" y="3439720"/>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NCEP</a:t>
            </a:r>
            <a:endParaRPr lang="ja-JP" altLang="en-US" sz="2400"/>
          </a:p>
        </p:txBody>
      </p:sp>
      <p:sp>
        <p:nvSpPr>
          <p:cNvPr id="18" name="角丸四角形 17"/>
          <p:cNvSpPr/>
          <p:nvPr/>
        </p:nvSpPr>
        <p:spPr>
          <a:xfrm>
            <a:off x="7524328" y="3429000"/>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NCEP</a:t>
            </a:r>
            <a:endParaRPr lang="ja-JP" altLang="en-US" sz="2400"/>
          </a:p>
        </p:txBody>
      </p:sp>
      <p:sp>
        <p:nvSpPr>
          <p:cNvPr id="19" name="角丸四角形 18"/>
          <p:cNvSpPr/>
          <p:nvPr/>
        </p:nvSpPr>
        <p:spPr>
          <a:xfrm>
            <a:off x="3388036" y="315277"/>
            <a:ext cx="1008112" cy="323850"/>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a:t>J</a:t>
            </a:r>
            <a:r>
              <a:rPr lang="en-US" altLang="ja-JP" sz="2400" smtClean="0"/>
              <a:t>MA</a:t>
            </a:r>
            <a:endParaRPr lang="ja-JP" altLang="en-US" sz="2400"/>
          </a:p>
        </p:txBody>
      </p:sp>
      <p:sp>
        <p:nvSpPr>
          <p:cNvPr id="12" name="テキスト ボックス 11"/>
          <p:cNvSpPr txBox="1"/>
          <p:nvPr/>
        </p:nvSpPr>
        <p:spPr>
          <a:xfrm>
            <a:off x="467544" y="6309321"/>
            <a:ext cx="8496944" cy="215444"/>
          </a:xfrm>
          <a:prstGeom prst="rect">
            <a:avLst/>
          </a:prstGeom>
          <a:solidFill>
            <a:schemeClr val="accent6">
              <a:lumMod val="40000"/>
              <a:lumOff val="60000"/>
            </a:schemeClr>
          </a:solidFill>
        </p:spPr>
        <p:txBody>
          <a:bodyPr wrap="square" lIns="0" tIns="0" rIns="0" bIns="0" rtlCol="0">
            <a:spAutoFit/>
          </a:bodyPr>
          <a:lstStyle/>
          <a:p>
            <a:r>
              <a:rPr lang="en-US" altLang="ja-JP" sz="1400" dirty="0" smtClean="0"/>
              <a:t>In 2013, the difference of RMSE of intensity of regional model and those of global model was not very large.</a:t>
            </a:r>
          </a:p>
        </p:txBody>
      </p:sp>
    </p:spTree>
    <p:extLst>
      <p:ext uri="{BB962C8B-B14F-4D97-AF65-F5344CB8AC3E}">
        <p14:creationId xmlns:p14="http://schemas.microsoft.com/office/powerpoint/2010/main" val="14085591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627407" y="560907"/>
            <a:ext cx="3545784" cy="2650085"/>
          </a:xfrm>
          <a:prstGeom prst="rect">
            <a:avLst/>
          </a:prstGeom>
          <a:noFill/>
          <a:ln>
            <a:noFill/>
          </a:ln>
        </p:spPr>
      </p:pic>
      <p:pic>
        <p:nvPicPr>
          <p:cNvPr id="3" name="図 2"/>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970807" y="560906"/>
            <a:ext cx="3545784" cy="2650085"/>
          </a:xfrm>
          <a:prstGeom prst="rect">
            <a:avLst/>
          </a:prstGeom>
          <a:noFill/>
          <a:ln>
            <a:noFill/>
          </a:ln>
        </p:spPr>
      </p:pic>
      <p:sp>
        <p:nvSpPr>
          <p:cNvPr id="12" name="角丸四角形 11"/>
          <p:cNvSpPr/>
          <p:nvPr/>
        </p:nvSpPr>
        <p:spPr>
          <a:xfrm>
            <a:off x="35496" y="-27384"/>
            <a:ext cx="6264696" cy="3238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Intensity RMSE </a:t>
            </a:r>
            <a:r>
              <a:rPr lang="en-US" altLang="ja-JP" sz="2400"/>
              <a:t>of homogeneous </a:t>
            </a:r>
            <a:r>
              <a:rPr lang="en-US" altLang="ja-JP" sz="2400" smtClean="0"/>
              <a:t>samples(2014)</a:t>
            </a:r>
            <a:endParaRPr lang="ja-JP" altLang="en-US" sz="2400"/>
          </a:p>
        </p:txBody>
      </p:sp>
      <p:sp>
        <p:nvSpPr>
          <p:cNvPr id="13" name="角丸四角形 12"/>
          <p:cNvSpPr/>
          <p:nvPr/>
        </p:nvSpPr>
        <p:spPr>
          <a:xfrm>
            <a:off x="683568" y="332656"/>
            <a:ext cx="2952328"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ALADIN</a:t>
            </a:r>
            <a:r>
              <a:rPr lang="en-US" altLang="ja-JP" sz="2400" smtClean="0"/>
              <a:t>/</a:t>
            </a:r>
            <a:r>
              <a:rPr lang="en-US" altLang="ja-JP" sz="2400" smtClean="0">
                <a:solidFill>
                  <a:srgbClr val="0000FF"/>
                </a:solidFill>
              </a:rPr>
              <a:t>ARPEGE</a:t>
            </a:r>
            <a:r>
              <a:rPr lang="en-US" altLang="ja-JP" sz="2400" smtClean="0"/>
              <a:t>(SIO)</a:t>
            </a:r>
            <a:endParaRPr lang="ja-JP" altLang="en-US" sz="2400"/>
          </a:p>
        </p:txBody>
      </p:sp>
      <p:sp>
        <p:nvSpPr>
          <p:cNvPr id="11" name="角丸四角形 10"/>
          <p:cNvSpPr/>
          <p:nvPr/>
        </p:nvSpPr>
        <p:spPr>
          <a:xfrm>
            <a:off x="5076056" y="332656"/>
            <a:ext cx="2664296"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ALADIN</a:t>
            </a:r>
            <a:r>
              <a:rPr lang="en-US" altLang="ja-JP" sz="2400" smtClean="0"/>
              <a:t>/</a:t>
            </a:r>
            <a:r>
              <a:rPr lang="en-US" altLang="ja-JP" sz="2400">
                <a:solidFill>
                  <a:srgbClr val="0000FF"/>
                </a:solidFill>
              </a:rPr>
              <a:t>I</a:t>
            </a:r>
            <a:r>
              <a:rPr lang="en-US" altLang="ja-JP" sz="2400" smtClean="0">
                <a:solidFill>
                  <a:srgbClr val="0000FF"/>
                </a:solidFill>
              </a:rPr>
              <a:t>FS</a:t>
            </a:r>
            <a:r>
              <a:rPr lang="en-US" altLang="ja-JP" sz="2400" smtClean="0"/>
              <a:t>(NAT)</a:t>
            </a:r>
            <a:endParaRPr lang="ja-JP" altLang="en-US" sz="2400"/>
          </a:p>
        </p:txBody>
      </p:sp>
      <p:sp>
        <p:nvSpPr>
          <p:cNvPr id="9" name="角丸四角形 8"/>
          <p:cNvSpPr/>
          <p:nvPr/>
        </p:nvSpPr>
        <p:spPr>
          <a:xfrm>
            <a:off x="7884368" y="44624"/>
            <a:ext cx="1368152" cy="630163"/>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Meteo France</a:t>
            </a:r>
            <a:endParaRPr lang="ja-JP" altLang="en-US" sz="2400"/>
          </a:p>
        </p:txBody>
      </p:sp>
      <p:pic>
        <p:nvPicPr>
          <p:cNvPr id="8" name="図 7"/>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5120081" y="3871293"/>
            <a:ext cx="3545784" cy="2650085"/>
          </a:xfrm>
          <a:prstGeom prst="rect">
            <a:avLst/>
          </a:prstGeom>
          <a:noFill/>
          <a:ln>
            <a:noFill/>
          </a:ln>
        </p:spPr>
      </p:pic>
      <p:sp>
        <p:nvSpPr>
          <p:cNvPr id="10" name="角丸四角形 9"/>
          <p:cNvSpPr/>
          <p:nvPr/>
        </p:nvSpPr>
        <p:spPr>
          <a:xfrm>
            <a:off x="5585370" y="3643042"/>
            <a:ext cx="2664296"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solidFill>
                  <a:srgbClr val="FF0000"/>
                </a:solidFill>
              </a:rPr>
              <a:t>ALADIN</a:t>
            </a:r>
            <a:r>
              <a:rPr lang="en-US" altLang="ja-JP" sz="2400" smtClean="0"/>
              <a:t>/</a:t>
            </a:r>
            <a:r>
              <a:rPr lang="en-US" altLang="ja-JP" sz="2400">
                <a:solidFill>
                  <a:srgbClr val="0000FF"/>
                </a:solidFill>
              </a:rPr>
              <a:t>I</a:t>
            </a:r>
            <a:r>
              <a:rPr lang="en-US" altLang="ja-JP" sz="2400" smtClean="0">
                <a:solidFill>
                  <a:srgbClr val="0000FF"/>
                </a:solidFill>
              </a:rPr>
              <a:t>FS</a:t>
            </a:r>
            <a:r>
              <a:rPr lang="en-US" altLang="ja-JP" sz="2400" smtClean="0"/>
              <a:t>(NAT)</a:t>
            </a:r>
            <a:endParaRPr lang="ja-JP" altLang="en-US" sz="2400"/>
          </a:p>
        </p:txBody>
      </p:sp>
      <p:sp>
        <p:nvSpPr>
          <p:cNvPr id="14" name="角丸四角形 13"/>
          <p:cNvSpPr/>
          <p:nvPr/>
        </p:nvSpPr>
        <p:spPr>
          <a:xfrm>
            <a:off x="184770" y="3283002"/>
            <a:ext cx="6192688" cy="323850"/>
          </a:xfrm>
          <a:prstGeom prst="roundRect">
            <a:avLst/>
          </a:prstGeom>
          <a:solidFill>
            <a:schemeClr val="accent2">
              <a:lumMod val="75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Intensity </a:t>
            </a:r>
            <a:r>
              <a:rPr lang="en-US" altLang="ja-JP" sz="2400"/>
              <a:t>Error of homogeneous </a:t>
            </a:r>
            <a:r>
              <a:rPr lang="en-US" altLang="ja-JP" sz="2400" smtClean="0"/>
              <a:t>samples(2013)</a:t>
            </a:r>
            <a:endParaRPr lang="ja-JP" altLang="en-US" sz="2400"/>
          </a:p>
        </p:txBody>
      </p:sp>
      <p:pic>
        <p:nvPicPr>
          <p:cNvPr id="15" name="図 14"/>
          <p:cNvPicPr>
            <a:picLocks noGrp="1" noChangeAspect="1"/>
          </p:cNvPicPr>
          <p:nvPr isPhoto="1"/>
        </p:nvPicPr>
        <p:blipFill>
          <a:blip r:embed="rId6">
            <a:extLst>
              <a:ext uri="{28A0092B-C50C-407E-A947-70E740481C1C}">
                <a14:useLocalDpi xmlns:a14="http://schemas.microsoft.com/office/drawing/2010/main" val="0"/>
              </a:ext>
            </a:extLst>
          </a:blip>
          <a:stretch>
            <a:fillRect/>
          </a:stretch>
        </p:blipFill>
        <p:spPr>
          <a:xfrm>
            <a:off x="539552" y="3861048"/>
            <a:ext cx="3545786" cy="2650087"/>
          </a:xfrm>
          <a:prstGeom prst="rect">
            <a:avLst/>
          </a:prstGeom>
          <a:noFill/>
          <a:ln>
            <a:noFill/>
          </a:ln>
        </p:spPr>
      </p:pic>
      <p:sp>
        <p:nvSpPr>
          <p:cNvPr id="16" name="角丸四角形 15"/>
          <p:cNvSpPr/>
          <p:nvPr/>
        </p:nvSpPr>
        <p:spPr>
          <a:xfrm>
            <a:off x="932834" y="3643042"/>
            <a:ext cx="2952328" cy="32385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altLang="ja-JP" sz="2400">
                <a:solidFill>
                  <a:srgbClr val="FF0000"/>
                </a:solidFill>
              </a:rPr>
              <a:t>ALADIN</a:t>
            </a:r>
            <a:r>
              <a:rPr lang="en-US" altLang="ja-JP" sz="2400"/>
              <a:t>/</a:t>
            </a:r>
            <a:r>
              <a:rPr lang="en-US" altLang="ja-JP" sz="2400">
                <a:solidFill>
                  <a:srgbClr val="0000FF"/>
                </a:solidFill>
              </a:rPr>
              <a:t>ARPEGE</a:t>
            </a:r>
            <a:r>
              <a:rPr lang="en-US" altLang="ja-JP" sz="2400"/>
              <a:t>(SIO)</a:t>
            </a:r>
            <a:endParaRPr lang="ja-JP" altLang="en-US" sz="2400"/>
          </a:p>
        </p:txBody>
      </p:sp>
      <p:sp>
        <p:nvSpPr>
          <p:cNvPr id="17" name="角丸四角形 16"/>
          <p:cNvSpPr/>
          <p:nvPr/>
        </p:nvSpPr>
        <p:spPr>
          <a:xfrm>
            <a:off x="8033642" y="3355010"/>
            <a:ext cx="1368152" cy="630163"/>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r>
              <a:rPr lang="en-US" altLang="ja-JP" sz="2400" smtClean="0"/>
              <a:t>Meteo France</a:t>
            </a:r>
            <a:endParaRPr lang="ja-JP" altLang="en-US" sz="2400"/>
          </a:p>
        </p:txBody>
      </p:sp>
      <p:sp>
        <p:nvSpPr>
          <p:cNvPr id="18" name="テキスト ボックス 17"/>
          <p:cNvSpPr txBox="1"/>
          <p:nvPr/>
        </p:nvSpPr>
        <p:spPr>
          <a:xfrm>
            <a:off x="467544" y="6309321"/>
            <a:ext cx="8208912"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smtClean="0"/>
              <a:t>IALADIN in NAT region shows better performance of intensity forecast both in 2013 and 2014, while</a:t>
            </a:r>
            <a:r>
              <a:rPr lang="en-US" altLang="en-US" sz="1400" dirty="0" smtClean="0"/>
              <a:t> the performance in SIO region in 2014 is different from that in 2013.</a:t>
            </a:r>
            <a:endParaRPr lang="en-US" altLang="ja-JP" sz="1400" dirty="0" smtClean="0"/>
          </a:p>
        </p:txBody>
      </p:sp>
    </p:spTree>
    <p:extLst>
      <p:ext uri="{BB962C8B-B14F-4D97-AF65-F5344CB8AC3E}">
        <p14:creationId xmlns:p14="http://schemas.microsoft.com/office/powerpoint/2010/main" val="39382646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ADDITIONAL VERIFICATION</a:t>
            </a:r>
            <a:endParaRPr kumimoji="1" lang="ja-JP" altLang="en-US" dirty="0"/>
          </a:p>
        </p:txBody>
      </p:sp>
      <p:sp>
        <p:nvSpPr>
          <p:cNvPr id="5" name="テキスト プレースホルダー 4"/>
          <p:cNvSpPr>
            <a:spLocks noGrp="1"/>
          </p:cNvSpPr>
          <p:nvPr>
            <p:ph type="body" idx="1"/>
          </p:nvPr>
        </p:nvSpPr>
        <p:spPr/>
        <p:txBody>
          <a:bodyPr/>
          <a:lstStyle/>
          <a:p>
            <a:pPr algn="ctr"/>
            <a:r>
              <a:rPr kumimoji="1" lang="en-US" altLang="ja-JP" dirty="0" smtClean="0"/>
              <a:t>Probability of False Alarm</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A6D3F0D8-8ADA-4B70-A11F-BA660F944981}" type="slidenum">
              <a:rPr lang="ja-JP" altLang="en-US" smtClean="0"/>
              <a:pPr>
                <a:defRPr/>
              </a:pPr>
              <a:t>35</a:t>
            </a:fld>
            <a:endParaRPr lang="ja-JP" altLang="en-US" dirty="0"/>
          </a:p>
        </p:txBody>
      </p:sp>
    </p:spTree>
    <p:extLst>
      <p:ext uri="{BB962C8B-B14F-4D97-AF65-F5344CB8AC3E}">
        <p14:creationId xmlns:p14="http://schemas.microsoft.com/office/powerpoint/2010/main" val="41096664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5652120" y="3111588"/>
            <a:ext cx="3520295" cy="1325524"/>
            <a:chOff x="5660217" y="3471628"/>
            <a:chExt cx="3520295" cy="1325524"/>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8259" t="42835" r="7356" b="11437"/>
            <a:stretch/>
          </p:blipFill>
          <p:spPr>
            <a:xfrm>
              <a:off x="5660217" y="3471628"/>
              <a:ext cx="3461092" cy="1325524"/>
            </a:xfrm>
            <a:prstGeom prst="rect">
              <a:avLst/>
            </a:prstGeom>
          </p:spPr>
        </p:pic>
        <p:sp>
          <p:nvSpPr>
            <p:cNvPr id="3" name="テキスト ボックス 2"/>
            <p:cNvSpPr txBox="1"/>
            <p:nvPr/>
          </p:nvSpPr>
          <p:spPr>
            <a:xfrm>
              <a:off x="6552220" y="3933056"/>
              <a:ext cx="756084" cy="338554"/>
            </a:xfrm>
            <a:prstGeom prst="rect">
              <a:avLst/>
            </a:prstGeom>
            <a:noFill/>
          </p:spPr>
          <p:txBody>
            <a:bodyPr wrap="square" rtlCol="0">
              <a:spAutoFit/>
            </a:bodyPr>
            <a:lstStyle/>
            <a:p>
              <a:pPr algn="ctr"/>
              <a:r>
                <a:rPr kumimoji="1" lang="en-US" altLang="ja-JP" sz="1600" dirty="0" smtClean="0">
                  <a:solidFill>
                    <a:srgbClr val="FF0000"/>
                  </a:solidFill>
                </a:rPr>
                <a:t>WNP</a:t>
              </a:r>
              <a:endParaRPr kumimoji="1" lang="ja-JP" altLang="en-US" sz="1600" dirty="0">
                <a:solidFill>
                  <a:srgbClr val="FF0000"/>
                </a:solidFill>
              </a:endParaRPr>
            </a:p>
          </p:txBody>
        </p:sp>
        <p:sp>
          <p:nvSpPr>
            <p:cNvPr id="9" name="テキスト ボックス 8"/>
            <p:cNvSpPr txBox="1"/>
            <p:nvPr/>
          </p:nvSpPr>
          <p:spPr>
            <a:xfrm>
              <a:off x="7416316" y="3942348"/>
              <a:ext cx="756084" cy="338554"/>
            </a:xfrm>
            <a:prstGeom prst="rect">
              <a:avLst/>
            </a:prstGeom>
            <a:noFill/>
          </p:spPr>
          <p:txBody>
            <a:bodyPr wrap="square" rtlCol="0">
              <a:spAutoFit/>
            </a:bodyPr>
            <a:lstStyle/>
            <a:p>
              <a:pPr algn="ctr"/>
              <a:r>
                <a:rPr kumimoji="1" lang="en-US" altLang="ja-JP" sz="1600" dirty="0" smtClean="0">
                  <a:solidFill>
                    <a:srgbClr val="FF0000"/>
                  </a:solidFill>
                </a:rPr>
                <a:t>ENP</a:t>
              </a:r>
              <a:endParaRPr kumimoji="1" lang="ja-JP" altLang="en-US" sz="1600" dirty="0">
                <a:solidFill>
                  <a:srgbClr val="FF0000"/>
                </a:solidFill>
              </a:endParaRPr>
            </a:p>
          </p:txBody>
        </p:sp>
        <p:sp>
          <p:nvSpPr>
            <p:cNvPr id="10" name="テキスト ボックス 9"/>
            <p:cNvSpPr txBox="1"/>
            <p:nvPr/>
          </p:nvSpPr>
          <p:spPr>
            <a:xfrm>
              <a:off x="8424428" y="3933056"/>
              <a:ext cx="756084" cy="338554"/>
            </a:xfrm>
            <a:prstGeom prst="rect">
              <a:avLst/>
            </a:prstGeom>
            <a:noFill/>
          </p:spPr>
          <p:txBody>
            <a:bodyPr wrap="square" rtlCol="0">
              <a:spAutoFit/>
            </a:bodyPr>
            <a:lstStyle/>
            <a:p>
              <a:pPr algn="ctr"/>
              <a:r>
                <a:rPr kumimoji="1" lang="en-US" altLang="ja-JP" sz="1600" dirty="0" smtClean="0">
                  <a:solidFill>
                    <a:srgbClr val="FF0000"/>
                  </a:solidFill>
                </a:rPr>
                <a:t>NAT</a:t>
              </a:r>
              <a:endParaRPr kumimoji="1" lang="ja-JP" altLang="en-US" sz="1600" dirty="0">
                <a:solidFill>
                  <a:srgbClr val="FF0000"/>
                </a:solidFill>
              </a:endParaRPr>
            </a:p>
          </p:txBody>
        </p:sp>
        <p:sp>
          <p:nvSpPr>
            <p:cNvPr id="11" name="テキスト ボックス 10"/>
            <p:cNvSpPr txBox="1"/>
            <p:nvPr/>
          </p:nvSpPr>
          <p:spPr>
            <a:xfrm>
              <a:off x="6696236" y="4242574"/>
              <a:ext cx="756084" cy="338554"/>
            </a:xfrm>
            <a:prstGeom prst="rect">
              <a:avLst/>
            </a:prstGeom>
            <a:noFill/>
          </p:spPr>
          <p:txBody>
            <a:bodyPr wrap="square" rtlCol="0">
              <a:spAutoFit/>
            </a:bodyPr>
            <a:lstStyle/>
            <a:p>
              <a:pPr algn="ctr"/>
              <a:r>
                <a:rPr kumimoji="1" lang="en-US" altLang="ja-JP" sz="1600" dirty="0" smtClean="0">
                  <a:solidFill>
                    <a:srgbClr val="FF0000"/>
                  </a:solidFill>
                </a:rPr>
                <a:t>AUR</a:t>
              </a:r>
              <a:endParaRPr kumimoji="1" lang="ja-JP" altLang="en-US" sz="1600" dirty="0">
                <a:solidFill>
                  <a:srgbClr val="FF0000"/>
                </a:solidFill>
              </a:endParaRPr>
            </a:p>
          </p:txBody>
        </p:sp>
        <p:sp>
          <p:nvSpPr>
            <p:cNvPr id="12" name="テキスト ボックス 11"/>
            <p:cNvSpPr txBox="1"/>
            <p:nvPr/>
          </p:nvSpPr>
          <p:spPr>
            <a:xfrm>
              <a:off x="5760132" y="4242574"/>
              <a:ext cx="756084" cy="338554"/>
            </a:xfrm>
            <a:prstGeom prst="rect">
              <a:avLst/>
            </a:prstGeom>
            <a:noFill/>
          </p:spPr>
          <p:txBody>
            <a:bodyPr wrap="square" rtlCol="0">
              <a:spAutoFit/>
            </a:bodyPr>
            <a:lstStyle/>
            <a:p>
              <a:pPr algn="ctr"/>
              <a:r>
                <a:rPr kumimoji="1" lang="en-US" altLang="ja-JP" sz="1600" dirty="0" smtClean="0">
                  <a:solidFill>
                    <a:srgbClr val="FF0000"/>
                  </a:solidFill>
                </a:rPr>
                <a:t>SIO</a:t>
              </a:r>
              <a:endParaRPr kumimoji="1" lang="ja-JP" altLang="en-US" sz="1600" dirty="0">
                <a:solidFill>
                  <a:srgbClr val="FF0000"/>
                </a:solidFill>
              </a:endParaRPr>
            </a:p>
          </p:txBody>
        </p:sp>
      </p:grpSp>
      <p:sp>
        <p:nvSpPr>
          <p:cNvPr id="5" name="タイトル 4"/>
          <p:cNvSpPr>
            <a:spLocks noGrp="1"/>
          </p:cNvSpPr>
          <p:nvPr>
            <p:ph type="title"/>
          </p:nvPr>
        </p:nvSpPr>
        <p:spPr>
          <a:xfrm>
            <a:off x="457200" y="53752"/>
            <a:ext cx="8229600" cy="494928"/>
          </a:xfrm>
        </p:spPr>
        <p:txBody>
          <a:bodyPr/>
          <a:lstStyle/>
          <a:p>
            <a:r>
              <a:rPr kumimoji="1" lang="en-US" altLang="ja-JP" sz="3600" dirty="0" smtClean="0"/>
              <a:t>Verification Method</a:t>
            </a:r>
            <a:endParaRPr kumimoji="1" lang="ja-JP" altLang="en-US" sz="3600" dirty="0"/>
          </a:p>
        </p:txBody>
      </p:sp>
      <p:sp>
        <p:nvSpPr>
          <p:cNvPr id="4" name="スライド番号プレースホルダ 3"/>
          <p:cNvSpPr>
            <a:spLocks noGrp="1"/>
          </p:cNvSpPr>
          <p:nvPr>
            <p:ph type="sldNum" sz="quarter" idx="11"/>
          </p:nvPr>
        </p:nvSpPr>
        <p:spPr/>
        <p:txBody>
          <a:bodyPr/>
          <a:lstStyle/>
          <a:p>
            <a:pPr>
              <a:defRPr/>
            </a:pPr>
            <a:fld id="{67B1DA1D-AC6B-46AC-9A22-3F58419C256E}" type="slidenum">
              <a:rPr lang="ja-JP" altLang="en-US" smtClean="0"/>
              <a:pPr>
                <a:defRPr/>
              </a:pPr>
              <a:t>36</a:t>
            </a:fld>
            <a:endParaRPr lang="ja-JP" altLang="en-US" dirty="0"/>
          </a:p>
        </p:txBody>
      </p:sp>
      <p:sp>
        <p:nvSpPr>
          <p:cNvPr id="7" name="テキスト ボックス 6"/>
          <p:cNvSpPr txBox="1"/>
          <p:nvPr/>
        </p:nvSpPr>
        <p:spPr>
          <a:xfrm>
            <a:off x="107504" y="652626"/>
            <a:ext cx="8136904" cy="400110"/>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000" b="1" dirty="0" smtClean="0">
                <a:solidFill>
                  <a:srgbClr val="C00000"/>
                </a:solidFill>
              </a:rPr>
              <a:t>Cyclone Detection using MSLP and 850 </a:t>
            </a:r>
            <a:r>
              <a:rPr kumimoji="1" lang="en-US" altLang="ja-JP" sz="2000" b="1" dirty="0" err="1" smtClean="0">
                <a:solidFill>
                  <a:srgbClr val="C00000"/>
                </a:solidFill>
              </a:rPr>
              <a:t>hPa</a:t>
            </a:r>
            <a:r>
              <a:rPr kumimoji="1" lang="en-US" altLang="ja-JP" sz="2000" b="1" dirty="0" smtClean="0">
                <a:solidFill>
                  <a:srgbClr val="C00000"/>
                </a:solidFill>
              </a:rPr>
              <a:t> winds</a:t>
            </a:r>
            <a:endParaRPr kumimoji="1" lang="ja-JP" altLang="en-US" sz="2000" b="1" dirty="0">
              <a:solidFill>
                <a:srgbClr val="C00000"/>
              </a:solidFill>
            </a:endParaRPr>
          </a:p>
        </p:txBody>
      </p:sp>
      <p:sp>
        <p:nvSpPr>
          <p:cNvPr id="8" name="テキスト ボックス 7"/>
          <p:cNvSpPr txBox="1"/>
          <p:nvPr/>
        </p:nvSpPr>
        <p:spPr>
          <a:xfrm>
            <a:off x="539552" y="1052736"/>
            <a:ext cx="8208912" cy="2031325"/>
          </a:xfrm>
          <a:prstGeom prst="rect">
            <a:avLst/>
          </a:prstGeom>
          <a:noFill/>
        </p:spPr>
        <p:txBody>
          <a:bodyPr wrap="square" rtlCol="0">
            <a:spAutoFit/>
          </a:bodyPr>
          <a:lstStyle/>
          <a:p>
            <a:pPr marL="342900" indent="-342900">
              <a:buAutoNum type="arabicParenR"/>
            </a:pPr>
            <a:r>
              <a:rPr kumimoji="1" lang="en-US" altLang="ja-JP" dirty="0" smtClean="0"/>
              <a:t>Interpolate all forecast fields to 1.25x1.25 lat-</a:t>
            </a:r>
            <a:r>
              <a:rPr kumimoji="1" lang="en-US" altLang="ja-JP" dirty="0" err="1" smtClean="0"/>
              <a:t>lon</a:t>
            </a:r>
            <a:r>
              <a:rPr kumimoji="1" lang="en-US" altLang="ja-JP" dirty="0" smtClean="0"/>
              <a:t> grids</a:t>
            </a:r>
          </a:p>
          <a:p>
            <a:pPr marL="342900" indent="-342900">
              <a:buAutoNum type="arabicParenR"/>
            </a:pPr>
            <a:r>
              <a:rPr lang="en-US" altLang="ja-JP" dirty="0" smtClean="0"/>
              <a:t>Search grid points where</a:t>
            </a:r>
          </a:p>
          <a:p>
            <a:pPr marL="342900" indent="-342900"/>
            <a:r>
              <a:rPr lang="en-US" altLang="ja-JP" dirty="0" smtClean="0"/>
              <a:t>      - mean sea-level pressure (MSLP) becomes minimum within 500 km radius, </a:t>
            </a:r>
          </a:p>
          <a:p>
            <a:pPr marL="342900" indent="-342900"/>
            <a:r>
              <a:rPr kumimoji="1" lang="en-US" altLang="ja-JP" dirty="0" smtClean="0"/>
              <a:t>      - its minimum value is at least 0.5 </a:t>
            </a:r>
            <a:r>
              <a:rPr kumimoji="1" lang="en-US" altLang="ja-JP" dirty="0" err="1" smtClean="0"/>
              <a:t>hPa</a:t>
            </a:r>
            <a:r>
              <a:rPr kumimoji="1" lang="en-US" altLang="ja-JP" dirty="0" smtClean="0"/>
              <a:t> less than average MSLP </a:t>
            </a:r>
            <a:r>
              <a:rPr lang="en-US" altLang="ja-JP" dirty="0" smtClean="0"/>
              <a:t>within 500 km radius, and</a:t>
            </a:r>
          </a:p>
          <a:p>
            <a:pPr marL="342900" indent="-342900"/>
            <a:r>
              <a:rPr kumimoji="1" lang="en-US" altLang="ja-JP" dirty="0" smtClean="0"/>
              <a:t>      - average 850 </a:t>
            </a:r>
            <a:r>
              <a:rPr kumimoji="1" lang="en-US" altLang="ja-JP" dirty="0" err="1" smtClean="0"/>
              <a:t>hPa</a:t>
            </a:r>
            <a:r>
              <a:rPr kumimoji="1" lang="en-US" altLang="ja-JP" dirty="0" smtClean="0"/>
              <a:t> relative </a:t>
            </a:r>
            <a:r>
              <a:rPr kumimoji="1" lang="en-US" altLang="ja-JP" dirty="0" err="1" smtClean="0"/>
              <a:t>vorticity</a:t>
            </a:r>
            <a:r>
              <a:rPr kumimoji="1" lang="en-US" altLang="ja-JP" dirty="0" smtClean="0"/>
              <a:t> within 300 km is larger than 30x10</a:t>
            </a:r>
            <a:r>
              <a:rPr kumimoji="1" lang="en-US" altLang="ja-JP" baseline="30000" dirty="0" smtClean="0"/>
              <a:t>-6</a:t>
            </a:r>
            <a:r>
              <a:rPr kumimoji="1" lang="en-US" altLang="ja-JP" dirty="0" smtClean="0"/>
              <a:t> s</a:t>
            </a:r>
            <a:r>
              <a:rPr kumimoji="1" lang="en-US" altLang="ja-JP" baseline="30000" dirty="0" smtClean="0"/>
              <a:t>-1</a:t>
            </a:r>
          </a:p>
          <a:p>
            <a:pPr marL="342900" indent="-342900"/>
            <a:r>
              <a:rPr lang="en-US" altLang="ja-JP" dirty="0" smtClean="0"/>
              <a:t>         (opposite sign for Southern Hemisphere)</a:t>
            </a:r>
            <a:endParaRPr kumimoji="1" lang="ja-JP" altLang="en-US" dirty="0"/>
          </a:p>
        </p:txBody>
      </p:sp>
      <p:sp>
        <p:nvSpPr>
          <p:cNvPr id="13" name="テキスト ボックス 12"/>
          <p:cNvSpPr txBox="1"/>
          <p:nvPr/>
        </p:nvSpPr>
        <p:spPr>
          <a:xfrm>
            <a:off x="179512" y="3140968"/>
            <a:ext cx="7920880" cy="954107"/>
          </a:xfrm>
          <a:prstGeom prst="rect">
            <a:avLst/>
          </a:prstGeom>
          <a:noFill/>
        </p:spPr>
        <p:txBody>
          <a:bodyPr wrap="square" rtlCol="0">
            <a:spAutoFit/>
          </a:bodyPr>
          <a:lstStyle/>
          <a:p>
            <a:pPr marL="342900" indent="-342900">
              <a:buFont typeface="Arial" panose="020B0604020202020204" pitchFamily="34" charset="0"/>
              <a:buChar char="•"/>
            </a:pPr>
            <a:r>
              <a:rPr lang="en-US" altLang="ja-JP" sz="2000" b="1" dirty="0" smtClean="0">
                <a:solidFill>
                  <a:srgbClr val="C00000"/>
                </a:solidFill>
              </a:rPr>
              <a:t>Domain and Period</a:t>
            </a:r>
            <a:endParaRPr lang="en-US" altLang="ja-JP" sz="2000" b="1" dirty="0">
              <a:solidFill>
                <a:srgbClr val="C00000"/>
              </a:solidFill>
            </a:endParaRPr>
          </a:p>
          <a:p>
            <a:r>
              <a:rPr lang="en-US" altLang="ja-JP" dirty="0"/>
              <a:t>       </a:t>
            </a:r>
            <a:r>
              <a:rPr lang="en-US" altLang="ja-JP" sz="1600" dirty="0" smtClean="0"/>
              <a:t>WNP, ENP, NAT :  </a:t>
            </a:r>
            <a:r>
              <a:rPr lang="en-US" altLang="ja-JP" sz="1600" dirty="0"/>
              <a:t>May 1, 2014 to November 30, 2014</a:t>
            </a:r>
          </a:p>
          <a:p>
            <a:r>
              <a:rPr lang="en-US" altLang="ja-JP" sz="1600" dirty="0"/>
              <a:t>       </a:t>
            </a:r>
            <a:r>
              <a:rPr lang="en-US" altLang="ja-JP" sz="1600" dirty="0" smtClean="0"/>
              <a:t> SIO, AUR :  December </a:t>
            </a:r>
            <a:r>
              <a:rPr lang="en-US" altLang="ja-JP" sz="1600" dirty="0"/>
              <a:t>1, 2013 to March 31, </a:t>
            </a:r>
            <a:r>
              <a:rPr lang="en-US" altLang="ja-JP" sz="1600" dirty="0" smtClean="0"/>
              <a:t>2014</a:t>
            </a:r>
            <a:endParaRPr kumimoji="1" lang="ja-JP" altLang="en-US" sz="1600" dirty="0"/>
          </a:p>
        </p:txBody>
      </p:sp>
      <p:sp>
        <p:nvSpPr>
          <p:cNvPr id="14" name="テキスト ボックス 13"/>
          <p:cNvSpPr txBox="1"/>
          <p:nvPr/>
        </p:nvSpPr>
        <p:spPr>
          <a:xfrm>
            <a:off x="251520" y="4469050"/>
            <a:ext cx="8208912" cy="400110"/>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000" b="1" dirty="0" smtClean="0">
                <a:solidFill>
                  <a:srgbClr val="C00000"/>
                </a:solidFill>
              </a:rPr>
              <a:t>Probability of False Alarm (FAR: False Alarm Ratio)</a:t>
            </a:r>
            <a:endParaRPr kumimoji="1" lang="ja-JP" altLang="en-US" sz="2000" b="1" dirty="0">
              <a:solidFill>
                <a:srgbClr val="C00000"/>
              </a:solidFill>
            </a:endParaRPr>
          </a:p>
        </p:txBody>
      </p:sp>
      <p:sp>
        <p:nvSpPr>
          <p:cNvPr id="15" name="テキスト ボックス 14"/>
          <p:cNvSpPr txBox="1"/>
          <p:nvPr/>
        </p:nvSpPr>
        <p:spPr>
          <a:xfrm>
            <a:off x="899592" y="4941168"/>
            <a:ext cx="3816424" cy="369332"/>
          </a:xfrm>
          <a:prstGeom prst="rect">
            <a:avLst/>
          </a:prstGeom>
          <a:noFill/>
        </p:spPr>
        <p:txBody>
          <a:bodyPr wrap="square" rtlCol="0">
            <a:spAutoFit/>
          </a:bodyPr>
          <a:lstStyle/>
          <a:p>
            <a:r>
              <a:rPr kumimoji="1" lang="en-US" altLang="ja-JP" dirty="0" smtClean="0"/>
              <a:t>FAR = FX / (FO + FX)</a:t>
            </a:r>
            <a:endParaRPr kumimoji="1" lang="ja-JP" altLang="en-US" dirty="0"/>
          </a:p>
        </p:txBody>
      </p:sp>
      <p:graphicFrame>
        <p:nvGraphicFramePr>
          <p:cNvPr id="16" name="表 15"/>
          <p:cNvGraphicFramePr>
            <a:graphicFrameLocks noGrp="1"/>
          </p:cNvGraphicFramePr>
          <p:nvPr>
            <p:extLst>
              <p:ext uri="{D42A27DB-BD31-4B8C-83A1-F6EECF244321}">
                <p14:modId xmlns:p14="http://schemas.microsoft.com/office/powerpoint/2010/main" val="2721864342"/>
              </p:ext>
            </p:extLst>
          </p:nvPr>
        </p:nvGraphicFramePr>
        <p:xfrm>
          <a:off x="5364088" y="5009882"/>
          <a:ext cx="3502293" cy="1371446"/>
        </p:xfrm>
        <a:graphic>
          <a:graphicData uri="http://schemas.openxmlformats.org/drawingml/2006/table">
            <a:tbl>
              <a:tblPr firstRow="1" bandRow="1">
                <a:tableStyleId>{69CF1AB2-1976-4502-BF36-3FF5EA218861}</a:tableStyleId>
              </a:tblPr>
              <a:tblGrid>
                <a:gridCol w="1193086"/>
                <a:gridCol w="769736"/>
                <a:gridCol w="814858"/>
                <a:gridCol w="724613"/>
              </a:tblGrid>
              <a:tr h="365606">
                <a:tc rowSpan="2" gridSpan="2">
                  <a:txBody>
                    <a:bodyPr/>
                    <a:lstStyle/>
                    <a:p>
                      <a:endParaRPr kumimoji="1" lang="ja-JP" altLang="en-US" sz="1600" b="0" dirty="0"/>
                    </a:p>
                  </a:txBody>
                  <a:tcPr>
                    <a:noFill/>
                  </a:tcPr>
                </a:tc>
                <a:tc rowSpan="2" hMerge="1">
                  <a:txBody>
                    <a:bodyPr/>
                    <a:lstStyle/>
                    <a:p>
                      <a:endParaRPr kumimoji="1" lang="ja-JP" altLang="en-US" dirty="0"/>
                    </a:p>
                  </a:txBody>
                  <a:tcPr>
                    <a:noFill/>
                  </a:tcPr>
                </a:tc>
                <a:tc gridSpan="2">
                  <a:txBody>
                    <a:bodyPr/>
                    <a:lstStyle/>
                    <a:p>
                      <a:pPr algn="ctr"/>
                      <a:r>
                        <a:rPr kumimoji="1" lang="en-US" altLang="ja-JP" sz="1600" b="0" dirty="0" smtClean="0">
                          <a:solidFill>
                            <a:schemeClr val="tx2"/>
                          </a:solidFill>
                        </a:rPr>
                        <a:t>Event</a:t>
                      </a:r>
                      <a:r>
                        <a:rPr kumimoji="1" lang="en-US" altLang="ja-JP" sz="1600" b="0" baseline="0" dirty="0" smtClean="0">
                          <a:solidFill>
                            <a:schemeClr val="tx2"/>
                          </a:solidFill>
                        </a:rPr>
                        <a:t> analyzed</a:t>
                      </a:r>
                      <a:endParaRPr kumimoji="1" lang="ja-JP" altLang="en-US" sz="1600" b="0" dirty="0">
                        <a:solidFill>
                          <a:schemeClr val="tx2"/>
                        </a:solidFill>
                      </a:endParaRPr>
                    </a:p>
                  </a:txBody>
                  <a:tcPr>
                    <a:noFill/>
                  </a:tcPr>
                </a:tc>
                <a:tc hMerge="1">
                  <a:txBody>
                    <a:bodyPr/>
                    <a:lstStyle/>
                    <a:p>
                      <a:endParaRPr kumimoji="1" lang="ja-JP" altLang="en-US" dirty="0"/>
                    </a:p>
                  </a:txBody>
                  <a:tcPr/>
                </a:tc>
              </a:tr>
              <a:tr h="211667">
                <a:tc gridSpan="2" vMerge="1">
                  <a:txBody>
                    <a:bodyPr/>
                    <a:lstStyle/>
                    <a:p>
                      <a:endParaRPr kumimoji="1" lang="ja-JP" altLang="en-US" dirty="0"/>
                    </a:p>
                  </a:txBody>
                  <a:tcPr/>
                </a:tc>
                <a:tc hMerge="1" vMerge="1">
                  <a:txBody>
                    <a:bodyPr/>
                    <a:lstStyle/>
                    <a:p>
                      <a:endParaRPr kumimoji="1" lang="ja-JP" altLang="en-US" dirty="0"/>
                    </a:p>
                  </a:txBody>
                  <a:tcPr>
                    <a:noFill/>
                  </a:tcPr>
                </a:tc>
                <a:tc>
                  <a:txBody>
                    <a:bodyPr/>
                    <a:lstStyle/>
                    <a:p>
                      <a:pPr algn="ctr"/>
                      <a:r>
                        <a:rPr kumimoji="1" lang="en-US" altLang="ja-JP" sz="1600" b="0" dirty="0" smtClean="0">
                          <a:solidFill>
                            <a:schemeClr val="tx2"/>
                          </a:solidFill>
                        </a:rPr>
                        <a:t>Yes</a:t>
                      </a:r>
                      <a:endParaRPr kumimoji="1" lang="ja-JP" altLang="en-US" sz="1600" b="0" dirty="0">
                        <a:solidFill>
                          <a:schemeClr val="tx2"/>
                        </a:solidFill>
                      </a:endParaRPr>
                    </a:p>
                  </a:txBody>
                  <a:tcPr>
                    <a:noFill/>
                  </a:tcPr>
                </a:tc>
                <a:tc>
                  <a:txBody>
                    <a:bodyPr/>
                    <a:lstStyle/>
                    <a:p>
                      <a:pPr algn="ctr"/>
                      <a:r>
                        <a:rPr kumimoji="1" lang="en-US" altLang="ja-JP" sz="1600" b="0" dirty="0" smtClean="0">
                          <a:solidFill>
                            <a:schemeClr val="tx2"/>
                          </a:solidFill>
                        </a:rPr>
                        <a:t>No</a:t>
                      </a:r>
                      <a:endParaRPr kumimoji="1" lang="ja-JP" altLang="en-US" sz="1600" b="0" dirty="0">
                        <a:solidFill>
                          <a:schemeClr val="tx2"/>
                        </a:solidFill>
                      </a:endParaRPr>
                    </a:p>
                  </a:txBody>
                  <a:tcPr>
                    <a:noFill/>
                  </a:tcPr>
                </a:tc>
              </a:tr>
              <a:tr h="211667">
                <a:tc rowSpan="2">
                  <a:txBody>
                    <a:bodyPr/>
                    <a:lstStyle/>
                    <a:p>
                      <a:pPr algn="ctr"/>
                      <a:r>
                        <a:rPr kumimoji="1" lang="en-US" altLang="ja-JP" sz="1600" b="0" dirty="0" smtClean="0">
                          <a:solidFill>
                            <a:schemeClr val="tx2"/>
                          </a:solidFill>
                        </a:rPr>
                        <a:t>Event forecast</a:t>
                      </a:r>
                      <a:endParaRPr kumimoji="1" lang="ja-JP" altLang="en-US" sz="1600" b="0" dirty="0">
                        <a:solidFill>
                          <a:schemeClr val="tx2"/>
                        </a:solidFill>
                      </a:endParaRPr>
                    </a:p>
                  </a:txBody>
                  <a:tcPr>
                    <a:noFill/>
                  </a:tcPr>
                </a:tc>
                <a:tc>
                  <a:txBody>
                    <a:bodyPr/>
                    <a:lstStyle/>
                    <a:p>
                      <a:pPr algn="ctr"/>
                      <a:r>
                        <a:rPr kumimoji="1" lang="en-US" altLang="ja-JP" sz="1600" b="0" dirty="0" smtClean="0">
                          <a:solidFill>
                            <a:schemeClr val="tx2"/>
                          </a:solidFill>
                        </a:rPr>
                        <a:t>Yes</a:t>
                      </a:r>
                      <a:endParaRPr kumimoji="1" lang="ja-JP" altLang="en-US" sz="1600" b="0" dirty="0">
                        <a:solidFill>
                          <a:schemeClr val="tx2"/>
                        </a:solidFill>
                      </a:endParaRPr>
                    </a:p>
                  </a:txBody>
                  <a:tcPr>
                    <a:noFill/>
                  </a:tcPr>
                </a:tc>
                <a:tc>
                  <a:txBody>
                    <a:bodyPr/>
                    <a:lstStyle/>
                    <a:p>
                      <a:pPr algn="ctr"/>
                      <a:r>
                        <a:rPr kumimoji="1" lang="en-US" altLang="ja-JP" sz="1600" b="0" dirty="0" smtClean="0"/>
                        <a:t>FO</a:t>
                      </a:r>
                      <a:endParaRPr kumimoji="1" lang="ja-JP" altLang="en-US" sz="1600" b="0" dirty="0"/>
                    </a:p>
                  </a:txBody>
                  <a:tcPr>
                    <a:noFill/>
                  </a:tcPr>
                </a:tc>
                <a:tc>
                  <a:txBody>
                    <a:bodyPr/>
                    <a:lstStyle/>
                    <a:p>
                      <a:pPr algn="ctr"/>
                      <a:r>
                        <a:rPr kumimoji="1" lang="en-US" altLang="ja-JP" sz="1600" b="0" dirty="0" smtClean="0"/>
                        <a:t>FX</a:t>
                      </a:r>
                      <a:endParaRPr kumimoji="1" lang="ja-JP" altLang="en-US" sz="1600" b="0" dirty="0"/>
                    </a:p>
                  </a:txBody>
                  <a:tcPr>
                    <a:noFill/>
                  </a:tcPr>
                </a:tc>
              </a:tr>
              <a:tr h="211667">
                <a:tc vMerge="1">
                  <a:txBody>
                    <a:bodyPr/>
                    <a:lstStyle/>
                    <a:p>
                      <a:endParaRPr kumimoji="1" lang="ja-JP" altLang="en-US" dirty="0"/>
                    </a:p>
                  </a:txBody>
                  <a:tcPr/>
                </a:tc>
                <a:tc>
                  <a:txBody>
                    <a:bodyPr/>
                    <a:lstStyle/>
                    <a:p>
                      <a:pPr algn="ctr"/>
                      <a:r>
                        <a:rPr kumimoji="1" lang="en-US" altLang="ja-JP" sz="1600" b="0" dirty="0" smtClean="0">
                          <a:solidFill>
                            <a:schemeClr val="tx2"/>
                          </a:solidFill>
                        </a:rPr>
                        <a:t>No</a:t>
                      </a:r>
                      <a:endParaRPr kumimoji="1" lang="ja-JP" altLang="en-US" sz="1600" b="0" dirty="0">
                        <a:solidFill>
                          <a:schemeClr val="tx2"/>
                        </a:solidFill>
                      </a:endParaRPr>
                    </a:p>
                  </a:txBody>
                  <a:tcPr>
                    <a:noFill/>
                  </a:tcPr>
                </a:tc>
                <a:tc>
                  <a:txBody>
                    <a:bodyPr/>
                    <a:lstStyle/>
                    <a:p>
                      <a:pPr algn="ctr"/>
                      <a:r>
                        <a:rPr kumimoji="1" lang="en-US" altLang="ja-JP" sz="1600" b="0" dirty="0" smtClean="0"/>
                        <a:t>XO</a:t>
                      </a:r>
                      <a:endParaRPr kumimoji="1" lang="ja-JP" altLang="en-US" sz="1600" b="0" dirty="0"/>
                    </a:p>
                  </a:txBody>
                  <a:tcPr>
                    <a:noFill/>
                  </a:tcPr>
                </a:tc>
                <a:tc>
                  <a:txBody>
                    <a:bodyPr/>
                    <a:lstStyle/>
                    <a:p>
                      <a:pPr algn="ctr"/>
                      <a:r>
                        <a:rPr kumimoji="1" lang="en-US" altLang="ja-JP" sz="1600" b="0" dirty="0" smtClean="0"/>
                        <a:t>XX</a:t>
                      </a:r>
                      <a:endParaRPr kumimoji="1" lang="ja-JP" altLang="en-US" sz="1600" b="0" dirty="0"/>
                    </a:p>
                  </a:txBody>
                  <a:tcPr>
                    <a:noFill/>
                  </a:tcPr>
                </a:tc>
              </a:tr>
            </a:tbl>
          </a:graphicData>
        </a:graphic>
      </p:graphicFrame>
      <p:sp>
        <p:nvSpPr>
          <p:cNvPr id="17" name="テキスト ボックス 16"/>
          <p:cNvSpPr txBox="1"/>
          <p:nvPr/>
        </p:nvSpPr>
        <p:spPr>
          <a:xfrm>
            <a:off x="251520" y="5517232"/>
            <a:ext cx="4536504" cy="400110"/>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000" b="1" dirty="0" smtClean="0">
                <a:solidFill>
                  <a:srgbClr val="C00000"/>
                </a:solidFill>
              </a:rPr>
              <a:t>Success Ratio (SR)</a:t>
            </a:r>
            <a:endParaRPr kumimoji="1" lang="ja-JP" altLang="en-US" sz="2000" b="1" dirty="0">
              <a:solidFill>
                <a:srgbClr val="C00000"/>
              </a:solidFill>
            </a:endParaRPr>
          </a:p>
        </p:txBody>
      </p:sp>
      <p:sp>
        <p:nvSpPr>
          <p:cNvPr id="18" name="テキスト ボックス 17"/>
          <p:cNvSpPr txBox="1"/>
          <p:nvPr/>
        </p:nvSpPr>
        <p:spPr>
          <a:xfrm>
            <a:off x="899592" y="5939988"/>
            <a:ext cx="3816424" cy="369332"/>
          </a:xfrm>
          <a:prstGeom prst="rect">
            <a:avLst/>
          </a:prstGeom>
          <a:noFill/>
        </p:spPr>
        <p:txBody>
          <a:bodyPr wrap="square" rtlCol="0">
            <a:spAutoFit/>
          </a:bodyPr>
          <a:lstStyle/>
          <a:p>
            <a:r>
              <a:rPr kumimoji="1" lang="en-US" altLang="ja-JP" dirty="0" smtClean="0"/>
              <a:t>SR = 1 - FAR</a:t>
            </a:r>
            <a:endParaRPr kumimoji="1" lang="ja-JP" altLang="en-US" dirty="0"/>
          </a:p>
        </p:txBody>
      </p:sp>
    </p:spTree>
    <p:extLst>
      <p:ext uri="{BB962C8B-B14F-4D97-AF65-F5344CB8AC3E}">
        <p14:creationId xmlns:p14="http://schemas.microsoft.com/office/powerpoint/2010/main" val="20790703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vkva.naps.kishou.go.jp/%7Esuuchi55/wgne_data/fig/Cyverif/2014/podpof/POF_NA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4" r="3125"/>
          <a:stretch/>
        </p:blipFill>
        <p:spPr bwMode="auto">
          <a:xfrm>
            <a:off x="0" y="3366292"/>
            <a:ext cx="3312000" cy="24389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vkva.naps.kishou.go.jp/%7Esuuchi55/wgne_data/fig/Cyverif/2014/podpof/POF_AU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16" r="8219"/>
          <a:stretch/>
        </p:blipFill>
        <p:spPr bwMode="auto">
          <a:xfrm>
            <a:off x="6120504" y="3356992"/>
            <a:ext cx="2988000" cy="24389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vkva.naps.kishou.go.jp/%7Esuuchi55/wgne_data/fig/Cyverif/2014/podpof/POF_SIO.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86" r="7306"/>
          <a:stretch/>
        </p:blipFill>
        <p:spPr bwMode="auto">
          <a:xfrm>
            <a:off x="3132176" y="3356992"/>
            <a:ext cx="3024000" cy="2438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vkva.naps.kishou.go.jp/%7Esuuchi55/wgne_data/fig/Cyverif/2014/podpof/POF_NE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1190" y="692696"/>
            <a:ext cx="3897154" cy="27536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vkva.naps.kishou.go.jp/%7Esuuchi55/wgne_data/fig/Cyverif/2014/podpof/POF_NW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74" y="692696"/>
            <a:ext cx="3897154" cy="2753678"/>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1"/>
          </p:nvPr>
        </p:nvSpPr>
        <p:spPr/>
        <p:txBody>
          <a:bodyPr/>
          <a:lstStyle/>
          <a:p>
            <a:pPr>
              <a:defRPr/>
            </a:pPr>
            <a:fld id="{148850EF-ECDA-4ECE-8DA7-C6B35CBD4662}" type="slidenum">
              <a:rPr lang="ja-JP" altLang="en-US" smtClean="0"/>
              <a:pPr>
                <a:defRPr/>
              </a:pPr>
              <a:t>37</a:t>
            </a:fld>
            <a:endParaRPr lang="ja-JP" altLang="en-US" dirty="0"/>
          </a:p>
        </p:txBody>
      </p:sp>
      <p:sp>
        <p:nvSpPr>
          <p:cNvPr id="5" name="タイトル 1"/>
          <p:cNvSpPr txBox="1">
            <a:spLocks/>
          </p:cNvSpPr>
          <p:nvPr/>
        </p:nvSpPr>
        <p:spPr bwMode="auto">
          <a:xfrm>
            <a:off x="457200" y="53752"/>
            <a:ext cx="8229600" cy="4949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r>
              <a:rPr lang="en-US" altLang="ja-JP" sz="3200" dirty="0" smtClean="0"/>
              <a:t>Probability of False </a:t>
            </a:r>
            <a:r>
              <a:rPr lang="en-US" altLang="ja-JP" sz="3200" dirty="0" smtClean="0"/>
              <a:t>Alarm</a:t>
            </a:r>
            <a:endParaRPr lang="ja-JP" altLang="en-US" sz="3200" dirty="0"/>
          </a:p>
        </p:txBody>
      </p:sp>
      <p:sp>
        <p:nvSpPr>
          <p:cNvPr id="7" name="テキスト ボックス 16"/>
          <p:cNvSpPr txBox="1">
            <a:spLocks noChangeArrowheads="1"/>
          </p:cNvSpPr>
          <p:nvPr/>
        </p:nvSpPr>
        <p:spPr bwMode="auto">
          <a:xfrm>
            <a:off x="2699792" y="2691546"/>
            <a:ext cx="792188" cy="400110"/>
          </a:xfrm>
          <a:prstGeom prst="rect">
            <a:avLst/>
          </a:prstGeom>
          <a:noFill/>
          <a:ln w="9525">
            <a:noFill/>
            <a:miter lim="800000"/>
            <a:headEnd/>
            <a:tailEnd/>
          </a:ln>
        </p:spPr>
        <p:txBody>
          <a:bodyPr wrap="square">
            <a:spAutoFit/>
          </a:bodyPr>
          <a:lstStyle/>
          <a:p>
            <a:r>
              <a:rPr lang="en-US" altLang="ja-JP" sz="2000" dirty="0" smtClean="0"/>
              <a:t>WNP</a:t>
            </a:r>
            <a:endParaRPr lang="ja-JP" altLang="en-US" sz="2000" dirty="0"/>
          </a:p>
        </p:txBody>
      </p:sp>
      <p:sp>
        <p:nvSpPr>
          <p:cNvPr id="9" name="テキスト ボックス 16"/>
          <p:cNvSpPr txBox="1">
            <a:spLocks noChangeArrowheads="1"/>
          </p:cNvSpPr>
          <p:nvPr/>
        </p:nvSpPr>
        <p:spPr bwMode="auto">
          <a:xfrm>
            <a:off x="6516216" y="2668850"/>
            <a:ext cx="792188" cy="400110"/>
          </a:xfrm>
          <a:prstGeom prst="rect">
            <a:avLst/>
          </a:prstGeom>
          <a:noFill/>
          <a:ln w="9525">
            <a:noFill/>
            <a:miter lim="800000"/>
            <a:headEnd/>
            <a:tailEnd/>
          </a:ln>
        </p:spPr>
        <p:txBody>
          <a:bodyPr wrap="square">
            <a:spAutoFit/>
          </a:bodyPr>
          <a:lstStyle/>
          <a:p>
            <a:r>
              <a:rPr lang="en-US" altLang="ja-JP" sz="2000" dirty="0" smtClean="0"/>
              <a:t>ENP</a:t>
            </a:r>
            <a:endParaRPr lang="ja-JP" altLang="en-US" sz="2000" dirty="0"/>
          </a:p>
        </p:txBody>
      </p:sp>
      <p:sp>
        <p:nvSpPr>
          <p:cNvPr id="11" name="テキスト ボックス 16"/>
          <p:cNvSpPr txBox="1">
            <a:spLocks noChangeArrowheads="1"/>
          </p:cNvSpPr>
          <p:nvPr/>
        </p:nvSpPr>
        <p:spPr bwMode="auto">
          <a:xfrm>
            <a:off x="2267744" y="5045114"/>
            <a:ext cx="792188" cy="400110"/>
          </a:xfrm>
          <a:prstGeom prst="rect">
            <a:avLst/>
          </a:prstGeom>
          <a:noFill/>
          <a:ln w="9525">
            <a:noFill/>
            <a:miter lim="800000"/>
            <a:headEnd/>
            <a:tailEnd/>
          </a:ln>
        </p:spPr>
        <p:txBody>
          <a:bodyPr wrap="square">
            <a:spAutoFit/>
          </a:bodyPr>
          <a:lstStyle/>
          <a:p>
            <a:r>
              <a:rPr lang="en-US" altLang="ja-JP" sz="2000" dirty="0" smtClean="0"/>
              <a:t>NAT</a:t>
            </a:r>
            <a:endParaRPr lang="ja-JP" altLang="en-US" sz="2000" dirty="0"/>
          </a:p>
        </p:txBody>
      </p:sp>
      <p:sp>
        <p:nvSpPr>
          <p:cNvPr id="13" name="テキスト ボックス 16"/>
          <p:cNvSpPr txBox="1">
            <a:spLocks noChangeArrowheads="1"/>
          </p:cNvSpPr>
          <p:nvPr/>
        </p:nvSpPr>
        <p:spPr bwMode="auto">
          <a:xfrm>
            <a:off x="5292080" y="5045114"/>
            <a:ext cx="792188" cy="400110"/>
          </a:xfrm>
          <a:prstGeom prst="rect">
            <a:avLst/>
          </a:prstGeom>
          <a:noFill/>
          <a:ln w="9525">
            <a:noFill/>
            <a:miter lim="800000"/>
            <a:headEnd/>
            <a:tailEnd/>
          </a:ln>
        </p:spPr>
        <p:txBody>
          <a:bodyPr wrap="square">
            <a:spAutoFit/>
          </a:bodyPr>
          <a:lstStyle/>
          <a:p>
            <a:r>
              <a:rPr lang="en-US" altLang="ja-JP" sz="2000" dirty="0" smtClean="0"/>
              <a:t>SIO</a:t>
            </a:r>
            <a:endParaRPr lang="ja-JP" altLang="en-US" sz="2000" dirty="0"/>
          </a:p>
        </p:txBody>
      </p:sp>
      <p:sp>
        <p:nvSpPr>
          <p:cNvPr id="15" name="テキスト ボックス 16"/>
          <p:cNvSpPr txBox="1">
            <a:spLocks noChangeArrowheads="1"/>
          </p:cNvSpPr>
          <p:nvPr/>
        </p:nvSpPr>
        <p:spPr bwMode="auto">
          <a:xfrm>
            <a:off x="8244408" y="5045114"/>
            <a:ext cx="792188" cy="400110"/>
          </a:xfrm>
          <a:prstGeom prst="rect">
            <a:avLst/>
          </a:prstGeom>
          <a:noFill/>
          <a:ln w="9525">
            <a:noFill/>
            <a:miter lim="800000"/>
            <a:headEnd/>
            <a:tailEnd/>
          </a:ln>
        </p:spPr>
        <p:txBody>
          <a:bodyPr wrap="square">
            <a:spAutoFit/>
          </a:bodyPr>
          <a:lstStyle/>
          <a:p>
            <a:r>
              <a:rPr lang="en-US" altLang="ja-JP" sz="2000" dirty="0" smtClean="0"/>
              <a:t>AUR</a:t>
            </a:r>
            <a:endParaRPr lang="ja-JP" altLang="en-US" sz="2000" dirty="0"/>
          </a:p>
        </p:txBody>
      </p:sp>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6768" y="836712"/>
            <a:ext cx="12954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461362" y="5805264"/>
            <a:ext cx="8287102" cy="646331"/>
          </a:xfrm>
          <a:prstGeom prst="rect">
            <a:avLst/>
          </a:prstGeom>
          <a:solidFill>
            <a:schemeClr val="accent6">
              <a:lumMod val="40000"/>
              <a:lumOff val="60000"/>
            </a:schemeClr>
          </a:solidFill>
        </p:spPr>
        <p:txBody>
          <a:bodyPr wrap="square" lIns="0" tIns="0" rIns="0" bIns="0" rtlCol="0">
            <a:spAutoFit/>
          </a:bodyPr>
          <a:lstStyle/>
          <a:p>
            <a:r>
              <a:rPr lang="en-US" altLang="ja-JP" sz="1400" dirty="0"/>
              <a:t>ECMWF achieved best performance of </a:t>
            </a:r>
            <a:r>
              <a:rPr lang="en-US" altLang="ja-JP" sz="1400" dirty="0" smtClean="0"/>
              <a:t>F</a:t>
            </a:r>
            <a:r>
              <a:rPr lang="en-US" altLang="ja-JP" sz="1400" dirty="0" smtClean="0"/>
              <a:t>alse</a:t>
            </a:r>
            <a:r>
              <a:rPr lang="ja-JP" altLang="en-US" sz="1400" dirty="0" smtClean="0"/>
              <a:t> </a:t>
            </a:r>
            <a:r>
              <a:rPr lang="en-US" altLang="ja-JP" sz="1400" dirty="0" smtClean="0"/>
              <a:t>Alarm</a:t>
            </a:r>
            <a:r>
              <a:rPr lang="en-US" altLang="ja-JP" sz="1400" dirty="0" smtClean="0"/>
              <a:t> </a:t>
            </a:r>
            <a:r>
              <a:rPr lang="en-US" altLang="ja-JP" sz="1400" dirty="0"/>
              <a:t>and JMA, BoM and NCEP follow in WNP and NAT </a:t>
            </a:r>
            <a:r>
              <a:rPr lang="en-US" altLang="ja-JP" sz="1400" dirty="0" smtClean="0"/>
              <a:t>region.</a:t>
            </a:r>
            <a:r>
              <a:rPr lang="ja-JP" altLang="en-US" sz="1400" dirty="0" smtClean="0"/>
              <a:t> </a:t>
            </a:r>
            <a:r>
              <a:rPr lang="en-US" altLang="ja-JP" sz="1400" dirty="0" smtClean="0"/>
              <a:t>JMA </a:t>
            </a:r>
            <a:r>
              <a:rPr lang="en-US" altLang="ja-JP" sz="1400" dirty="0"/>
              <a:t>and NCEP achieved best performance of </a:t>
            </a:r>
            <a:r>
              <a:rPr lang="en-US" altLang="ja-JP" sz="1400" dirty="0" smtClean="0"/>
              <a:t>F</a:t>
            </a:r>
            <a:r>
              <a:rPr lang="en-US" altLang="ja-JP" sz="1400" dirty="0" smtClean="0"/>
              <a:t>alse</a:t>
            </a:r>
            <a:r>
              <a:rPr lang="ja-JP" altLang="en-US" sz="1400" dirty="0" smtClean="0"/>
              <a:t> </a:t>
            </a:r>
            <a:r>
              <a:rPr lang="en-US" altLang="ja-JP" sz="1400" dirty="0" smtClean="0"/>
              <a:t>Alarm</a:t>
            </a:r>
            <a:r>
              <a:rPr lang="en-US" altLang="ja-JP" sz="1400" dirty="0" smtClean="0"/>
              <a:t> </a:t>
            </a:r>
            <a:r>
              <a:rPr lang="en-US" altLang="ja-JP" sz="1400" dirty="0"/>
              <a:t>in ENP region and ECMWF follows.</a:t>
            </a:r>
          </a:p>
          <a:p>
            <a:r>
              <a:rPr lang="en-US" altLang="ja-JP" sz="1400" dirty="0"/>
              <a:t>The discrepancy of </a:t>
            </a:r>
            <a:r>
              <a:rPr lang="en-US" altLang="ja-JP" sz="1400" dirty="0" smtClean="0"/>
              <a:t>F</a:t>
            </a:r>
            <a:r>
              <a:rPr lang="en-US" altLang="ja-JP" sz="1400" dirty="0" smtClean="0"/>
              <a:t>alse</a:t>
            </a:r>
            <a:r>
              <a:rPr lang="ja-JP" altLang="en-US" sz="1400" dirty="0" smtClean="0"/>
              <a:t> </a:t>
            </a:r>
            <a:r>
              <a:rPr lang="en-US" altLang="ja-JP" sz="1400" dirty="0" smtClean="0"/>
              <a:t>Alarm</a:t>
            </a:r>
            <a:r>
              <a:rPr lang="en-US" altLang="ja-JP" sz="1400" dirty="0" smtClean="0"/>
              <a:t> </a:t>
            </a:r>
            <a:r>
              <a:rPr lang="en-US" altLang="ja-JP" sz="1400" dirty="0"/>
              <a:t>in AUR is relatively </a:t>
            </a:r>
            <a:r>
              <a:rPr lang="en-US" altLang="ja-JP" sz="1400" dirty="0" smtClean="0"/>
              <a:t>small. CMA </a:t>
            </a:r>
            <a:r>
              <a:rPr lang="en-US" altLang="ja-JP" sz="1400" dirty="0"/>
              <a:t>shows small </a:t>
            </a:r>
            <a:r>
              <a:rPr lang="en-US" altLang="ja-JP" sz="1400" dirty="0" smtClean="0"/>
              <a:t>F</a:t>
            </a:r>
            <a:r>
              <a:rPr lang="en-US" altLang="ja-JP" sz="1400" dirty="0" smtClean="0"/>
              <a:t>alse Alarm</a:t>
            </a:r>
            <a:r>
              <a:rPr lang="en-US" altLang="ja-JP" sz="1400" dirty="0" smtClean="0"/>
              <a:t> </a:t>
            </a:r>
            <a:r>
              <a:rPr lang="en-US" altLang="ja-JP" sz="1400" dirty="0"/>
              <a:t>before T+12-24.</a:t>
            </a:r>
            <a:endParaRPr lang="ja-JP" altLang="en-US" sz="1400" dirty="0"/>
          </a:p>
        </p:txBody>
      </p:sp>
    </p:spTree>
    <p:extLst>
      <p:ext uri="{BB962C8B-B14F-4D97-AF65-F5344CB8AC3E}">
        <p14:creationId xmlns:p14="http://schemas.microsoft.com/office/powerpoint/2010/main" val="24696138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vkva.naps.kishou.go.jp/%7Esuuchi55/wgne_data/fig/Cyverif/2014/podpof/POD-SR072_NAT.png"/>
          <p:cNvPicPr>
            <a:picLocks noChangeAspect="1" noChangeArrowheads="1"/>
          </p:cNvPicPr>
          <p:nvPr/>
        </p:nvPicPr>
        <p:blipFill rotWithShape="1">
          <a:blip r:embed="rId3">
            <a:extLst>
              <a:ext uri="{28A0092B-C50C-407E-A947-70E740481C1C}">
                <a14:useLocalDpi xmlns:a14="http://schemas.microsoft.com/office/drawing/2010/main" val="0"/>
              </a:ext>
            </a:extLst>
          </a:blip>
          <a:srcRect l="71" t="7302" r="18237" b="1226"/>
          <a:stretch/>
        </p:blipFill>
        <p:spPr bwMode="auto">
          <a:xfrm>
            <a:off x="0" y="3367729"/>
            <a:ext cx="327600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vkva.naps.kishou.go.jp/%7Esuuchi55/wgne_data/fig/Cyverif/2014/podpof/POD-SR072_SIO.png"/>
          <p:cNvPicPr>
            <a:picLocks noChangeAspect="1" noChangeArrowheads="1"/>
          </p:cNvPicPr>
          <p:nvPr/>
        </p:nvPicPr>
        <p:blipFill rotWithShape="1">
          <a:blip r:embed="rId4">
            <a:extLst>
              <a:ext uri="{28A0092B-C50C-407E-A947-70E740481C1C}">
                <a14:useLocalDpi xmlns:a14="http://schemas.microsoft.com/office/drawing/2010/main" val="0"/>
              </a:ext>
            </a:extLst>
          </a:blip>
          <a:srcRect l="1" t="7311" r="19204" b="1217"/>
          <a:stretch/>
        </p:blipFill>
        <p:spPr bwMode="auto">
          <a:xfrm>
            <a:off x="2987824" y="3377025"/>
            <a:ext cx="324000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vkva.naps.kishou.go.jp/%7Esuuchi55/wgne_data/fig/Cyverif/2014/podpof/POD-SR072_AUR.png"/>
          <p:cNvPicPr>
            <a:picLocks noChangeAspect="1" noChangeArrowheads="1"/>
          </p:cNvPicPr>
          <p:nvPr/>
        </p:nvPicPr>
        <p:blipFill rotWithShape="1">
          <a:blip r:embed="rId5">
            <a:extLst>
              <a:ext uri="{28A0092B-C50C-407E-A947-70E740481C1C}">
                <a14:useLocalDpi xmlns:a14="http://schemas.microsoft.com/office/drawing/2010/main" val="0"/>
              </a:ext>
            </a:extLst>
          </a:blip>
          <a:srcRect l="1" t="6861" r="19204" b="1668"/>
          <a:stretch/>
        </p:blipFill>
        <p:spPr bwMode="auto">
          <a:xfrm>
            <a:off x="5940152" y="3377025"/>
            <a:ext cx="324000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vkva.naps.kishou.go.jp/%7Esuuchi55/wgne_data/fig/Cyverif/2014/podpof/POD-SR072_NEP.png"/>
          <p:cNvPicPr>
            <a:picLocks noChangeAspect="1" noChangeArrowheads="1"/>
          </p:cNvPicPr>
          <p:nvPr/>
        </p:nvPicPr>
        <p:blipFill rotWithShape="1">
          <a:blip r:embed="rId6">
            <a:extLst>
              <a:ext uri="{28A0092B-C50C-407E-A947-70E740481C1C}">
                <a14:useLocalDpi xmlns:a14="http://schemas.microsoft.com/office/drawing/2010/main" val="0"/>
              </a:ext>
            </a:extLst>
          </a:blip>
          <a:srcRect l="1" t="7315" r="19204" b="1212"/>
          <a:stretch/>
        </p:blipFill>
        <p:spPr bwMode="auto">
          <a:xfrm>
            <a:off x="4007247" y="684000"/>
            <a:ext cx="3240000" cy="259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vkva.naps.kishou.go.jp/%7Esuuchi55/wgne_data/fig/Cyverif/2014/podpof/POD-SR072_NWP.png"/>
          <p:cNvPicPr>
            <a:picLocks noChangeAspect="1" noChangeArrowheads="1"/>
          </p:cNvPicPr>
          <p:nvPr/>
        </p:nvPicPr>
        <p:blipFill rotWithShape="1">
          <a:blip r:embed="rId7">
            <a:extLst>
              <a:ext uri="{28A0092B-C50C-407E-A947-70E740481C1C}">
                <a14:useLocalDpi xmlns:a14="http://schemas.microsoft.com/office/drawing/2010/main" val="0"/>
              </a:ext>
            </a:extLst>
          </a:blip>
          <a:srcRect l="1" t="6940" r="19204" b="1585"/>
          <a:stretch/>
        </p:blipFill>
        <p:spPr bwMode="auto">
          <a:xfrm>
            <a:off x="467904" y="648000"/>
            <a:ext cx="3240000" cy="2592000"/>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1"/>
          </p:nvPr>
        </p:nvSpPr>
        <p:spPr/>
        <p:txBody>
          <a:bodyPr/>
          <a:lstStyle/>
          <a:p>
            <a:pPr>
              <a:defRPr/>
            </a:pPr>
            <a:fld id="{148850EF-ECDA-4ECE-8DA7-C6B35CBD4662}" type="slidenum">
              <a:rPr lang="ja-JP" altLang="en-US" smtClean="0"/>
              <a:pPr>
                <a:defRPr/>
              </a:pPr>
              <a:t>38</a:t>
            </a:fld>
            <a:endParaRPr lang="ja-JP" altLang="en-US" dirty="0"/>
          </a:p>
        </p:txBody>
      </p:sp>
      <p:sp>
        <p:nvSpPr>
          <p:cNvPr id="5" name="タイトル 1"/>
          <p:cNvSpPr txBox="1">
            <a:spLocks/>
          </p:cNvSpPr>
          <p:nvPr/>
        </p:nvSpPr>
        <p:spPr bwMode="auto">
          <a:xfrm>
            <a:off x="457200" y="53752"/>
            <a:ext cx="8229600" cy="4949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r>
              <a:rPr lang="en-US" altLang="ja-JP" sz="3200" dirty="0" smtClean="0"/>
              <a:t>Detection Rate – Success Ratio diagram (FT +72)</a:t>
            </a:r>
            <a:endParaRPr lang="ja-JP" altLang="en-US" sz="3200" dirty="0"/>
          </a:p>
        </p:txBody>
      </p:sp>
      <p:sp>
        <p:nvSpPr>
          <p:cNvPr id="7" name="テキスト ボックス 16"/>
          <p:cNvSpPr txBox="1">
            <a:spLocks noChangeArrowheads="1"/>
          </p:cNvSpPr>
          <p:nvPr/>
        </p:nvSpPr>
        <p:spPr bwMode="auto">
          <a:xfrm>
            <a:off x="2699692" y="2524834"/>
            <a:ext cx="792188" cy="400110"/>
          </a:xfrm>
          <a:prstGeom prst="rect">
            <a:avLst/>
          </a:prstGeom>
          <a:noFill/>
          <a:ln w="9525">
            <a:noFill/>
            <a:miter lim="800000"/>
            <a:headEnd/>
            <a:tailEnd/>
          </a:ln>
        </p:spPr>
        <p:txBody>
          <a:bodyPr wrap="square">
            <a:spAutoFit/>
          </a:bodyPr>
          <a:lstStyle/>
          <a:p>
            <a:r>
              <a:rPr lang="en-US" altLang="ja-JP" sz="2000" dirty="0" smtClean="0"/>
              <a:t>WNP</a:t>
            </a:r>
            <a:endParaRPr lang="ja-JP" altLang="en-US" sz="2000" dirty="0"/>
          </a:p>
        </p:txBody>
      </p:sp>
      <p:sp>
        <p:nvSpPr>
          <p:cNvPr id="9" name="テキスト ボックス 16"/>
          <p:cNvSpPr txBox="1">
            <a:spLocks noChangeArrowheads="1"/>
          </p:cNvSpPr>
          <p:nvPr/>
        </p:nvSpPr>
        <p:spPr bwMode="auto">
          <a:xfrm>
            <a:off x="6228084" y="2524834"/>
            <a:ext cx="792188" cy="400110"/>
          </a:xfrm>
          <a:prstGeom prst="rect">
            <a:avLst/>
          </a:prstGeom>
          <a:noFill/>
          <a:ln w="9525">
            <a:noFill/>
            <a:miter lim="800000"/>
            <a:headEnd/>
            <a:tailEnd/>
          </a:ln>
        </p:spPr>
        <p:txBody>
          <a:bodyPr wrap="square">
            <a:spAutoFit/>
          </a:bodyPr>
          <a:lstStyle/>
          <a:p>
            <a:r>
              <a:rPr lang="en-US" altLang="ja-JP" sz="2000" dirty="0" smtClean="0"/>
              <a:t>ENP</a:t>
            </a:r>
            <a:endParaRPr lang="ja-JP" altLang="en-US" sz="2000" dirty="0"/>
          </a:p>
        </p:txBody>
      </p:sp>
      <p:sp>
        <p:nvSpPr>
          <p:cNvPr id="11" name="テキスト ボックス 16"/>
          <p:cNvSpPr txBox="1">
            <a:spLocks noChangeArrowheads="1"/>
          </p:cNvSpPr>
          <p:nvPr/>
        </p:nvSpPr>
        <p:spPr bwMode="auto">
          <a:xfrm>
            <a:off x="2267744" y="5248945"/>
            <a:ext cx="792188" cy="400110"/>
          </a:xfrm>
          <a:prstGeom prst="rect">
            <a:avLst/>
          </a:prstGeom>
          <a:noFill/>
          <a:ln w="9525">
            <a:noFill/>
            <a:miter lim="800000"/>
            <a:headEnd/>
            <a:tailEnd/>
          </a:ln>
        </p:spPr>
        <p:txBody>
          <a:bodyPr wrap="square">
            <a:spAutoFit/>
          </a:bodyPr>
          <a:lstStyle/>
          <a:p>
            <a:r>
              <a:rPr lang="en-US" altLang="ja-JP" sz="2000" dirty="0" smtClean="0"/>
              <a:t>NAT</a:t>
            </a:r>
            <a:endParaRPr lang="ja-JP" altLang="en-US" sz="2000" dirty="0"/>
          </a:p>
        </p:txBody>
      </p:sp>
      <p:sp>
        <p:nvSpPr>
          <p:cNvPr id="13" name="テキスト ボックス 16"/>
          <p:cNvSpPr txBox="1">
            <a:spLocks noChangeArrowheads="1"/>
          </p:cNvSpPr>
          <p:nvPr/>
        </p:nvSpPr>
        <p:spPr bwMode="auto">
          <a:xfrm>
            <a:off x="5220072" y="5248945"/>
            <a:ext cx="792188" cy="400110"/>
          </a:xfrm>
          <a:prstGeom prst="rect">
            <a:avLst/>
          </a:prstGeom>
          <a:noFill/>
          <a:ln w="9525">
            <a:noFill/>
            <a:miter lim="800000"/>
            <a:headEnd/>
            <a:tailEnd/>
          </a:ln>
        </p:spPr>
        <p:txBody>
          <a:bodyPr wrap="square">
            <a:spAutoFit/>
          </a:bodyPr>
          <a:lstStyle/>
          <a:p>
            <a:r>
              <a:rPr lang="en-US" altLang="ja-JP" sz="2000" dirty="0" smtClean="0"/>
              <a:t>SIO</a:t>
            </a:r>
            <a:endParaRPr lang="ja-JP" altLang="en-US" sz="2000" dirty="0"/>
          </a:p>
        </p:txBody>
      </p:sp>
      <p:sp>
        <p:nvSpPr>
          <p:cNvPr id="15" name="テキスト ボックス 16"/>
          <p:cNvSpPr txBox="1">
            <a:spLocks noChangeArrowheads="1"/>
          </p:cNvSpPr>
          <p:nvPr/>
        </p:nvSpPr>
        <p:spPr bwMode="auto">
          <a:xfrm>
            <a:off x="8244408" y="5248945"/>
            <a:ext cx="792188" cy="400110"/>
          </a:xfrm>
          <a:prstGeom prst="rect">
            <a:avLst/>
          </a:prstGeom>
          <a:noFill/>
          <a:ln w="9525">
            <a:noFill/>
            <a:miter lim="800000"/>
            <a:headEnd/>
            <a:tailEnd/>
          </a:ln>
        </p:spPr>
        <p:txBody>
          <a:bodyPr wrap="square">
            <a:spAutoFit/>
          </a:bodyPr>
          <a:lstStyle/>
          <a:p>
            <a:r>
              <a:rPr lang="en-US" altLang="ja-JP" sz="2000" dirty="0" smtClean="0"/>
              <a:t>AUR</a:t>
            </a:r>
            <a:endParaRPr lang="ja-JP" altLang="en-US" sz="2000" dirty="0"/>
          </a:p>
        </p:txBody>
      </p:sp>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7183" y="640983"/>
            <a:ext cx="131445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7164288" y="3140968"/>
            <a:ext cx="2160240" cy="307777"/>
          </a:xfrm>
          <a:prstGeom prst="rect">
            <a:avLst/>
          </a:prstGeom>
          <a:noFill/>
          <a:ln>
            <a:noFill/>
          </a:ln>
        </p:spPr>
        <p:txBody>
          <a:bodyPr wrap="square" rtlCol="0">
            <a:spAutoFit/>
          </a:bodyPr>
          <a:lstStyle/>
          <a:p>
            <a:r>
              <a:rPr kumimoji="1" lang="en-US" altLang="ja-JP" sz="1400" dirty="0" smtClean="0">
                <a:solidFill>
                  <a:srgbClr val="FF0000"/>
                </a:solidFill>
              </a:rPr>
              <a:t>Critical Success Index</a:t>
            </a:r>
          </a:p>
        </p:txBody>
      </p:sp>
      <p:sp>
        <p:nvSpPr>
          <p:cNvPr id="17" name="テキスト ボックス 16"/>
          <p:cNvSpPr txBox="1"/>
          <p:nvPr/>
        </p:nvSpPr>
        <p:spPr>
          <a:xfrm>
            <a:off x="8244408" y="3520753"/>
            <a:ext cx="720080" cy="307777"/>
          </a:xfrm>
          <a:prstGeom prst="rect">
            <a:avLst/>
          </a:prstGeom>
          <a:noFill/>
          <a:ln>
            <a:noFill/>
          </a:ln>
        </p:spPr>
        <p:txBody>
          <a:bodyPr wrap="square" rtlCol="0">
            <a:spAutoFit/>
          </a:bodyPr>
          <a:lstStyle/>
          <a:p>
            <a:r>
              <a:rPr lang="en-US" altLang="ja-JP" sz="1400" dirty="0" smtClean="0">
                <a:solidFill>
                  <a:srgbClr val="0000FF"/>
                </a:solidFill>
              </a:rPr>
              <a:t>Bias</a:t>
            </a:r>
            <a:endParaRPr kumimoji="1" lang="ja-JP" altLang="en-US" sz="1400" dirty="0">
              <a:solidFill>
                <a:srgbClr val="0000FF"/>
              </a:solidFill>
            </a:endParaRPr>
          </a:p>
        </p:txBody>
      </p:sp>
      <p:sp>
        <p:nvSpPr>
          <p:cNvPr id="18" name="Line 14"/>
          <p:cNvSpPr>
            <a:spLocks noChangeShapeType="1"/>
          </p:cNvSpPr>
          <p:nvPr/>
        </p:nvSpPr>
        <p:spPr bwMode="auto">
          <a:xfrm flipV="1">
            <a:off x="1835696" y="1340768"/>
            <a:ext cx="1007921" cy="792088"/>
          </a:xfrm>
          <a:prstGeom prst="line">
            <a:avLst/>
          </a:prstGeom>
          <a:noFill/>
          <a:ln w="76200">
            <a:solidFill>
              <a:srgbClr val="CC0000"/>
            </a:solidFill>
            <a:round/>
            <a:headEnd/>
            <a:tailEnd type="stealth" w="med" len="med"/>
          </a:ln>
        </p:spPr>
        <p:txBody>
          <a:bodyPr/>
          <a:lstStyle/>
          <a:p>
            <a:endParaRPr lang="ja-JP" altLang="en-US"/>
          </a:p>
        </p:txBody>
      </p:sp>
      <p:sp>
        <p:nvSpPr>
          <p:cNvPr id="19" name="Text Box 15"/>
          <p:cNvSpPr txBox="1">
            <a:spLocks noChangeArrowheads="1"/>
          </p:cNvSpPr>
          <p:nvPr/>
        </p:nvSpPr>
        <p:spPr bwMode="auto">
          <a:xfrm rot="19428165">
            <a:off x="2086043" y="1673569"/>
            <a:ext cx="863600" cy="366712"/>
          </a:xfrm>
          <a:prstGeom prst="rect">
            <a:avLst/>
          </a:prstGeom>
          <a:noFill/>
          <a:ln w="9525">
            <a:noFill/>
            <a:miter lim="800000"/>
            <a:headEnd/>
            <a:tailEnd/>
          </a:ln>
        </p:spPr>
        <p:txBody>
          <a:bodyPr>
            <a:spAutoFit/>
          </a:bodyPr>
          <a:lstStyle/>
          <a:p>
            <a:pPr>
              <a:spcBef>
                <a:spcPct val="50000"/>
              </a:spcBef>
            </a:pPr>
            <a:r>
              <a:rPr lang="en-US" altLang="ja-JP" dirty="0">
                <a:solidFill>
                  <a:srgbClr val="CC0000"/>
                </a:solidFill>
              </a:rPr>
              <a:t>better</a:t>
            </a:r>
          </a:p>
        </p:txBody>
      </p:sp>
      <p:sp>
        <p:nvSpPr>
          <p:cNvPr id="20" name="テキスト ボックス 19"/>
          <p:cNvSpPr txBox="1"/>
          <p:nvPr/>
        </p:nvSpPr>
        <p:spPr>
          <a:xfrm>
            <a:off x="1331640" y="6021288"/>
            <a:ext cx="6054854" cy="430887"/>
          </a:xfrm>
          <a:prstGeom prst="rect">
            <a:avLst/>
          </a:prstGeom>
          <a:solidFill>
            <a:schemeClr val="accent6">
              <a:lumMod val="40000"/>
              <a:lumOff val="60000"/>
            </a:schemeClr>
          </a:solidFill>
        </p:spPr>
        <p:txBody>
          <a:bodyPr wrap="square" lIns="0" tIns="0" rIns="0" bIns="0" rtlCol="0">
            <a:spAutoFit/>
          </a:bodyPr>
          <a:lstStyle/>
          <a:p>
            <a:r>
              <a:rPr lang="en-US" altLang="ja-JP" sz="1400" dirty="0"/>
              <a:t>ECMWF achieved best performance in WNP and JMA and BoM follows.</a:t>
            </a:r>
          </a:p>
          <a:p>
            <a:r>
              <a:rPr lang="en-US" altLang="ja-JP" sz="1400" dirty="0"/>
              <a:t>All </a:t>
            </a:r>
            <a:r>
              <a:rPr lang="en-US" altLang="ja-JP" sz="1400" dirty="0" err="1"/>
              <a:t>centres</a:t>
            </a:r>
            <a:r>
              <a:rPr lang="en-US" altLang="ja-JP" sz="1400" dirty="0"/>
              <a:t> have large bias especially in AUR and NAT regions.</a:t>
            </a:r>
            <a:endParaRPr lang="ja-JP" altLang="en-US" sz="1400" dirty="0"/>
          </a:p>
        </p:txBody>
      </p:sp>
    </p:spTree>
    <p:extLst>
      <p:ext uri="{BB962C8B-B14F-4D97-AF65-F5344CB8AC3E}">
        <p14:creationId xmlns:p14="http://schemas.microsoft.com/office/powerpoint/2010/main" val="13444457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ADDITIONAL VERIFICATION</a:t>
            </a:r>
            <a:endParaRPr kumimoji="1" lang="ja-JP" altLang="en-US" dirty="0"/>
          </a:p>
        </p:txBody>
      </p:sp>
      <p:sp>
        <p:nvSpPr>
          <p:cNvPr id="5" name="テキスト プレースホルダー 4"/>
          <p:cNvSpPr>
            <a:spLocks noGrp="1"/>
          </p:cNvSpPr>
          <p:nvPr>
            <p:ph type="body" idx="1"/>
          </p:nvPr>
        </p:nvSpPr>
        <p:spPr/>
        <p:txBody>
          <a:bodyPr/>
          <a:lstStyle/>
          <a:p>
            <a:pPr algn="ctr"/>
            <a:r>
              <a:rPr kumimoji="1" lang="en-US" altLang="ja-JP" dirty="0" smtClean="0"/>
              <a:t>Tropical Cyclone size verification</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A6D3F0D8-8ADA-4B70-A11F-BA660F944981}" type="slidenum">
              <a:rPr lang="ja-JP" altLang="en-US" smtClean="0"/>
              <a:pPr>
                <a:defRPr/>
              </a:pPr>
              <a:t>39</a:t>
            </a:fld>
            <a:endParaRPr lang="ja-JP" altLang="en-US" dirty="0"/>
          </a:p>
        </p:txBody>
      </p:sp>
    </p:spTree>
    <p:extLst>
      <p:ext uri="{BB962C8B-B14F-4D97-AF65-F5344CB8AC3E}">
        <p14:creationId xmlns:p14="http://schemas.microsoft.com/office/powerpoint/2010/main" val="13506262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History of the Project</a:t>
            </a:r>
            <a:endParaRPr kumimoji="1" lang="ja-JP" altLang="en-US" dirty="0"/>
          </a:p>
        </p:txBody>
      </p:sp>
      <p:sp>
        <p:nvSpPr>
          <p:cNvPr id="4" name="スライド番号プレースホルダ 3"/>
          <p:cNvSpPr>
            <a:spLocks noGrp="1"/>
          </p:cNvSpPr>
          <p:nvPr>
            <p:ph type="sldNum" sz="quarter" idx="11"/>
          </p:nvPr>
        </p:nvSpPr>
        <p:spPr/>
        <p:txBody>
          <a:bodyPr/>
          <a:lstStyle/>
          <a:p>
            <a:pPr>
              <a:defRPr/>
            </a:pPr>
            <a:fld id="{1CE5E5E9-1852-4C39-8493-00E30D94508B}" type="slidenum">
              <a:rPr lang="ja-JP" altLang="en-US" smtClean="0"/>
              <a:pPr>
                <a:defRPr/>
              </a:pPr>
              <a:t>4</a:t>
            </a:fld>
            <a:endParaRPr lang="ja-JP" altLang="en-US" dirty="0"/>
          </a:p>
        </p:txBody>
      </p:sp>
      <p:sp>
        <p:nvSpPr>
          <p:cNvPr id="6" name="Rectangle 5"/>
          <p:cNvSpPr txBox="1">
            <a:spLocks noChangeArrowheads="1"/>
          </p:cNvSpPr>
          <p:nvPr/>
        </p:nvSpPr>
        <p:spPr>
          <a:xfrm>
            <a:off x="250825" y="1014759"/>
            <a:ext cx="8569325" cy="4014788"/>
          </a:xfrm>
          <a:prstGeom prst="rect">
            <a:avLst/>
          </a:prstGeom>
          <a:ln w="28575">
            <a:solidFill>
              <a:srgbClr val="663300"/>
            </a:solidFill>
          </a:ln>
        </p:spPr>
        <p:txBody>
          <a:bodyPr/>
          <a:lstStyle/>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1991 : commencement with three centers: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ECMWF</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UKMO</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and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JMA. </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The verification area was only western North Pacific. </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8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1994 :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CMC</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joined.</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8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1999 : Verification for the North Atlantic started.</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8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2000 :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DWD</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joined. Verification for the eastern North Pacific started.</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8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2002 : Verification for 2 Southern Hemispheric regions, north Indian Ocean and the Central Pacific started.</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8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2003 :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NCEP</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and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BoM</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joined. A website for this intercomparison project was launched.</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8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2004 :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Meteo-France</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and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CMA</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joined.</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8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2006 :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CPTEC</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and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NRL</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joined.</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8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2011 :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KMA</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joined. </a:t>
            </a:r>
            <a:r>
              <a:rPr kumimoji="1" lang="en-US" altLang="ja-JP" sz="2000" b="0" i="0" u="none" strike="noStrike" kern="1200" cap="none" spc="0" normalizeH="0" baseline="0" noProof="0" smtClean="0">
                <a:ln>
                  <a:noFill/>
                </a:ln>
                <a:solidFill>
                  <a:srgbClr val="0033CC"/>
                </a:solidFill>
                <a:effectLst/>
                <a:uLnTx/>
                <a:uFillTx/>
                <a:latin typeface="Franklin Gothic Medium" pitchFamily="34" charset="0"/>
                <a:ea typeface="+mn-ea"/>
                <a:cs typeface="+mn-cs"/>
              </a:rPr>
              <a:t>CMA</a:t>
            </a:r>
            <a:r>
              <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rPr>
              <a:t> came back.</a:t>
            </a:r>
          </a:p>
          <a:p>
            <a:pPr marL="342900" marR="0" lvl="0" indent="-342900" algn="l" defTabSz="914400" rtl="0" eaLnBrk="1" fontAlgn="base" latinLnBrk="0" hangingPunct="1">
              <a:lnSpc>
                <a:spcPct val="70000"/>
              </a:lnSpc>
              <a:spcBef>
                <a:spcPct val="20000"/>
              </a:spcBef>
              <a:spcAft>
                <a:spcPct val="0"/>
              </a:spcAft>
              <a:buClrTx/>
              <a:buSzTx/>
              <a:buFont typeface="Arial" pitchFamily="34" charset="0"/>
              <a:buChar char="•"/>
              <a:tabLst/>
              <a:defRPr/>
            </a:pPr>
            <a:endParaRPr kumimoji="1" lang="en-US" altLang="ja-JP" sz="2000" b="0" i="0" u="none" strike="noStrike" kern="1200" cap="none" spc="0" normalizeH="0" baseline="0" noProof="0" smtClean="0">
              <a:ln>
                <a:noFill/>
              </a:ln>
              <a:solidFill>
                <a:schemeClr val="tx1"/>
              </a:solidFill>
              <a:effectLst/>
              <a:uLnTx/>
              <a:uFillTx/>
              <a:latin typeface="Franklin Gothic Medium" pitchFamily="34" charset="0"/>
              <a:ea typeface="+mn-ea"/>
              <a:cs typeface="+mn-cs"/>
            </a:endParaRPr>
          </a:p>
        </p:txBody>
      </p:sp>
      <p:sp>
        <p:nvSpPr>
          <p:cNvPr id="7" name="Text Box 7"/>
          <p:cNvSpPr txBox="1">
            <a:spLocks noChangeArrowheads="1"/>
          </p:cNvSpPr>
          <p:nvPr/>
        </p:nvSpPr>
        <p:spPr bwMode="auto">
          <a:xfrm>
            <a:off x="250825" y="5245447"/>
            <a:ext cx="8642350" cy="652423"/>
          </a:xfrm>
          <a:prstGeom prst="rect">
            <a:avLst/>
          </a:prstGeom>
          <a:solidFill>
            <a:srgbClr val="FFCC00">
              <a:alpha val="30196"/>
            </a:srgbClr>
          </a:solidFill>
          <a:ln w="9525">
            <a:noFill/>
            <a:miter lim="800000"/>
            <a:headEnd/>
            <a:tailEnd/>
          </a:ln>
        </p:spPr>
        <p:txBody>
          <a:bodyPr>
            <a:spAutoFit/>
          </a:bodyPr>
          <a:lstStyle/>
          <a:p>
            <a:pPr>
              <a:lnSpc>
                <a:spcPct val="80000"/>
              </a:lnSpc>
              <a:spcBef>
                <a:spcPct val="50000"/>
              </a:spcBef>
            </a:pPr>
            <a:r>
              <a:rPr lang="en-US" altLang="ja-JP" sz="2000" dirty="0" smtClean="0">
                <a:solidFill>
                  <a:srgbClr val="663300"/>
                </a:solidFill>
                <a:latin typeface="Franklin Gothic Medium" pitchFamily="34" charset="0"/>
              </a:rPr>
              <a:t>2015: 11 </a:t>
            </a:r>
            <a:r>
              <a:rPr lang="en-US" altLang="ja-JP" sz="2000" dirty="0">
                <a:solidFill>
                  <a:srgbClr val="663300"/>
                </a:solidFill>
                <a:latin typeface="Franklin Gothic Medium" pitchFamily="34" charset="0"/>
              </a:rPr>
              <a:t>NWP centers participated in the project. </a:t>
            </a:r>
          </a:p>
          <a:p>
            <a:pPr>
              <a:lnSpc>
                <a:spcPct val="45000"/>
              </a:lnSpc>
              <a:spcBef>
                <a:spcPct val="50000"/>
              </a:spcBef>
            </a:pPr>
            <a:r>
              <a:rPr lang="ja-JP" altLang="en-US" sz="1600" dirty="0">
                <a:solidFill>
                  <a:srgbClr val="663300"/>
                </a:solidFill>
                <a:latin typeface="Franklin Gothic Medium" pitchFamily="34" charset="0"/>
              </a:rPr>
              <a:t>　　</a:t>
            </a:r>
            <a:r>
              <a:rPr lang="ja-JP" altLang="en-US" sz="1600" b="1" dirty="0">
                <a:solidFill>
                  <a:srgbClr val="CC0000"/>
                </a:solidFill>
                <a:latin typeface="Franklin Gothic Medium" pitchFamily="34" charset="0"/>
              </a:rPr>
              <a:t>　</a:t>
            </a:r>
            <a:r>
              <a:rPr lang="en-US" altLang="ja-JP" sz="2000" b="1" dirty="0">
                <a:solidFill>
                  <a:srgbClr val="CC0000"/>
                </a:solidFill>
                <a:latin typeface="Franklin Gothic Medium" pitchFamily="34" charset="0"/>
              </a:rPr>
              <a:t>〔BOM  CMA  CMC  DWD  ECMWF  JMA  </a:t>
            </a:r>
            <a:r>
              <a:rPr lang="en-US" altLang="ja-JP" sz="2000" b="1" dirty="0" smtClean="0">
                <a:solidFill>
                  <a:srgbClr val="CC0000"/>
                </a:solidFill>
                <a:latin typeface="Franklin Gothic Medium" pitchFamily="34" charset="0"/>
              </a:rPr>
              <a:t>KMA  France  </a:t>
            </a:r>
            <a:r>
              <a:rPr lang="en-US" altLang="ja-JP" sz="2000" b="1" dirty="0">
                <a:solidFill>
                  <a:srgbClr val="CC0000"/>
                </a:solidFill>
                <a:latin typeface="Franklin Gothic Medium" pitchFamily="34" charset="0"/>
              </a:rPr>
              <a:t>NCEP  NRL  UKMO  〕</a:t>
            </a:r>
          </a:p>
        </p:txBody>
      </p:sp>
    </p:spTree>
    <p:extLst>
      <p:ext uri="{BB962C8B-B14F-4D97-AF65-F5344CB8AC3E}">
        <p14:creationId xmlns:p14="http://schemas.microsoft.com/office/powerpoint/2010/main" val="6760141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777226"/>
          </a:xfrm>
        </p:spPr>
        <p:txBody>
          <a:bodyPr>
            <a:normAutofit/>
          </a:bodyPr>
          <a:lstStyle/>
          <a:p>
            <a:r>
              <a:rPr kumimoji="1" lang="en-US" altLang="ja-JP" sz="4000" dirty="0" smtClean="0"/>
              <a:t>Tropical cyclone</a:t>
            </a:r>
            <a:r>
              <a:rPr kumimoji="1" lang="ja-JP" altLang="en-US" sz="4000" dirty="0" smtClean="0"/>
              <a:t> </a:t>
            </a:r>
            <a:r>
              <a:rPr kumimoji="1" lang="en-US" altLang="ja-JP" sz="4000" dirty="0" smtClean="0"/>
              <a:t>size</a:t>
            </a:r>
            <a:r>
              <a:rPr kumimoji="1" lang="ja-JP" altLang="en-US" sz="4000" dirty="0" smtClean="0"/>
              <a:t> </a:t>
            </a:r>
            <a:r>
              <a:rPr kumimoji="1" lang="en-US" altLang="ja-JP" sz="4000" dirty="0" smtClean="0"/>
              <a:t>verification</a:t>
            </a:r>
            <a:endParaRPr kumimoji="1" lang="ja-JP" altLang="en-US" sz="4000" dirty="0"/>
          </a:p>
        </p:txBody>
      </p:sp>
      <p:sp>
        <p:nvSpPr>
          <p:cNvPr id="4" name="テキスト ボックス 3"/>
          <p:cNvSpPr txBox="1"/>
          <p:nvPr/>
        </p:nvSpPr>
        <p:spPr>
          <a:xfrm>
            <a:off x="207036" y="830978"/>
            <a:ext cx="8729932" cy="5694365"/>
          </a:xfrm>
          <a:prstGeom prst="rect">
            <a:avLst/>
          </a:prstGeom>
          <a:noFill/>
        </p:spPr>
        <p:txBody>
          <a:bodyPr wrap="square" rtlCol="0">
            <a:normAutofit lnSpcReduction="10000"/>
          </a:bodyPr>
          <a:lstStyle/>
          <a:p>
            <a:r>
              <a:rPr kumimoji="1" lang="en-US" altLang="ja-JP" sz="2400" dirty="0" smtClean="0"/>
              <a:t>Motivation: TC size such as gale-/hurricane force wind area is important factor for disaster preparedness. However, there are few documents/studies on TC size verification. So, t</a:t>
            </a:r>
            <a:r>
              <a:rPr lang="en-US" altLang="ja-JP" sz="2400" dirty="0" smtClean="0"/>
              <a:t>he purpose of this investigation is to quantify; </a:t>
            </a:r>
            <a:endParaRPr lang="ja-JP" altLang="en-US" sz="2400" dirty="0"/>
          </a:p>
          <a:p>
            <a:pPr marL="457200" indent="-457200">
              <a:buFont typeface="Arial" panose="020B0604020202020204" pitchFamily="34" charset="0"/>
              <a:buChar char="•"/>
            </a:pPr>
            <a:r>
              <a:rPr lang="en-US" altLang="ja-JP" sz="2400" dirty="0"/>
              <a:t>How do the </a:t>
            </a:r>
            <a:r>
              <a:rPr lang="en-US" altLang="ja-JP" sz="2400" dirty="0" smtClean="0"/>
              <a:t>TC size in </a:t>
            </a:r>
            <a:r>
              <a:rPr lang="en-US" altLang="ja-JP" sz="2400" dirty="0"/>
              <a:t>the analyses differ between the models? </a:t>
            </a:r>
          </a:p>
          <a:p>
            <a:pPr marL="457200" indent="-457200">
              <a:buFont typeface="Arial" panose="020B0604020202020204" pitchFamily="34" charset="0"/>
              <a:buChar char="•"/>
            </a:pPr>
            <a:r>
              <a:rPr kumimoji="1" lang="en-US" altLang="ja-JP" sz="2400" dirty="0" smtClean="0"/>
              <a:t>What kind of relationship between TC size, central pressure and central pressure departure from </a:t>
            </a:r>
            <a:r>
              <a:rPr kumimoji="1" lang="en-US" altLang="ja-JP" sz="2400" dirty="0" err="1" smtClean="0"/>
              <a:t>besttrack</a:t>
            </a:r>
            <a:r>
              <a:rPr kumimoji="1" lang="en-US" altLang="ja-JP" sz="2400" dirty="0" smtClean="0"/>
              <a:t> at initial in the models?</a:t>
            </a:r>
          </a:p>
          <a:p>
            <a:endParaRPr kumimoji="1" lang="en-US" altLang="ja-JP" sz="1400" dirty="0" smtClean="0"/>
          </a:p>
          <a:p>
            <a:r>
              <a:rPr kumimoji="1" lang="en-US" altLang="ja-JP" sz="2400" dirty="0" smtClean="0"/>
              <a:t>TC</a:t>
            </a:r>
            <a:r>
              <a:rPr kumimoji="1" lang="ja-JP" altLang="en-US" sz="2400" dirty="0" smtClean="0"/>
              <a:t> </a:t>
            </a:r>
            <a:r>
              <a:rPr kumimoji="1" lang="en-US" altLang="ja-JP" sz="2400" dirty="0" smtClean="0"/>
              <a:t>size:</a:t>
            </a:r>
            <a:r>
              <a:rPr kumimoji="1" lang="ja-JP" altLang="en-US" sz="2400" dirty="0" smtClean="0"/>
              <a:t> </a:t>
            </a:r>
            <a:r>
              <a:rPr kumimoji="1" lang="en-US" altLang="ja-JP" sz="2400" dirty="0" smtClean="0"/>
              <a:t>RMW</a:t>
            </a:r>
            <a:r>
              <a:rPr kumimoji="1" lang="ja-JP" altLang="en-US" sz="2400" dirty="0" smtClean="0"/>
              <a:t> </a:t>
            </a:r>
            <a:r>
              <a:rPr kumimoji="1" lang="en-US" altLang="ja-JP" sz="2400" dirty="0" smtClean="0"/>
              <a:t>(radius of maximum wind speed) and R34</a:t>
            </a:r>
            <a:r>
              <a:rPr lang="ja-JP" altLang="en-US" sz="2400" dirty="0" smtClean="0"/>
              <a:t> </a:t>
            </a:r>
            <a:r>
              <a:rPr lang="en-US" altLang="ja-JP" sz="2400" dirty="0" smtClean="0"/>
              <a:t>(34knots radius) is calculated from azimuthally averaged tangential wind speed at 850hPa.</a:t>
            </a:r>
          </a:p>
          <a:p>
            <a:r>
              <a:rPr lang="en-US" altLang="ja-JP" sz="2400" dirty="0" smtClean="0"/>
              <a:t>Data: Western north pacific on 2014 season.</a:t>
            </a:r>
          </a:p>
          <a:p>
            <a:r>
              <a:rPr lang="en-US" altLang="ja-JP" sz="2400" dirty="0" smtClean="0"/>
              <a:t>Case: TCs </a:t>
            </a:r>
            <a:r>
              <a:rPr lang="en-US" altLang="ja-JP" sz="2400" dirty="0"/>
              <a:t>which intensity reached tropical storm (TS) with the maximum sustained wind of 34 knots or stronger are set as targets for this verification.</a:t>
            </a:r>
          </a:p>
          <a:p>
            <a:endParaRPr lang="en-US" altLang="ja-JP" sz="2400" dirty="0" smtClean="0"/>
          </a:p>
        </p:txBody>
      </p:sp>
    </p:spTree>
    <p:extLst>
      <p:ext uri="{BB962C8B-B14F-4D97-AF65-F5344CB8AC3E}">
        <p14:creationId xmlns:p14="http://schemas.microsoft.com/office/powerpoint/2010/main" val="344710866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9088"/>
            <a:ext cx="9144000" cy="767629"/>
          </a:xfrm>
        </p:spPr>
        <p:txBody>
          <a:bodyPr>
            <a:noAutofit/>
          </a:bodyPr>
          <a:lstStyle/>
          <a:p>
            <a:pPr algn="ctr"/>
            <a:r>
              <a:rPr kumimoji="1" lang="en-US" altLang="ja-JP" sz="3600" dirty="0" smtClean="0"/>
              <a:t>Scatter diagram between CP and RMW (FT+0)</a:t>
            </a:r>
            <a:endParaRPr kumimoji="1" lang="ja-JP" altLang="en-US" sz="3600"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r="8741" b="5816"/>
          <a:stretch/>
        </p:blipFill>
        <p:spPr>
          <a:xfrm>
            <a:off x="39307" y="838043"/>
            <a:ext cx="6953969" cy="5544090"/>
          </a:xfrm>
          <a:prstGeom prst="rect">
            <a:avLst/>
          </a:prstGeom>
        </p:spPr>
      </p:pic>
      <p:sp>
        <p:nvSpPr>
          <p:cNvPr id="5" name="テキスト ボックス 4"/>
          <p:cNvSpPr txBox="1"/>
          <p:nvPr/>
        </p:nvSpPr>
        <p:spPr>
          <a:xfrm>
            <a:off x="5275385" y="4331279"/>
            <a:ext cx="3868615" cy="2246769"/>
          </a:xfrm>
          <a:prstGeom prst="rect">
            <a:avLst/>
          </a:prstGeom>
          <a:noFill/>
          <a:ln>
            <a:solidFill>
              <a:schemeClr val="tx1"/>
            </a:solidFill>
          </a:ln>
        </p:spPr>
        <p:txBody>
          <a:bodyPr wrap="square" rtlCol="0">
            <a:spAutoFit/>
          </a:bodyPr>
          <a:lstStyle/>
          <a:p>
            <a:r>
              <a:rPr kumimoji="1" lang="en-US" altLang="ja-JP" dirty="0" smtClean="0"/>
              <a:t>There is a large discrepancy of RMW among models. ECMWF reproduces smallest RMW followed by  JMA and UKMO. BOM, CMC and FRN show large RMW with large initial central pressure difference.</a:t>
            </a:r>
          </a:p>
          <a:p>
            <a:r>
              <a:rPr kumimoji="1" lang="en-US" altLang="ja-JP" sz="1600" dirty="0" smtClean="0"/>
              <a:t>Note:  the result </a:t>
            </a:r>
            <a:r>
              <a:rPr lang="en-US" altLang="ja-JP" sz="1600" dirty="0" smtClean="0"/>
              <a:t>depend on the horizontal resolution of model and product data.</a:t>
            </a:r>
            <a:endParaRPr kumimoji="1" lang="ja-JP" altLang="en-US" sz="1600" dirty="0"/>
          </a:p>
        </p:txBody>
      </p:sp>
      <p:sp>
        <p:nvSpPr>
          <p:cNvPr id="3" name="テキスト ボックス 2"/>
          <p:cNvSpPr txBox="1"/>
          <p:nvPr/>
        </p:nvSpPr>
        <p:spPr>
          <a:xfrm>
            <a:off x="7063992" y="1125416"/>
            <a:ext cx="1969477" cy="2031325"/>
          </a:xfrm>
          <a:prstGeom prst="rect">
            <a:avLst/>
          </a:prstGeom>
          <a:noFill/>
        </p:spPr>
        <p:txBody>
          <a:bodyPr wrap="square" rtlCol="0">
            <a:spAutoFit/>
          </a:bodyPr>
          <a:lstStyle/>
          <a:p>
            <a:r>
              <a:rPr kumimoji="1" lang="en-US" altLang="ja-JP" dirty="0" smtClean="0"/>
              <a:t>X-axis: central pressure at initial.</a:t>
            </a:r>
          </a:p>
          <a:p>
            <a:r>
              <a:rPr lang="en-US" altLang="ja-JP" dirty="0" smtClean="0"/>
              <a:t>Y-axis: RMW at initial.</a:t>
            </a:r>
          </a:p>
          <a:p>
            <a:r>
              <a:rPr kumimoji="1" lang="en-US" altLang="ja-JP" dirty="0" smtClean="0"/>
              <a:t>Color: central pressure departure from </a:t>
            </a:r>
            <a:r>
              <a:rPr kumimoji="1" lang="en-US" altLang="ja-JP" dirty="0" err="1" smtClean="0"/>
              <a:t>besttrack</a:t>
            </a:r>
            <a:r>
              <a:rPr kumimoji="1" lang="en-US" altLang="ja-JP" dirty="0" smtClean="0"/>
              <a:t>.</a:t>
            </a:r>
            <a:endParaRPr kumimoji="1" lang="ja-JP" altLang="en-US" dirty="0"/>
          </a:p>
        </p:txBody>
      </p:sp>
      <p:sp>
        <p:nvSpPr>
          <p:cNvPr id="6" name="テキスト ボックス 5"/>
          <p:cNvSpPr txBox="1"/>
          <p:nvPr/>
        </p:nvSpPr>
        <p:spPr>
          <a:xfrm>
            <a:off x="-32722" y="716526"/>
            <a:ext cx="566181" cy="338554"/>
          </a:xfrm>
          <a:prstGeom prst="rect">
            <a:avLst/>
          </a:prstGeom>
          <a:noFill/>
        </p:spPr>
        <p:txBody>
          <a:bodyPr wrap="none" rtlCol="0">
            <a:spAutoFit/>
          </a:bodyPr>
          <a:lstStyle/>
          <a:p>
            <a:r>
              <a:rPr kumimoji="1" lang="en-US" altLang="ja-JP" sz="1600" dirty="0" smtClean="0"/>
              <a:t>(km)</a:t>
            </a:r>
            <a:endParaRPr kumimoji="1" lang="ja-JP" altLang="en-US" sz="1600" dirty="0"/>
          </a:p>
        </p:txBody>
      </p:sp>
      <p:sp>
        <p:nvSpPr>
          <p:cNvPr id="7" name="テキスト ボックス 6"/>
          <p:cNvSpPr txBox="1"/>
          <p:nvPr/>
        </p:nvSpPr>
        <p:spPr>
          <a:xfrm>
            <a:off x="6816073" y="3923623"/>
            <a:ext cx="616259" cy="338554"/>
          </a:xfrm>
          <a:prstGeom prst="rect">
            <a:avLst/>
          </a:prstGeom>
          <a:noFill/>
        </p:spPr>
        <p:txBody>
          <a:bodyPr wrap="none" rtlCol="0">
            <a:spAutoFit/>
          </a:bodyPr>
          <a:lstStyle/>
          <a:p>
            <a:r>
              <a:rPr kumimoji="1" lang="en-US" altLang="ja-JP" sz="1600" dirty="0" smtClean="0"/>
              <a:t>(</a:t>
            </a:r>
            <a:r>
              <a:rPr kumimoji="1" lang="en-US" altLang="ja-JP" sz="1600" dirty="0" err="1" smtClean="0"/>
              <a:t>hPa</a:t>
            </a:r>
            <a:r>
              <a:rPr kumimoji="1" lang="en-US" altLang="ja-JP" sz="1600" dirty="0" smtClean="0"/>
              <a:t>)</a:t>
            </a:r>
            <a:endParaRPr kumimoji="1" lang="ja-JP" altLang="en-US" sz="1600" dirty="0"/>
          </a:p>
        </p:txBody>
      </p:sp>
    </p:spTree>
    <p:extLst>
      <p:ext uri="{BB962C8B-B14F-4D97-AF65-F5344CB8AC3E}">
        <p14:creationId xmlns:p14="http://schemas.microsoft.com/office/powerpoint/2010/main" val="26183923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wada\Documents\MRI\WGNE熱帯低気圧検証_2015\com_scat_cp_rmw_cpe_FT000_wgne_wrt_EC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14" y="834829"/>
            <a:ext cx="7620000" cy="588645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0" y="89088"/>
            <a:ext cx="9144000" cy="767629"/>
          </a:xfrm>
        </p:spPr>
        <p:txBody>
          <a:bodyPr>
            <a:noAutofit/>
          </a:bodyPr>
          <a:lstStyle/>
          <a:p>
            <a:pPr algn="ctr"/>
            <a:r>
              <a:rPr kumimoji="1" lang="en-US" altLang="ja-JP" sz="3600" dirty="0" smtClean="0"/>
              <a:t>Scatter diagram of </a:t>
            </a:r>
            <a:r>
              <a:rPr lang="en-US" altLang="ja-JP" sz="3600" dirty="0" smtClean="0"/>
              <a:t>RMW w.r.t. ECMWF</a:t>
            </a:r>
            <a:r>
              <a:rPr kumimoji="1" lang="en-US" altLang="ja-JP" sz="3600" dirty="0" smtClean="0"/>
              <a:t>(FT+0)</a:t>
            </a:r>
            <a:endParaRPr kumimoji="1" lang="ja-JP" altLang="en-US" sz="3600" dirty="0"/>
          </a:p>
        </p:txBody>
      </p:sp>
      <p:sp>
        <p:nvSpPr>
          <p:cNvPr id="5" name="テキスト ボックス 4"/>
          <p:cNvSpPr txBox="1"/>
          <p:nvPr/>
        </p:nvSpPr>
        <p:spPr>
          <a:xfrm>
            <a:off x="5295481" y="4239039"/>
            <a:ext cx="3848519" cy="2031325"/>
          </a:xfrm>
          <a:prstGeom prst="rect">
            <a:avLst/>
          </a:prstGeom>
          <a:noFill/>
          <a:ln>
            <a:solidFill>
              <a:schemeClr val="tx1"/>
            </a:solidFill>
          </a:ln>
        </p:spPr>
        <p:txBody>
          <a:bodyPr wrap="square" rtlCol="0">
            <a:spAutoFit/>
          </a:bodyPr>
          <a:lstStyle/>
          <a:p>
            <a:r>
              <a:rPr kumimoji="1" lang="en-US" altLang="ja-JP" dirty="0" smtClean="0"/>
              <a:t>There is a large discrepancy of RMW with regards to ECMWF. BOM, CMC, FRN tends to become larger RMW than that of ECMWF. CMA, JMA, NCEP, NRL shows deeper central pressure at initial when RMW is smaller than that of ECMWF. </a:t>
            </a:r>
            <a:endParaRPr kumimoji="1" lang="ja-JP" altLang="en-US" dirty="0"/>
          </a:p>
        </p:txBody>
      </p:sp>
      <p:sp>
        <p:nvSpPr>
          <p:cNvPr id="6" name="テキスト ボックス 5"/>
          <p:cNvSpPr txBox="1"/>
          <p:nvPr/>
        </p:nvSpPr>
        <p:spPr>
          <a:xfrm>
            <a:off x="7063992" y="1125416"/>
            <a:ext cx="2080008" cy="2308324"/>
          </a:xfrm>
          <a:prstGeom prst="rect">
            <a:avLst/>
          </a:prstGeom>
          <a:noFill/>
        </p:spPr>
        <p:txBody>
          <a:bodyPr wrap="square" rtlCol="0">
            <a:spAutoFit/>
          </a:bodyPr>
          <a:lstStyle/>
          <a:p>
            <a:r>
              <a:rPr kumimoji="1" lang="en-US" altLang="ja-JP" dirty="0" smtClean="0"/>
              <a:t>X-axis: RMW for ECMWF at initial.</a:t>
            </a:r>
          </a:p>
          <a:p>
            <a:r>
              <a:rPr lang="en-US" altLang="ja-JP" dirty="0" smtClean="0"/>
              <a:t>Y-axis: RMW for each model at initial.</a:t>
            </a:r>
          </a:p>
          <a:p>
            <a:r>
              <a:rPr lang="en-US" altLang="ja-JP" dirty="0"/>
              <a:t>Color: central pressure </a:t>
            </a:r>
            <a:r>
              <a:rPr lang="en-US" altLang="ja-JP" dirty="0" smtClean="0"/>
              <a:t>difference  between ECMWF and each model.</a:t>
            </a:r>
            <a:endParaRPr lang="ja-JP" altLang="en-US" dirty="0"/>
          </a:p>
        </p:txBody>
      </p:sp>
      <p:sp>
        <p:nvSpPr>
          <p:cNvPr id="4" name="テキスト ボックス 3"/>
          <p:cNvSpPr txBox="1"/>
          <p:nvPr/>
        </p:nvSpPr>
        <p:spPr>
          <a:xfrm>
            <a:off x="-32722" y="716526"/>
            <a:ext cx="566181" cy="338554"/>
          </a:xfrm>
          <a:prstGeom prst="rect">
            <a:avLst/>
          </a:prstGeom>
          <a:noFill/>
        </p:spPr>
        <p:txBody>
          <a:bodyPr wrap="none" rtlCol="0">
            <a:spAutoFit/>
          </a:bodyPr>
          <a:lstStyle/>
          <a:p>
            <a:r>
              <a:rPr kumimoji="1" lang="en-US" altLang="ja-JP" sz="1600" dirty="0" smtClean="0"/>
              <a:t>(km)</a:t>
            </a:r>
            <a:endParaRPr kumimoji="1" lang="ja-JP" altLang="en-US" sz="1600" dirty="0"/>
          </a:p>
        </p:txBody>
      </p:sp>
      <p:sp>
        <p:nvSpPr>
          <p:cNvPr id="8" name="テキスト ボックス 7"/>
          <p:cNvSpPr txBox="1"/>
          <p:nvPr/>
        </p:nvSpPr>
        <p:spPr>
          <a:xfrm>
            <a:off x="6926601" y="3880213"/>
            <a:ext cx="1326773" cy="338554"/>
          </a:xfrm>
          <a:prstGeom prst="rect">
            <a:avLst/>
          </a:prstGeom>
          <a:noFill/>
        </p:spPr>
        <p:txBody>
          <a:bodyPr wrap="none" rtlCol="0">
            <a:spAutoFit/>
          </a:bodyPr>
          <a:lstStyle/>
          <a:p>
            <a:r>
              <a:rPr kumimoji="1" lang="en-US" altLang="ja-JP" sz="1600" dirty="0" smtClean="0"/>
              <a:t>(km: ECMWF)</a:t>
            </a:r>
            <a:endParaRPr kumimoji="1" lang="ja-JP" altLang="en-US" sz="1600" dirty="0"/>
          </a:p>
        </p:txBody>
      </p:sp>
    </p:spTree>
    <p:extLst>
      <p:ext uri="{BB962C8B-B14F-4D97-AF65-F5344CB8AC3E}">
        <p14:creationId xmlns:p14="http://schemas.microsoft.com/office/powerpoint/2010/main" val="28479298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9088"/>
            <a:ext cx="9144000" cy="767629"/>
          </a:xfrm>
        </p:spPr>
        <p:txBody>
          <a:bodyPr>
            <a:noAutofit/>
          </a:bodyPr>
          <a:lstStyle/>
          <a:p>
            <a:pPr algn="ctr"/>
            <a:r>
              <a:rPr kumimoji="1" lang="en-US" altLang="ja-JP" sz="3600" dirty="0" smtClean="0"/>
              <a:t>Scatter diagram between CP and R34 (FT+0)</a:t>
            </a:r>
            <a:endParaRPr kumimoji="1" lang="ja-JP" altLang="en-US" sz="3600" dirty="0"/>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r="8474" b="5816"/>
          <a:stretch/>
        </p:blipFill>
        <p:spPr>
          <a:xfrm>
            <a:off x="36192" y="838043"/>
            <a:ext cx="6974337" cy="5544083"/>
          </a:xfrm>
          <a:prstGeom prst="rect">
            <a:avLst/>
          </a:prstGeom>
        </p:spPr>
      </p:pic>
      <p:sp>
        <p:nvSpPr>
          <p:cNvPr id="5" name="テキスト ボックス 4"/>
          <p:cNvSpPr txBox="1"/>
          <p:nvPr/>
        </p:nvSpPr>
        <p:spPr>
          <a:xfrm>
            <a:off x="5295481" y="4239039"/>
            <a:ext cx="3848519" cy="2585323"/>
          </a:xfrm>
          <a:prstGeom prst="rect">
            <a:avLst/>
          </a:prstGeom>
          <a:noFill/>
          <a:ln>
            <a:solidFill>
              <a:schemeClr val="tx1"/>
            </a:solidFill>
          </a:ln>
        </p:spPr>
        <p:txBody>
          <a:bodyPr wrap="square" rtlCol="0">
            <a:spAutoFit/>
          </a:bodyPr>
          <a:lstStyle/>
          <a:p>
            <a:r>
              <a:rPr kumimoji="1" lang="en-US" altLang="ja-JP" sz="1600" dirty="0" smtClean="0"/>
              <a:t>Compared to the RMW, </a:t>
            </a:r>
            <a:r>
              <a:rPr lang="en-US" altLang="ja-JP" sz="1600" dirty="0" smtClean="0"/>
              <a:t>difference in R34 </a:t>
            </a:r>
            <a:r>
              <a:rPr kumimoji="1" lang="en-US" altLang="ja-JP" sz="1600" dirty="0" smtClean="0"/>
              <a:t>among models is small. </a:t>
            </a:r>
            <a:r>
              <a:rPr lang="en-US" altLang="ja-JP" sz="1600" dirty="0" smtClean="0"/>
              <a:t>BOM, CMC, FRN, KMA show linear relationship between CP &amp; R34. </a:t>
            </a:r>
            <a:r>
              <a:rPr kumimoji="1" lang="en-US" altLang="ja-JP" sz="1600" dirty="0" smtClean="0"/>
              <a:t>ECMWF, JMA, NCEP, UKMO express a wide horizontal scale of R34 for the same intensity. There is no clear relationship between R34 and central pressure departure from </a:t>
            </a:r>
            <a:r>
              <a:rPr kumimoji="1" lang="en-US" altLang="ja-JP" sz="1600" dirty="0" err="1" smtClean="0"/>
              <a:t>besttrack</a:t>
            </a:r>
            <a:r>
              <a:rPr kumimoji="1" lang="en-US" altLang="ja-JP" sz="1600" dirty="0" smtClean="0"/>
              <a:t> at initial. </a:t>
            </a:r>
            <a:endParaRPr kumimoji="1" lang="ja-JP" altLang="en-US" sz="1600" dirty="0"/>
          </a:p>
        </p:txBody>
      </p:sp>
      <p:sp>
        <p:nvSpPr>
          <p:cNvPr id="6" name="テキスト ボックス 5"/>
          <p:cNvSpPr txBox="1"/>
          <p:nvPr/>
        </p:nvSpPr>
        <p:spPr>
          <a:xfrm>
            <a:off x="7063992" y="1125416"/>
            <a:ext cx="1969477" cy="2031325"/>
          </a:xfrm>
          <a:prstGeom prst="rect">
            <a:avLst/>
          </a:prstGeom>
          <a:noFill/>
        </p:spPr>
        <p:txBody>
          <a:bodyPr wrap="square" rtlCol="0">
            <a:spAutoFit/>
          </a:bodyPr>
          <a:lstStyle/>
          <a:p>
            <a:r>
              <a:rPr kumimoji="1" lang="en-US" altLang="ja-JP" dirty="0" smtClean="0"/>
              <a:t>X-axis: central pressure at initial.</a:t>
            </a:r>
          </a:p>
          <a:p>
            <a:r>
              <a:rPr lang="en-US" altLang="ja-JP" dirty="0" smtClean="0"/>
              <a:t>Y-axis: R34 at initial.</a:t>
            </a:r>
          </a:p>
          <a:p>
            <a:r>
              <a:rPr lang="en-US" altLang="ja-JP" dirty="0"/>
              <a:t>Color: central pressure departure from </a:t>
            </a:r>
            <a:r>
              <a:rPr lang="en-US" altLang="ja-JP" dirty="0" err="1"/>
              <a:t>besttrack</a:t>
            </a:r>
            <a:r>
              <a:rPr lang="en-US" altLang="ja-JP" dirty="0" smtClean="0"/>
              <a:t>.</a:t>
            </a:r>
            <a:endParaRPr lang="ja-JP" altLang="en-US" dirty="0"/>
          </a:p>
        </p:txBody>
      </p:sp>
      <p:sp>
        <p:nvSpPr>
          <p:cNvPr id="7" name="テキスト ボックス 6"/>
          <p:cNvSpPr txBox="1"/>
          <p:nvPr/>
        </p:nvSpPr>
        <p:spPr>
          <a:xfrm>
            <a:off x="-32722" y="716526"/>
            <a:ext cx="566181" cy="338554"/>
          </a:xfrm>
          <a:prstGeom prst="rect">
            <a:avLst/>
          </a:prstGeom>
          <a:noFill/>
        </p:spPr>
        <p:txBody>
          <a:bodyPr wrap="none" rtlCol="0">
            <a:spAutoFit/>
          </a:bodyPr>
          <a:lstStyle/>
          <a:p>
            <a:r>
              <a:rPr kumimoji="1" lang="en-US" altLang="ja-JP" sz="1600" dirty="0" smtClean="0"/>
              <a:t>(km)</a:t>
            </a:r>
            <a:endParaRPr kumimoji="1" lang="ja-JP" altLang="en-US" sz="1600" dirty="0"/>
          </a:p>
        </p:txBody>
      </p:sp>
      <p:sp>
        <p:nvSpPr>
          <p:cNvPr id="8" name="テキスト ボックス 7"/>
          <p:cNvSpPr txBox="1"/>
          <p:nvPr/>
        </p:nvSpPr>
        <p:spPr>
          <a:xfrm>
            <a:off x="6816073" y="3923623"/>
            <a:ext cx="616259" cy="338554"/>
          </a:xfrm>
          <a:prstGeom prst="rect">
            <a:avLst/>
          </a:prstGeom>
          <a:noFill/>
        </p:spPr>
        <p:txBody>
          <a:bodyPr wrap="none" rtlCol="0">
            <a:spAutoFit/>
          </a:bodyPr>
          <a:lstStyle/>
          <a:p>
            <a:r>
              <a:rPr kumimoji="1" lang="en-US" altLang="ja-JP" sz="1600" dirty="0" smtClean="0"/>
              <a:t>(</a:t>
            </a:r>
            <a:r>
              <a:rPr kumimoji="1" lang="en-US" altLang="ja-JP" sz="1600" dirty="0" err="1" smtClean="0"/>
              <a:t>hPa</a:t>
            </a:r>
            <a:r>
              <a:rPr kumimoji="1" lang="en-US" altLang="ja-JP" sz="1600" dirty="0" smtClean="0"/>
              <a:t>)</a:t>
            </a:r>
            <a:endParaRPr kumimoji="1" lang="ja-JP" altLang="en-US" sz="1600" dirty="0"/>
          </a:p>
        </p:txBody>
      </p:sp>
    </p:spTree>
    <p:extLst>
      <p:ext uri="{BB962C8B-B14F-4D97-AF65-F5344CB8AC3E}">
        <p14:creationId xmlns:p14="http://schemas.microsoft.com/office/powerpoint/2010/main" val="2513519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wada\Documents\MRI\WGNE熱帯低気圧検証_2015\com_scat_cp_r34_cpe_FT000_wgne_wrt_EC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0" y="836613"/>
            <a:ext cx="7620001"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0" y="89088"/>
            <a:ext cx="9144000" cy="767629"/>
          </a:xfrm>
        </p:spPr>
        <p:txBody>
          <a:bodyPr>
            <a:noAutofit/>
          </a:bodyPr>
          <a:lstStyle/>
          <a:p>
            <a:pPr algn="ctr"/>
            <a:r>
              <a:rPr kumimoji="1" lang="en-US" altLang="ja-JP" sz="3600" dirty="0" smtClean="0"/>
              <a:t>Scatter diagram of </a:t>
            </a:r>
            <a:r>
              <a:rPr lang="en-US" altLang="ja-JP" sz="3600" dirty="0" smtClean="0"/>
              <a:t>R34 w.r.t. ECMWF</a:t>
            </a:r>
            <a:r>
              <a:rPr kumimoji="1" lang="en-US" altLang="ja-JP" sz="3600" dirty="0" smtClean="0"/>
              <a:t>(FT+0)</a:t>
            </a:r>
            <a:endParaRPr kumimoji="1" lang="ja-JP" altLang="en-US" sz="3600" dirty="0"/>
          </a:p>
        </p:txBody>
      </p:sp>
      <p:sp>
        <p:nvSpPr>
          <p:cNvPr id="5" name="テキスト ボックス 4"/>
          <p:cNvSpPr txBox="1"/>
          <p:nvPr/>
        </p:nvSpPr>
        <p:spPr>
          <a:xfrm>
            <a:off x="5295481" y="4239039"/>
            <a:ext cx="3848519" cy="1754326"/>
          </a:xfrm>
          <a:prstGeom prst="rect">
            <a:avLst/>
          </a:prstGeom>
          <a:noFill/>
          <a:ln>
            <a:solidFill>
              <a:schemeClr val="tx1"/>
            </a:solidFill>
          </a:ln>
        </p:spPr>
        <p:txBody>
          <a:bodyPr wrap="square" rtlCol="0">
            <a:spAutoFit/>
          </a:bodyPr>
          <a:lstStyle/>
          <a:p>
            <a:r>
              <a:rPr kumimoji="1" lang="en-US" altLang="ja-JP" dirty="0" smtClean="0"/>
              <a:t>Compared to the RMW, R34 at each model is consistent with that of ECMWF. BOM, CMC, FRN, NCEP, UKMO is linear relationship with ECMWF. CMA, KMA, NRL have a relatively large difference from ECMWF. </a:t>
            </a:r>
            <a:endParaRPr kumimoji="1" lang="ja-JP" altLang="en-US" dirty="0"/>
          </a:p>
        </p:txBody>
      </p:sp>
      <p:sp>
        <p:nvSpPr>
          <p:cNvPr id="6" name="テキスト ボックス 5"/>
          <p:cNvSpPr txBox="1"/>
          <p:nvPr/>
        </p:nvSpPr>
        <p:spPr>
          <a:xfrm>
            <a:off x="7063992" y="1125416"/>
            <a:ext cx="2080008" cy="2308324"/>
          </a:xfrm>
          <a:prstGeom prst="rect">
            <a:avLst/>
          </a:prstGeom>
          <a:noFill/>
        </p:spPr>
        <p:txBody>
          <a:bodyPr wrap="square" rtlCol="0">
            <a:spAutoFit/>
          </a:bodyPr>
          <a:lstStyle/>
          <a:p>
            <a:r>
              <a:rPr kumimoji="1" lang="en-US" altLang="ja-JP" dirty="0" smtClean="0"/>
              <a:t>X-axis: R34 for ECMWF at initial.</a:t>
            </a:r>
          </a:p>
          <a:p>
            <a:r>
              <a:rPr lang="en-US" altLang="ja-JP" dirty="0" smtClean="0"/>
              <a:t>Y-axis: R34 for each model at initial.</a:t>
            </a:r>
          </a:p>
          <a:p>
            <a:r>
              <a:rPr lang="en-US" altLang="ja-JP" dirty="0"/>
              <a:t>Color: central pressure </a:t>
            </a:r>
            <a:r>
              <a:rPr lang="en-US" altLang="ja-JP" dirty="0" smtClean="0"/>
              <a:t>difference  between ECMWF and each model.</a:t>
            </a:r>
            <a:endParaRPr lang="ja-JP" altLang="en-US" dirty="0"/>
          </a:p>
        </p:txBody>
      </p:sp>
      <p:sp>
        <p:nvSpPr>
          <p:cNvPr id="4" name="テキスト ボックス 3"/>
          <p:cNvSpPr txBox="1"/>
          <p:nvPr/>
        </p:nvSpPr>
        <p:spPr>
          <a:xfrm>
            <a:off x="-32722" y="716526"/>
            <a:ext cx="566181" cy="338554"/>
          </a:xfrm>
          <a:prstGeom prst="rect">
            <a:avLst/>
          </a:prstGeom>
          <a:noFill/>
        </p:spPr>
        <p:txBody>
          <a:bodyPr wrap="none" rtlCol="0">
            <a:spAutoFit/>
          </a:bodyPr>
          <a:lstStyle/>
          <a:p>
            <a:r>
              <a:rPr kumimoji="1" lang="en-US" altLang="ja-JP" sz="1600" dirty="0" smtClean="0"/>
              <a:t>(km)</a:t>
            </a:r>
            <a:endParaRPr kumimoji="1" lang="ja-JP" altLang="en-US" sz="1600" dirty="0"/>
          </a:p>
        </p:txBody>
      </p:sp>
      <p:sp>
        <p:nvSpPr>
          <p:cNvPr id="8" name="テキスト ボックス 7"/>
          <p:cNvSpPr txBox="1"/>
          <p:nvPr/>
        </p:nvSpPr>
        <p:spPr>
          <a:xfrm>
            <a:off x="6926601" y="3880213"/>
            <a:ext cx="1326773" cy="338554"/>
          </a:xfrm>
          <a:prstGeom prst="rect">
            <a:avLst/>
          </a:prstGeom>
          <a:noFill/>
        </p:spPr>
        <p:txBody>
          <a:bodyPr wrap="none" rtlCol="0">
            <a:spAutoFit/>
          </a:bodyPr>
          <a:lstStyle/>
          <a:p>
            <a:r>
              <a:rPr kumimoji="1" lang="en-US" altLang="ja-JP" sz="1600" dirty="0" smtClean="0"/>
              <a:t>(km: ECMWF)</a:t>
            </a:r>
            <a:endParaRPr kumimoji="1" lang="ja-JP" altLang="en-US" sz="1600" dirty="0"/>
          </a:p>
        </p:txBody>
      </p:sp>
    </p:spTree>
    <p:extLst>
      <p:ext uri="{BB962C8B-B14F-4D97-AF65-F5344CB8AC3E}">
        <p14:creationId xmlns:p14="http://schemas.microsoft.com/office/powerpoint/2010/main" val="16499183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Future plan</a:t>
            </a:r>
            <a:endParaRPr kumimoji="1" lang="ja-JP" altLang="en-US" dirty="0"/>
          </a:p>
        </p:txBody>
      </p:sp>
      <p:sp>
        <p:nvSpPr>
          <p:cNvPr id="5" name="テキスト プレースホルダー 4"/>
          <p:cNvSpPr>
            <a:spLocks noGrp="1"/>
          </p:cNvSpPr>
          <p:nvPr>
            <p:ph type="body" idx="1"/>
          </p:nvPr>
        </p:nvSpPr>
        <p:spPr/>
        <p:txBody>
          <a:bodyPr/>
          <a:lstStyle/>
          <a:p>
            <a:pPr algn="ctr"/>
            <a:r>
              <a:rPr kumimoji="1" lang="en-US" altLang="ja-JP" dirty="0" smtClean="0"/>
              <a:t>Paper submission to BAMS</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A6D3F0D8-8ADA-4B70-A11F-BA660F944981}" type="slidenum">
              <a:rPr lang="ja-JP" altLang="en-US" smtClean="0"/>
              <a:pPr>
                <a:defRPr/>
              </a:pPr>
              <a:t>45</a:t>
            </a:fld>
            <a:endParaRPr lang="ja-JP" altLang="en-US" dirty="0"/>
          </a:p>
        </p:txBody>
      </p:sp>
    </p:spTree>
    <p:extLst>
      <p:ext uri="{BB962C8B-B14F-4D97-AF65-F5344CB8AC3E}">
        <p14:creationId xmlns:p14="http://schemas.microsoft.com/office/powerpoint/2010/main" val="420545606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214313" y="115888"/>
            <a:ext cx="8715375" cy="649287"/>
          </a:xfrm>
          <a:prstGeom prst="rect">
            <a:avLst/>
          </a:prstGeom>
          <a:gradFill rotWithShape="1">
            <a:gsLst>
              <a:gs pos="0">
                <a:srgbClr val="99CCFF"/>
              </a:gs>
              <a:gs pos="100000">
                <a:srgbClr val="3333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auto" hangingPunct="1">
              <a:spcBef>
                <a:spcPct val="0"/>
              </a:spcBef>
              <a:spcAft>
                <a:spcPts val="0"/>
              </a:spcAft>
              <a:buFontTx/>
              <a:buNone/>
              <a:defRPr/>
            </a:pPr>
            <a:r>
              <a:rPr lang="en-US" altLang="ja-JP" sz="2800" kern="0" dirty="0" smtClean="0">
                <a:solidFill>
                  <a:srgbClr val="FFFFFF"/>
                </a:solidFill>
              </a:rPr>
              <a:t>Paper submission for publication in BAMS</a:t>
            </a:r>
          </a:p>
        </p:txBody>
      </p:sp>
      <p:sp>
        <p:nvSpPr>
          <p:cNvPr id="5" name="テキスト ボックス 4"/>
          <p:cNvSpPr txBox="1"/>
          <p:nvPr/>
        </p:nvSpPr>
        <p:spPr>
          <a:xfrm>
            <a:off x="281967" y="820271"/>
            <a:ext cx="8606959" cy="923330"/>
          </a:xfrm>
          <a:prstGeom prst="rect">
            <a:avLst/>
          </a:prstGeom>
          <a:noFill/>
        </p:spPr>
        <p:txBody>
          <a:bodyPr wrap="square" rtlCol="0">
            <a:spAutoFit/>
          </a:bodyPr>
          <a:lstStyle/>
          <a:p>
            <a:r>
              <a:rPr lang="en-GB" altLang="ja-JP" dirty="0"/>
              <a:t>As the </a:t>
            </a:r>
            <a:r>
              <a:rPr lang="en-US" altLang="ja-JP" dirty="0"/>
              <a:t>WGNE marks 25 years since the start of this intercomparison, it is an opportune time to review the achievements of the project, and how much the accuracy of TC track forecasts by the global models has improved over the last quarter </a:t>
            </a:r>
            <a:r>
              <a:rPr lang="en-US" altLang="ja-JP" dirty="0" smtClean="0"/>
              <a:t>century.</a:t>
            </a:r>
            <a:endParaRPr kumimoji="1" lang="ja-JP" altLang="en-US" dirty="0"/>
          </a:p>
        </p:txBody>
      </p:sp>
      <p:sp>
        <p:nvSpPr>
          <p:cNvPr id="6" name="正方形/長方形 5"/>
          <p:cNvSpPr/>
          <p:nvPr/>
        </p:nvSpPr>
        <p:spPr>
          <a:xfrm>
            <a:off x="93288" y="1813057"/>
            <a:ext cx="4492158" cy="1631216"/>
          </a:xfrm>
          <a:prstGeom prst="rect">
            <a:avLst/>
          </a:prstGeom>
        </p:spPr>
        <p:txBody>
          <a:bodyPr wrap="square">
            <a:spAutoFit/>
          </a:bodyPr>
          <a:lstStyle/>
          <a:p>
            <a:pPr algn="ctr"/>
            <a:r>
              <a:rPr lang="en-GB" altLang="ja-JP" sz="2000" b="1" dirty="0" smtClean="0">
                <a:effectLst/>
                <a:ea typeface="ＭＳ 明朝" panose="02020609040205080304" pitchFamily="17" charset="-128"/>
              </a:rPr>
              <a:t>Title: </a:t>
            </a:r>
          </a:p>
          <a:p>
            <a:pPr algn="ctr"/>
            <a:r>
              <a:rPr lang="en-GB" altLang="ja-JP" sz="2000" b="1" dirty="0" smtClean="0">
                <a:effectLst/>
                <a:ea typeface="ＭＳ 明朝" panose="02020609040205080304" pitchFamily="17" charset="-128"/>
              </a:rPr>
              <a:t>WGNE Intercomparison of Tropical Cyclone Forecasts by Operational Global Models: A Quarter-Century and Beyond</a:t>
            </a:r>
          </a:p>
          <a:p>
            <a:pPr algn="ctr"/>
            <a:endParaRPr lang="ja-JP" altLang="en-US" sz="2000" dirty="0"/>
          </a:p>
        </p:txBody>
      </p:sp>
      <p:sp>
        <p:nvSpPr>
          <p:cNvPr id="7" name="テキスト ボックス 6"/>
          <p:cNvSpPr txBox="1"/>
          <p:nvPr/>
        </p:nvSpPr>
        <p:spPr>
          <a:xfrm>
            <a:off x="146865" y="3335784"/>
            <a:ext cx="4465265" cy="3144451"/>
          </a:xfrm>
          <a:prstGeom prst="rect">
            <a:avLst/>
          </a:prstGeom>
          <a:noFill/>
        </p:spPr>
        <p:txBody>
          <a:bodyPr wrap="square" rtlCol="0">
            <a:spAutoFit/>
          </a:bodyPr>
          <a:lstStyle/>
          <a:p>
            <a:pPr marL="285750" indent="-285750">
              <a:lnSpc>
                <a:spcPts val="1700"/>
              </a:lnSpc>
              <a:buFont typeface="Wingdings" panose="05000000000000000000" pitchFamily="2" charset="2"/>
              <a:buChar char="l"/>
            </a:pPr>
            <a:r>
              <a:rPr lang="en-US" altLang="ja-JP" dirty="0" smtClean="0"/>
              <a:t>History of the project</a:t>
            </a:r>
          </a:p>
          <a:p>
            <a:pPr marL="285750" indent="-285750">
              <a:lnSpc>
                <a:spcPts val="1700"/>
              </a:lnSpc>
              <a:buFont typeface="Wingdings" panose="05000000000000000000" pitchFamily="2" charset="2"/>
              <a:buChar char="l"/>
            </a:pPr>
            <a:endParaRPr lang="en-US" altLang="ja-JP" dirty="0"/>
          </a:p>
          <a:p>
            <a:pPr marL="285750" indent="-285750">
              <a:lnSpc>
                <a:spcPts val="1700"/>
              </a:lnSpc>
              <a:buFont typeface="Wingdings" panose="05000000000000000000" pitchFamily="2" charset="2"/>
              <a:buChar char="l"/>
            </a:pPr>
            <a:r>
              <a:rPr lang="en-US" altLang="ja-JP" dirty="0" smtClean="0"/>
              <a:t>Time series of position errors (</a:t>
            </a:r>
            <a:r>
              <a:rPr lang="en-GB" altLang="ja-JP" dirty="0"/>
              <a:t>both globally and in each TC </a:t>
            </a:r>
            <a:r>
              <a:rPr lang="en-GB" altLang="ja-JP" dirty="0" smtClean="0"/>
              <a:t>basin)</a:t>
            </a:r>
          </a:p>
          <a:p>
            <a:pPr marL="285750" indent="-285750">
              <a:lnSpc>
                <a:spcPts val="1700"/>
              </a:lnSpc>
              <a:buFont typeface="Wingdings" panose="05000000000000000000" pitchFamily="2" charset="2"/>
              <a:buChar char="l"/>
            </a:pPr>
            <a:endParaRPr lang="en-GB" altLang="ja-JP" dirty="0"/>
          </a:p>
          <a:p>
            <a:pPr marL="285750" indent="-285750">
              <a:lnSpc>
                <a:spcPts val="1700"/>
              </a:lnSpc>
              <a:buFont typeface="Wingdings" panose="05000000000000000000" pitchFamily="2" charset="2"/>
              <a:buChar char="l"/>
            </a:pPr>
            <a:r>
              <a:rPr lang="en-GB" altLang="ja-JP" dirty="0" smtClean="0"/>
              <a:t>Benefit of multi-model ensembles</a:t>
            </a:r>
          </a:p>
          <a:p>
            <a:pPr marL="285750" indent="-285750">
              <a:lnSpc>
                <a:spcPts val="1700"/>
              </a:lnSpc>
              <a:buFont typeface="Wingdings" panose="05000000000000000000" pitchFamily="2" charset="2"/>
              <a:buChar char="l"/>
            </a:pPr>
            <a:endParaRPr lang="en-GB" altLang="ja-JP" dirty="0"/>
          </a:p>
          <a:p>
            <a:pPr marL="285750" indent="-285750">
              <a:lnSpc>
                <a:spcPts val="1700"/>
              </a:lnSpc>
              <a:buFont typeface="Wingdings" panose="05000000000000000000" pitchFamily="2" charset="2"/>
              <a:buChar char="l"/>
            </a:pPr>
            <a:r>
              <a:rPr kumimoji="1" lang="en-US" altLang="ja-JP" dirty="0" smtClean="0"/>
              <a:t>Verification of </a:t>
            </a:r>
            <a:r>
              <a:rPr lang="en-GB" altLang="ja-JP" dirty="0" smtClean="0"/>
              <a:t>intensity </a:t>
            </a:r>
            <a:r>
              <a:rPr lang="en-GB" altLang="ja-JP" dirty="0"/>
              <a:t>forecasts and forecasts by regional </a:t>
            </a:r>
            <a:r>
              <a:rPr lang="en-GB" altLang="ja-JP" dirty="0" smtClean="0"/>
              <a:t>models</a:t>
            </a:r>
          </a:p>
          <a:p>
            <a:pPr marL="285750" indent="-285750">
              <a:lnSpc>
                <a:spcPts val="1700"/>
              </a:lnSpc>
              <a:buFont typeface="Wingdings" panose="05000000000000000000" pitchFamily="2" charset="2"/>
              <a:buChar char="l"/>
            </a:pPr>
            <a:endParaRPr kumimoji="1" lang="en-GB" altLang="ja-JP" dirty="0"/>
          </a:p>
          <a:p>
            <a:pPr marL="285750" indent="-285750">
              <a:lnSpc>
                <a:spcPts val="1700"/>
              </a:lnSpc>
              <a:buFont typeface="Wingdings" panose="05000000000000000000" pitchFamily="2" charset="2"/>
              <a:buChar char="l"/>
            </a:pPr>
            <a:r>
              <a:rPr lang="en-GB" altLang="ja-JP" dirty="0" smtClean="0"/>
              <a:t>Future </a:t>
            </a:r>
            <a:r>
              <a:rPr lang="en-GB" altLang="ja-JP" dirty="0"/>
              <a:t>challenges to TC track forecasting </a:t>
            </a:r>
            <a:r>
              <a:rPr lang="en-GB" altLang="ja-JP" dirty="0" smtClean="0"/>
              <a:t>that </a:t>
            </a:r>
            <a:r>
              <a:rPr lang="en-GB" altLang="ja-JP" dirty="0"/>
              <a:t>have been identified at the 8th WMO </a:t>
            </a:r>
            <a:r>
              <a:rPr lang="en-GB" altLang="ja-JP" dirty="0" smtClean="0"/>
              <a:t>International Workshop on Tropical Cyclones (IWTC)</a:t>
            </a:r>
            <a:endParaRPr kumimoji="1" lang="ja-JP" altLang="en-US" dirty="0"/>
          </a:p>
        </p:txBody>
      </p:sp>
      <p:sp>
        <p:nvSpPr>
          <p:cNvPr id="9" name="テキスト ボックス 9"/>
          <p:cNvSpPr txBox="1">
            <a:spLocks noChangeArrowheads="1"/>
          </p:cNvSpPr>
          <p:nvPr/>
        </p:nvSpPr>
        <p:spPr bwMode="auto">
          <a:xfrm>
            <a:off x="5701342" y="1853622"/>
            <a:ext cx="2393577" cy="369332"/>
          </a:xfrm>
          <a:prstGeom prst="rect">
            <a:avLst/>
          </a:prstGeom>
          <a:solidFill>
            <a:schemeClr val="bg1"/>
          </a:solidFill>
          <a:ln w="9525">
            <a:solidFill>
              <a:schemeClr val="tx1"/>
            </a:solidFill>
            <a:miter lim="800000"/>
            <a:headEnd/>
            <a:tailEnd/>
          </a:ln>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fontAlgn="base">
              <a:lnSpc>
                <a:spcPct val="100000"/>
              </a:lnSpc>
              <a:spcBef>
                <a:spcPct val="0"/>
              </a:spcBef>
              <a:spcAft>
                <a:spcPct val="0"/>
              </a:spcAft>
              <a:buFontTx/>
              <a:buNone/>
            </a:pPr>
            <a:r>
              <a:rPr lang="en-US" altLang="ja-JP" sz="1800" dirty="0" smtClean="0">
                <a:solidFill>
                  <a:srgbClr val="000000"/>
                </a:solidFill>
              </a:rPr>
              <a:t>Schedule</a:t>
            </a:r>
            <a:endParaRPr lang="en-US" altLang="ja-JP" sz="1800" dirty="0">
              <a:solidFill>
                <a:srgbClr val="000000"/>
              </a:solidFill>
            </a:endParaRPr>
          </a:p>
        </p:txBody>
      </p:sp>
      <p:sp>
        <p:nvSpPr>
          <p:cNvPr id="10" name="正方形/長方形 9"/>
          <p:cNvSpPr/>
          <p:nvPr/>
        </p:nvSpPr>
        <p:spPr>
          <a:xfrm>
            <a:off x="4638815" y="2222954"/>
            <a:ext cx="4491738" cy="4518414"/>
          </a:xfrm>
          <a:prstGeom prst="rect">
            <a:avLst/>
          </a:prstGeom>
        </p:spPr>
        <p:txBody>
          <a:bodyPr wrap="square">
            <a:normAutofit lnSpcReduction="10000"/>
          </a:bodyPr>
          <a:lstStyle/>
          <a:p>
            <a:r>
              <a:rPr lang="en-US" altLang="ja-JP" b="0" dirty="0" smtClean="0">
                <a:effectLst/>
              </a:rPr>
              <a:t>BAMS requires that an </a:t>
            </a:r>
            <a:r>
              <a:rPr lang="en-US" altLang="ja-JP" b="1" dirty="0" smtClean="0">
                <a:solidFill>
                  <a:srgbClr val="FF0000"/>
                </a:solidFill>
                <a:effectLst/>
              </a:rPr>
              <a:t>Author Proposal</a:t>
            </a:r>
            <a:r>
              <a:rPr lang="en-US" altLang="ja-JP" b="0" dirty="0" smtClean="0">
                <a:effectLst/>
              </a:rPr>
              <a:t> be submitted (to the web site) and then approved before a full manuscript will be considered.</a:t>
            </a:r>
          </a:p>
          <a:p>
            <a:endParaRPr lang="en-US" altLang="ja-JP" dirty="0"/>
          </a:p>
          <a:p>
            <a:r>
              <a:rPr lang="en-US" altLang="ja-JP" dirty="0"/>
              <a:t>A proposal consists of </a:t>
            </a:r>
            <a:r>
              <a:rPr lang="en-US" altLang="ja-JP" b="1" dirty="0">
                <a:solidFill>
                  <a:srgbClr val="FF0000"/>
                </a:solidFill>
              </a:rPr>
              <a:t>a single abstract</a:t>
            </a:r>
            <a:r>
              <a:rPr lang="en-US" altLang="ja-JP" dirty="0"/>
              <a:t> of 250 words or </a:t>
            </a:r>
            <a:r>
              <a:rPr lang="en-US" altLang="ja-JP" dirty="0" smtClean="0"/>
              <a:t>less, </a:t>
            </a:r>
            <a:r>
              <a:rPr lang="en-US" altLang="ja-JP" dirty="0"/>
              <a:t>plus </a:t>
            </a:r>
            <a:r>
              <a:rPr lang="en-US" altLang="ja-JP" b="1" dirty="0">
                <a:solidFill>
                  <a:srgbClr val="FF0000"/>
                </a:solidFill>
              </a:rPr>
              <a:t>a cover letter </a:t>
            </a:r>
            <a:r>
              <a:rPr lang="en-US" altLang="ja-JP" dirty="0"/>
              <a:t>of 250 words or </a:t>
            </a:r>
            <a:r>
              <a:rPr lang="en-US" altLang="ja-JP" dirty="0" smtClean="0"/>
              <a:t>less.</a:t>
            </a:r>
          </a:p>
          <a:p>
            <a:endParaRPr lang="en-US" altLang="ja-JP" b="0" dirty="0">
              <a:effectLst/>
            </a:endParaRPr>
          </a:p>
          <a:p>
            <a:r>
              <a:rPr lang="en-US" altLang="ja-JP" b="1" dirty="0" smtClean="0">
                <a:solidFill>
                  <a:srgbClr val="FF0000"/>
                </a:solidFill>
              </a:rPr>
              <a:t>A draft abstract and a cover letter are ready</a:t>
            </a:r>
            <a:r>
              <a:rPr lang="en-US" altLang="ja-JP" dirty="0" smtClean="0"/>
              <a:t>, so we plan to submit them once we get a approval from the WGME members.</a:t>
            </a:r>
          </a:p>
          <a:p>
            <a:endParaRPr lang="en-US" altLang="ja-JP" b="0" dirty="0">
              <a:effectLst/>
            </a:endParaRPr>
          </a:p>
          <a:p>
            <a:r>
              <a:rPr lang="en-US" altLang="ja-JP" b="1" dirty="0" smtClean="0">
                <a:solidFill>
                  <a:srgbClr val="FF0000"/>
                </a:solidFill>
                <a:effectLst/>
              </a:rPr>
              <a:t>We plan to submit the manuscript to BAMS before the next session of the WGNE meeting</a:t>
            </a:r>
            <a:r>
              <a:rPr lang="en-US" altLang="ja-JP" b="0" dirty="0" smtClean="0">
                <a:effectLst/>
              </a:rPr>
              <a:t> if the proposal is approved by BAMS.</a:t>
            </a:r>
            <a:endParaRPr lang="en-US" altLang="ja-JP" b="0" dirty="0">
              <a:effectLst/>
            </a:endParaRPr>
          </a:p>
        </p:txBody>
      </p:sp>
    </p:spTree>
    <p:extLst>
      <p:ext uri="{BB962C8B-B14F-4D97-AF65-F5344CB8AC3E}">
        <p14:creationId xmlns:p14="http://schemas.microsoft.com/office/powerpoint/2010/main" val="22926738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80" name="Group 436"/>
          <p:cNvGraphicFramePr>
            <a:graphicFrameLocks noGrp="1"/>
          </p:cNvGraphicFramePr>
          <p:nvPr>
            <p:extLst>
              <p:ext uri="{D42A27DB-BD31-4B8C-83A1-F6EECF244321}">
                <p14:modId xmlns:p14="http://schemas.microsoft.com/office/powerpoint/2010/main" val="2074367008"/>
              </p:ext>
            </p:extLst>
          </p:nvPr>
        </p:nvGraphicFramePr>
        <p:xfrm>
          <a:off x="395536" y="692696"/>
          <a:ext cx="8424862" cy="5157935"/>
        </p:xfrm>
        <a:graphic>
          <a:graphicData uri="http://schemas.openxmlformats.org/drawingml/2006/table">
            <a:tbl>
              <a:tblPr/>
              <a:tblGrid>
                <a:gridCol w="1222375"/>
                <a:gridCol w="1296987"/>
                <a:gridCol w="1368425"/>
                <a:gridCol w="2160588"/>
                <a:gridCol w="2376487"/>
              </a:tblGrid>
              <a:tr h="51214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NWP centers</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Participate Year</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Bogus data /</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Relocation</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Horizontal Res. of provided data</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Model Res. as of 2014</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3234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BoM</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2003</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0.562x0.375</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40kmL70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3234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CMA</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2004</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used in WNP</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1.25x1.25 (~Jul. 10)</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0.2812x0.2812 (Jul. 11~)</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T</a:t>
                      </a:r>
                      <a:r>
                        <a:rPr kumimoji="1" lang="en-US" altLang="ja-JP" sz="1400" b="0" i="0" u="none" strike="noStrike" cap="none" normalizeH="0" baseline="-25000" dirty="0" smtClean="0">
                          <a:ln>
                            <a:noFill/>
                          </a:ln>
                          <a:solidFill>
                            <a:schemeClr val="tx1"/>
                          </a:solidFill>
                          <a:effectLst/>
                          <a:latin typeface="Franklin Gothic Medium" pitchFamily="34" charset="0"/>
                          <a:ea typeface="ＭＳ Ｐゴシック" pitchFamily="50" charset="-128"/>
                        </a:rPr>
                        <a:t>L</a:t>
                      </a: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213L31</a:t>
                      </a:r>
                      <a:r>
                        <a:rPr kumimoji="1" lang="ja-JP" altLang="en-US" sz="1400" b="0" i="0" u="none" strike="noStrike" cap="none" normalizeH="0" baseline="0" dirty="0" smtClean="0">
                          <a:ln>
                            <a:noFill/>
                          </a:ln>
                          <a:solidFill>
                            <a:schemeClr val="tx1"/>
                          </a:solidFill>
                          <a:effectLst/>
                          <a:latin typeface="Franklin Gothic Medium"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(~Jul. 10)</a:t>
                      </a: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T</a:t>
                      </a:r>
                      <a:r>
                        <a:rPr kumimoji="1" lang="en-US" altLang="ja-JP" sz="1400" b="0" i="0" u="none" strike="noStrike" cap="none" normalizeH="0" baseline="-25000" dirty="0" smtClean="0">
                          <a:ln>
                            <a:noFill/>
                          </a:ln>
                          <a:solidFill>
                            <a:schemeClr val="tx1"/>
                          </a:solidFill>
                          <a:effectLst/>
                          <a:latin typeface="Franklin Gothic Medium" pitchFamily="34" charset="0"/>
                          <a:ea typeface="ＭＳ Ｐゴシック" pitchFamily="50" charset="-128"/>
                        </a:rPr>
                        <a:t>L</a:t>
                      </a: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639L60</a:t>
                      </a:r>
                      <a:r>
                        <a:rPr kumimoji="1" lang="ja-JP" altLang="en-US" sz="1400" b="0" i="0" u="none" strike="noStrike" cap="none" normalizeH="0" baseline="0" dirty="0" smtClean="0">
                          <a:ln>
                            <a:noFill/>
                          </a:ln>
                          <a:solidFill>
                            <a:schemeClr val="tx1"/>
                          </a:solidFill>
                          <a:effectLst/>
                          <a:latin typeface="Franklin Gothic Medium"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(Jul. 11~)</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3234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CMC</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1994</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1.0x1.0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25km L80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40344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DWD</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2000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0.25x0.25</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20kmL60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alpha val="0"/>
                      </a:schemeClr>
                    </a:solidFill>
                  </a:tcPr>
                </a:tc>
              </a:tr>
              <a:tr h="36004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ECMWF</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1991</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0.125x0.125</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T</a:t>
                      </a:r>
                      <a:r>
                        <a:rPr kumimoji="1" lang="en-US" altLang="ja-JP" sz="1800" b="0" i="0" u="none" strike="noStrike" cap="none" normalizeH="0" baseline="-25000" dirty="0" smtClean="0">
                          <a:ln>
                            <a:noFill/>
                          </a:ln>
                          <a:solidFill>
                            <a:schemeClr val="tx1"/>
                          </a:solidFill>
                          <a:effectLst/>
                          <a:latin typeface="Franklin Gothic Medium" pitchFamily="34" charset="0"/>
                          <a:ea typeface="ＭＳ Ｐゴシック" pitchFamily="50" charset="-128"/>
                        </a:rPr>
                        <a:t>L</a:t>
                      </a: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1279L137</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noFill/>
                  </a:tcPr>
                </a:tc>
              </a:tr>
              <a:tr h="42632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JMA</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1991</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used in WNP</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0.25x0.25</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T</a:t>
                      </a:r>
                      <a:r>
                        <a:rPr kumimoji="1" lang="en-US" altLang="ja-JP" sz="1400" b="0" i="0" u="none" strike="noStrike" cap="none" normalizeH="0" baseline="-25000" dirty="0" smtClean="0">
                          <a:ln>
                            <a:noFill/>
                          </a:ln>
                          <a:solidFill>
                            <a:schemeClr val="tx1"/>
                          </a:solidFill>
                          <a:effectLst/>
                          <a:latin typeface="Franklin Gothic Medium" pitchFamily="34" charset="0"/>
                          <a:ea typeface="ＭＳ Ｐゴシック" pitchFamily="50" charset="-128"/>
                        </a:rPr>
                        <a:t>L</a:t>
                      </a: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959L60 (~Mar. 17)</a:t>
                      </a: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T</a:t>
                      </a:r>
                      <a:r>
                        <a:rPr kumimoji="1" lang="en-US" altLang="ja-JP" sz="1400" b="0" i="0" u="none" strike="noStrike" cap="none" normalizeH="0" baseline="-25000" dirty="0" smtClean="0">
                          <a:ln>
                            <a:noFill/>
                          </a:ln>
                          <a:solidFill>
                            <a:schemeClr val="tx1"/>
                          </a:solidFill>
                          <a:effectLst/>
                          <a:latin typeface="Franklin Gothic Medium" pitchFamily="34" charset="0"/>
                          <a:ea typeface="ＭＳ Ｐゴシック" pitchFamily="50" charset="-128"/>
                        </a:rPr>
                        <a:t>L</a:t>
                      </a: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959L100 (Mar. 18~)</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42632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KMA</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2011</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used</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0.3515x0.2343</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25kmL70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3234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France</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2004</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used*</a:t>
                      </a:r>
                      <a:r>
                        <a:rPr kumimoji="1" lang="en-US" altLang="ja-JP" sz="1800" b="0" i="0" u="none" strike="noStrike" cap="none" normalizeH="0" baseline="30000" dirty="0" smtClean="0">
                          <a:ln>
                            <a:noFill/>
                          </a:ln>
                          <a:solidFill>
                            <a:schemeClr val="tx1"/>
                          </a:solidFill>
                          <a:effectLst/>
                          <a:latin typeface="Franklin Gothic Medium" pitchFamily="34" charset="0"/>
                          <a:ea typeface="ＭＳ Ｐゴシック" pitchFamily="50" charset="-128"/>
                        </a:rPr>
                        <a:t>1</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0.5x0.5</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T</a:t>
                      </a:r>
                      <a:r>
                        <a:rPr kumimoji="1" lang="en-US" altLang="ja-JP" sz="1800" b="0" i="0" u="none" strike="noStrike" cap="none" normalizeH="0" baseline="-25000" dirty="0" smtClean="0">
                          <a:ln>
                            <a:noFill/>
                          </a:ln>
                          <a:solidFill>
                            <a:schemeClr val="tx1"/>
                          </a:solidFill>
                          <a:effectLst/>
                          <a:latin typeface="Franklin Gothic Medium" pitchFamily="34" charset="0"/>
                          <a:ea typeface="ＭＳ Ｐゴシック" pitchFamily="50" charset="-128"/>
                        </a:rPr>
                        <a:t>L</a:t>
                      </a: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798C2.4L70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noFill/>
                  </a:tcPr>
                </a:tc>
              </a:tr>
              <a:tr h="3234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NCEP</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2003</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Franklin Gothic Medium" pitchFamily="34" charset="0"/>
                          <a:ea typeface="ＭＳ Ｐゴシック" pitchFamily="50" charset="-128"/>
                        </a:rPr>
                        <a:t>used in NH</a:t>
                      </a:r>
                      <a:endParaRPr kumimoji="1" lang="en-US" altLang="ja-JP" sz="1600" b="0" i="0" u="none" strike="noStrike" cap="none" normalizeH="0" baseline="30000" dirty="0" smtClean="0">
                        <a:ln>
                          <a:noFill/>
                        </a:ln>
                        <a:solidFill>
                          <a:schemeClr val="tx1"/>
                        </a:solidFill>
                        <a:effectLst/>
                        <a:latin typeface="Franklin Gothic Medium" pitchFamily="34" charset="0"/>
                        <a:ea typeface="ＭＳ Ｐゴシック" pitchFamily="50"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1.0x1.0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T574 L64 </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noFill/>
                  </a:tcPr>
                </a:tc>
              </a:tr>
              <a:tr h="3234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NRL</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Franklin Gothic Medium" pitchFamily="34" charset="0"/>
                          <a:ea typeface="ＭＳ Ｐゴシック" pitchFamily="50" charset="-128"/>
                        </a:rPr>
                        <a:t>2006</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used</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0.5x0.5</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T359L50</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r>
              <a:tr h="3234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UKMO</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1991</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Franklin Gothic Medium" pitchFamily="34" charset="0"/>
                          <a:ea typeface="ＭＳ Ｐゴシック" pitchFamily="50" charset="-128"/>
                        </a:rPr>
                        <a:t>-</a:t>
                      </a:r>
                      <a:endParaRPr kumimoji="1" lang="en-US" altLang="ja-JP" sz="1800" b="0" i="0" u="none" strike="noStrike" cap="none" normalizeH="0" baseline="30000" dirty="0" smtClean="0">
                        <a:ln>
                          <a:noFill/>
                        </a:ln>
                        <a:solidFill>
                          <a:schemeClr val="tx1"/>
                        </a:solidFill>
                        <a:effectLst/>
                        <a:latin typeface="Franklin Gothic Medium" pitchFamily="34" charset="0"/>
                        <a:ea typeface="ＭＳ Ｐゴシック" pitchFamily="50" charset="-128"/>
                      </a:endParaRP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0.3515x0.2343 (~Jul. 14)</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0.2343x0.1562 (Jul. 15~)</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25kmL70 (~Jul. 14)</a:t>
                      </a: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1400" b="0" i="0" u="none" strike="noStrike" cap="none" normalizeH="0" baseline="0" dirty="0" smtClean="0">
                          <a:ln>
                            <a:noFill/>
                          </a:ln>
                          <a:solidFill>
                            <a:schemeClr val="tx1"/>
                          </a:solidFill>
                          <a:effectLst/>
                          <a:latin typeface="Franklin Gothic Medium" pitchFamily="34" charset="0"/>
                          <a:ea typeface="ＭＳ Ｐゴシック" pitchFamily="50" charset="-128"/>
                        </a:rPr>
                        <a:t>17kmL70 (Jul. 15~)</a:t>
                      </a:r>
                    </a:p>
                  </a:txBody>
                  <a:tcPr anchor="ctr" horzOverflow="overflow">
                    <a:lnL w="38100" cap="flat" cmpd="sng" algn="ctr">
                      <a:solidFill>
                        <a:srgbClr val="663300"/>
                      </a:solidFill>
                      <a:prstDash val="solid"/>
                      <a:round/>
                      <a:headEnd type="none" w="med" len="med"/>
                      <a:tailEnd type="none" w="med" len="med"/>
                    </a:lnL>
                    <a:lnR w="38100" cap="flat" cmpd="sng" algn="ctr">
                      <a:solidFill>
                        <a:srgbClr val="663300"/>
                      </a:solidFill>
                      <a:prstDash val="solid"/>
                      <a:round/>
                      <a:headEnd type="none" w="med" len="med"/>
                      <a:tailEnd type="none" w="med" len="med"/>
                    </a:lnR>
                    <a:lnT w="38100" cap="flat" cmpd="sng" algn="ctr">
                      <a:solidFill>
                        <a:srgbClr val="663300"/>
                      </a:solidFill>
                      <a:prstDash val="solid"/>
                      <a:round/>
                      <a:headEnd type="none" w="med" len="med"/>
                      <a:tailEnd type="none" w="med" len="med"/>
                    </a:lnT>
                    <a:lnB w="38100" cap="flat" cmpd="sng" algn="ctr">
                      <a:solidFill>
                        <a:srgbClr val="663300"/>
                      </a:solidFill>
                      <a:prstDash val="solid"/>
                      <a:round/>
                      <a:headEnd type="none" w="med" len="med"/>
                      <a:tailEnd type="none" w="med" len="med"/>
                    </a:lnB>
                    <a:lnTlToBr>
                      <a:noFill/>
                    </a:lnTlToBr>
                    <a:lnBlToTr>
                      <a:noFill/>
                    </a:lnBlToTr>
                    <a:noFill/>
                  </a:tcPr>
                </a:tc>
              </a:tr>
            </a:tbl>
          </a:graphicData>
        </a:graphic>
      </p:graphicFrame>
      <p:sp>
        <p:nvSpPr>
          <p:cNvPr id="14419" name="Text Box 438"/>
          <p:cNvSpPr txBox="1">
            <a:spLocks noChangeArrowheads="1"/>
          </p:cNvSpPr>
          <p:nvPr/>
        </p:nvSpPr>
        <p:spPr bwMode="auto">
          <a:xfrm>
            <a:off x="2483768" y="6036360"/>
            <a:ext cx="4752975" cy="200952"/>
          </a:xfrm>
          <a:prstGeom prst="rect">
            <a:avLst/>
          </a:prstGeom>
          <a:noFill/>
          <a:ln w="9525">
            <a:noFill/>
            <a:miter lim="800000"/>
            <a:headEnd/>
            <a:tailEnd/>
          </a:ln>
        </p:spPr>
        <p:txBody>
          <a:bodyPr>
            <a:spAutoFit/>
          </a:bodyPr>
          <a:lstStyle/>
          <a:p>
            <a:pPr>
              <a:lnSpc>
                <a:spcPts val="700"/>
              </a:lnSpc>
              <a:spcBef>
                <a:spcPct val="50000"/>
              </a:spcBef>
            </a:pPr>
            <a:r>
              <a:rPr lang="en-US" altLang="ja-JP" sz="1400" dirty="0" smtClean="0">
                <a:latin typeface="Franklin Gothic Medium" pitchFamily="34" charset="0"/>
              </a:rPr>
              <a:t>*</a:t>
            </a:r>
            <a:r>
              <a:rPr lang="en-US" altLang="ja-JP" sz="1400" baseline="30000" dirty="0" smtClean="0">
                <a:latin typeface="Franklin Gothic Medium" pitchFamily="34" charset="0"/>
              </a:rPr>
              <a:t>1</a:t>
            </a:r>
            <a:r>
              <a:rPr lang="en-US" altLang="ja-JP" sz="1400" dirty="0" smtClean="0">
                <a:latin typeface="Franklin Gothic Medium" pitchFamily="34" charset="0"/>
              </a:rPr>
              <a:t> except </a:t>
            </a:r>
            <a:r>
              <a:rPr lang="en-US" altLang="ja-JP" sz="1400" dirty="0">
                <a:latin typeface="Franklin Gothic Medium" pitchFamily="34" charset="0"/>
              </a:rPr>
              <a:t>for South Pacific and north </a:t>
            </a:r>
            <a:r>
              <a:rPr lang="en-US" altLang="ja-JP" sz="1400" dirty="0" smtClean="0">
                <a:latin typeface="Franklin Gothic Medium" pitchFamily="34" charset="0"/>
              </a:rPr>
              <a:t>Indian-Ocean</a:t>
            </a:r>
          </a:p>
        </p:txBody>
      </p:sp>
      <p:sp>
        <p:nvSpPr>
          <p:cNvPr id="5" name="タイトル 4"/>
          <p:cNvSpPr>
            <a:spLocks noGrp="1"/>
          </p:cNvSpPr>
          <p:nvPr>
            <p:ph type="title"/>
          </p:nvPr>
        </p:nvSpPr>
        <p:spPr>
          <a:xfrm>
            <a:off x="457200" y="53752"/>
            <a:ext cx="8229600" cy="566936"/>
          </a:xfrm>
        </p:spPr>
        <p:txBody>
          <a:bodyPr/>
          <a:lstStyle/>
          <a:p>
            <a:r>
              <a:rPr kumimoji="1" lang="en-US" altLang="ja-JP" dirty="0" smtClean="0"/>
              <a:t>Specification of Data</a:t>
            </a:r>
            <a:endParaRPr kumimoji="1" lang="ja-JP" altLang="en-US" dirty="0"/>
          </a:p>
        </p:txBody>
      </p:sp>
      <p:sp>
        <p:nvSpPr>
          <p:cNvPr id="6" name="スライド番号プレースホルダ 3"/>
          <p:cNvSpPr>
            <a:spLocks noGrp="1"/>
          </p:cNvSpPr>
          <p:nvPr>
            <p:ph type="sldNum" sz="quarter" idx="11"/>
          </p:nvPr>
        </p:nvSpPr>
        <p:spPr>
          <a:xfrm>
            <a:off x="6804025" y="6381750"/>
            <a:ext cx="1917700" cy="365125"/>
          </a:xfrm>
        </p:spPr>
        <p:txBody>
          <a:bodyPr/>
          <a:lstStyle/>
          <a:p>
            <a:pPr>
              <a:defRPr/>
            </a:pPr>
            <a:fld id="{1CE5E5E9-1852-4C39-8493-00E30D94508B}" type="slidenum">
              <a:rPr lang="ja-JP" altLang="en-US" smtClean="0"/>
              <a:pPr>
                <a:defRPr/>
              </a:pPr>
              <a:t>5</a:t>
            </a:fld>
            <a:endParaRPr lang="ja-JP" altLang="en-US" dirty="0"/>
          </a:p>
        </p:txBody>
      </p:sp>
    </p:spTree>
    <p:extLst>
      <p:ext uri="{BB962C8B-B14F-4D97-AF65-F5344CB8AC3E}">
        <p14:creationId xmlns:p14="http://schemas.microsoft.com/office/powerpoint/2010/main" val="14142191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251520" y="908720"/>
            <a:ext cx="8642350" cy="4801314"/>
          </a:xfrm>
          <a:prstGeom prst="rect">
            <a:avLst/>
          </a:prstGeom>
          <a:noFill/>
          <a:ln w="9525">
            <a:noFill/>
            <a:miter lim="800000"/>
            <a:headEnd/>
            <a:tailEnd/>
          </a:ln>
          <a:effectLst/>
        </p:spPr>
        <p:txBody>
          <a:bodyPr>
            <a:spAutoFit/>
          </a:bodyPr>
          <a:lstStyle/>
          <a:p>
            <a:pPr>
              <a:defRPr/>
            </a:pPr>
            <a:r>
              <a:rPr lang="en-US" altLang="ja-JP" sz="2000" dirty="0">
                <a:solidFill>
                  <a:srgbClr val="663300"/>
                </a:solidFill>
                <a:latin typeface="Franklin Gothic Medium" pitchFamily="34" charset="0"/>
                <a:ea typeface="ＭＳ Ｐゴシック" charset="-128"/>
              </a:rPr>
              <a:t>TCs to be verified</a:t>
            </a:r>
            <a:endParaRPr lang="en-US" altLang="ja-JP" dirty="0">
              <a:solidFill>
                <a:srgbClr val="663300"/>
              </a:solidFill>
              <a:latin typeface="Franklin Gothic Medium" pitchFamily="34" charset="0"/>
              <a:ea typeface="ＭＳ Ｐゴシック" charset="-128"/>
            </a:endParaRPr>
          </a:p>
          <a:p>
            <a:pPr>
              <a:defRPr/>
            </a:pPr>
            <a:endParaRPr lang="en-US" altLang="ja-JP" dirty="0">
              <a:solidFill>
                <a:srgbClr val="663300"/>
              </a:solidFill>
              <a:latin typeface="Franklin Gothic Medium" pitchFamily="34" charset="0"/>
              <a:ea typeface="ＭＳ Ｐゴシック" charset="-128"/>
            </a:endParaRPr>
          </a:p>
          <a:p>
            <a:pPr>
              <a:defRPr/>
            </a:pPr>
            <a:r>
              <a:rPr lang="en-US" altLang="ja-JP" dirty="0">
                <a:solidFill>
                  <a:srgbClr val="663300"/>
                </a:solidFill>
                <a:effectLst>
                  <a:outerShdw blurRad="38100" dist="38100" dir="2700000" algn="tl">
                    <a:srgbClr val="000000"/>
                  </a:outerShdw>
                </a:effectLst>
                <a:latin typeface="Franklin Gothic Medium" pitchFamily="34" charset="0"/>
                <a:ea typeface="ＭＳ Ｐゴシック" charset="-128"/>
              </a:rPr>
              <a:t> </a:t>
            </a:r>
            <a:r>
              <a:rPr lang="en-US" altLang="ja-JP" dirty="0">
                <a:latin typeface="Franklin Gothic Medium" pitchFamily="34" charset="0"/>
                <a:ea typeface="ＭＳ Ｐゴシック" charset="-128"/>
              </a:rPr>
              <a:t>TCs which intensity reached tropical storm (TS) with the maximum sustained wind of </a:t>
            </a:r>
            <a:r>
              <a:rPr lang="en-US" altLang="ja-JP" dirty="0">
                <a:solidFill>
                  <a:srgbClr val="CC0000"/>
                </a:solidFill>
                <a:latin typeface="Franklin Gothic Medium" pitchFamily="34" charset="0"/>
                <a:ea typeface="ＭＳ Ｐゴシック" charset="-128"/>
              </a:rPr>
              <a:t>34 knots or stronger</a:t>
            </a:r>
            <a:r>
              <a:rPr lang="en-US" altLang="ja-JP" dirty="0">
                <a:latin typeface="Franklin Gothic Medium" pitchFamily="34" charset="0"/>
                <a:ea typeface="ＭＳ Ｐゴシック" charset="-128"/>
              </a:rPr>
              <a:t> are set as targets for this verification. The tropical depression (TD) stage of the targeted TCs is also included in this verification. However, the TCs which stayed at TD level all through their life are excluded. </a:t>
            </a:r>
            <a:r>
              <a:rPr lang="en-US" altLang="ja-JP" sz="1400" dirty="0">
                <a:latin typeface="Franklin Gothic Medium" pitchFamily="34" charset="0"/>
                <a:ea typeface="ＭＳ Ｐゴシック" charset="-128"/>
              </a:rPr>
              <a:t> </a:t>
            </a:r>
            <a:endParaRPr lang="en-US" altLang="ja-JP" sz="1400" dirty="0">
              <a:effectLst>
                <a:outerShdw blurRad="38100" dist="38100" dir="2700000" algn="tl">
                  <a:srgbClr val="FFFFFF"/>
                </a:outerShdw>
              </a:effectLst>
              <a:latin typeface="Franklin Gothic Medium" pitchFamily="34" charset="0"/>
              <a:ea typeface="ＭＳ Ｐゴシック" charset="-128"/>
            </a:endParaRPr>
          </a:p>
          <a:p>
            <a:pPr>
              <a:defRPr/>
            </a:pPr>
            <a:endParaRPr lang="en-US" altLang="ja-JP" dirty="0">
              <a:solidFill>
                <a:srgbClr val="663300"/>
              </a:solidFill>
              <a:effectLst>
                <a:outerShdw blurRad="38100" dist="38100" dir="2700000" algn="tl">
                  <a:srgbClr val="000000"/>
                </a:outerShdw>
              </a:effectLst>
              <a:latin typeface="Franklin Gothic Medium" pitchFamily="34" charset="0"/>
              <a:ea typeface="ＭＳ Ｐゴシック" charset="-128"/>
            </a:endParaRPr>
          </a:p>
          <a:p>
            <a:pPr>
              <a:defRPr/>
            </a:pPr>
            <a:endParaRPr lang="en-US" altLang="ja-JP" dirty="0">
              <a:solidFill>
                <a:srgbClr val="663300"/>
              </a:solidFill>
              <a:effectLst>
                <a:outerShdw blurRad="38100" dist="38100" dir="2700000" algn="tl">
                  <a:srgbClr val="000000"/>
                </a:outerShdw>
              </a:effectLst>
              <a:latin typeface="Franklin Gothic Medium" pitchFamily="34" charset="0"/>
              <a:ea typeface="ＭＳ Ｐゴシック" charset="-128"/>
            </a:endParaRPr>
          </a:p>
          <a:p>
            <a:pPr>
              <a:defRPr/>
            </a:pPr>
            <a:r>
              <a:rPr lang="en-US" altLang="ja-JP" sz="2400" dirty="0">
                <a:solidFill>
                  <a:srgbClr val="663300"/>
                </a:solidFill>
                <a:latin typeface="Franklin Gothic Medium" pitchFamily="34" charset="0"/>
                <a:ea typeface="ＭＳ Ｐゴシック" charset="-128"/>
              </a:rPr>
              <a:t>1.  Tracking Method</a:t>
            </a:r>
          </a:p>
          <a:p>
            <a:pPr>
              <a:defRPr/>
            </a:pPr>
            <a:r>
              <a:rPr lang="en-US" altLang="ja-JP" dirty="0">
                <a:solidFill>
                  <a:schemeClr val="bg2"/>
                </a:solidFill>
                <a:effectLst>
                  <a:outerShdw blurRad="38100" dist="38100" dir="2700000" algn="tl">
                    <a:srgbClr val="000000"/>
                  </a:outerShdw>
                </a:effectLst>
                <a:latin typeface="Franklin Gothic Medium" pitchFamily="34" charset="0"/>
                <a:ea typeface="ＭＳ Ｐゴシック" charset="-128"/>
              </a:rPr>
              <a:t>    </a:t>
            </a:r>
            <a:r>
              <a:rPr lang="en-US" altLang="ja-JP" sz="2000" dirty="0">
                <a:effectLst>
                  <a:outerShdw blurRad="38100" dist="38100" dir="2700000" algn="tl">
                    <a:srgbClr val="FFFFFF"/>
                  </a:outerShdw>
                </a:effectLst>
                <a:latin typeface="Franklin Gothic Medium" pitchFamily="34" charset="0"/>
                <a:ea typeface="ＭＳ Ｐゴシック" charset="-128"/>
              </a:rPr>
              <a:t>local pressure minimum; </a:t>
            </a:r>
          </a:p>
          <a:p>
            <a:pPr>
              <a:defRPr/>
            </a:pPr>
            <a:r>
              <a:rPr lang="en-US" altLang="ja-JP" sz="2000" dirty="0">
                <a:effectLst>
                  <a:outerShdw blurRad="38100" dist="38100" dir="2700000" algn="tl">
                    <a:srgbClr val="FFFFFF"/>
                  </a:outerShdw>
                </a:effectLst>
                <a:latin typeface="Franklin Gothic Medium" pitchFamily="34" charset="0"/>
                <a:ea typeface="ＭＳ Ｐゴシック" charset="-128"/>
              </a:rPr>
              <a:t>        a)   </a:t>
            </a:r>
            <a:r>
              <a:rPr lang="en-US" altLang="ja-JP" sz="2000" dirty="0">
                <a:solidFill>
                  <a:srgbClr val="CC0000"/>
                </a:solidFill>
                <a:latin typeface="Franklin Gothic Medium" pitchFamily="34" charset="0"/>
                <a:ea typeface="ＭＳ Ｐゴシック" charset="-128"/>
              </a:rPr>
              <a:t>First position (FT +0hr) </a:t>
            </a:r>
            <a:r>
              <a:rPr lang="en-US" altLang="ja-JP" sz="2000" dirty="0">
                <a:effectLst>
                  <a:outerShdw blurRad="38100" dist="38100" dir="2700000" algn="tl">
                    <a:srgbClr val="FFFFFF"/>
                  </a:outerShdw>
                </a:effectLst>
                <a:latin typeface="Franklin Gothic Medium" pitchFamily="34" charset="0"/>
                <a:ea typeface="ＭＳ Ｐゴシック" charset="-128"/>
              </a:rPr>
              <a:t>: search from the best track position</a:t>
            </a:r>
          </a:p>
          <a:p>
            <a:pPr>
              <a:defRPr/>
            </a:pPr>
            <a:r>
              <a:rPr lang="en-US" altLang="ja-JP" sz="2000" dirty="0">
                <a:effectLst>
                  <a:outerShdw blurRad="38100" dist="38100" dir="2700000" algn="tl">
                    <a:srgbClr val="FFFFFF"/>
                  </a:outerShdw>
                </a:effectLst>
                <a:latin typeface="Franklin Gothic Medium" pitchFamily="34" charset="0"/>
                <a:ea typeface="ＭＳ Ｐゴシック" charset="-128"/>
              </a:rPr>
              <a:t>        b)   </a:t>
            </a:r>
            <a:r>
              <a:rPr lang="en-US" altLang="ja-JP" sz="2000" dirty="0">
                <a:solidFill>
                  <a:srgbClr val="CC0000"/>
                </a:solidFill>
                <a:latin typeface="Franklin Gothic Medium" pitchFamily="34" charset="0"/>
                <a:ea typeface="ＭＳ Ｐゴシック" charset="-128"/>
              </a:rPr>
              <a:t>Second position (FT </a:t>
            </a:r>
            <a:r>
              <a:rPr lang="en-US" altLang="ja-JP" sz="2000" dirty="0" smtClean="0">
                <a:solidFill>
                  <a:srgbClr val="CC0000"/>
                </a:solidFill>
                <a:latin typeface="Franklin Gothic Medium" pitchFamily="34" charset="0"/>
                <a:ea typeface="ＭＳ Ｐゴシック" charset="-128"/>
              </a:rPr>
              <a:t>+</a:t>
            </a:r>
            <a:r>
              <a:rPr lang="en-US" altLang="ja-JP" sz="2000" dirty="0">
                <a:solidFill>
                  <a:srgbClr val="CC0000"/>
                </a:solidFill>
                <a:latin typeface="Franklin Gothic Medium" pitchFamily="34" charset="0"/>
                <a:ea typeface="ＭＳ Ｐゴシック" charset="-128"/>
              </a:rPr>
              <a:t>6</a:t>
            </a:r>
            <a:r>
              <a:rPr lang="en-US" altLang="ja-JP" sz="2000" dirty="0" smtClean="0">
                <a:solidFill>
                  <a:srgbClr val="CC0000"/>
                </a:solidFill>
                <a:latin typeface="Franklin Gothic Medium" pitchFamily="34" charset="0"/>
                <a:ea typeface="ＭＳ Ｐゴシック" charset="-128"/>
              </a:rPr>
              <a:t>hr</a:t>
            </a:r>
            <a:r>
              <a:rPr lang="en-US" altLang="ja-JP" sz="2000" dirty="0">
                <a:solidFill>
                  <a:srgbClr val="CC0000"/>
                </a:solidFill>
                <a:latin typeface="Franklin Gothic Medium" pitchFamily="34" charset="0"/>
                <a:ea typeface="ＭＳ Ｐゴシック" charset="-128"/>
              </a:rPr>
              <a:t>) </a:t>
            </a:r>
            <a:r>
              <a:rPr lang="en-US" altLang="ja-JP" sz="2000" dirty="0">
                <a:effectLst>
                  <a:outerShdw blurRad="38100" dist="38100" dir="2700000" algn="tl">
                    <a:srgbClr val="FFFFFF"/>
                  </a:outerShdw>
                </a:effectLst>
                <a:latin typeface="Franklin Gothic Medium" pitchFamily="34" charset="0"/>
                <a:ea typeface="ＭＳ Ｐゴシック" charset="-128"/>
              </a:rPr>
              <a:t>: search from the first position</a:t>
            </a:r>
          </a:p>
          <a:p>
            <a:pPr>
              <a:defRPr/>
            </a:pPr>
            <a:r>
              <a:rPr lang="en-US" altLang="ja-JP" sz="2000" dirty="0">
                <a:effectLst>
                  <a:outerShdw blurRad="38100" dist="38100" dir="2700000" algn="tl">
                    <a:srgbClr val="FFFFFF"/>
                  </a:outerShdw>
                </a:effectLst>
                <a:latin typeface="Franklin Gothic Medium" pitchFamily="34" charset="0"/>
                <a:ea typeface="ＭＳ Ｐゴシック" charset="-128"/>
              </a:rPr>
              <a:t>        c)   </a:t>
            </a:r>
            <a:r>
              <a:rPr lang="en-US" altLang="ja-JP" sz="2000" dirty="0">
                <a:solidFill>
                  <a:srgbClr val="CC0000"/>
                </a:solidFill>
                <a:latin typeface="Franklin Gothic Medium" pitchFamily="34" charset="0"/>
                <a:ea typeface="ＭＳ Ｐゴシック" charset="-128"/>
              </a:rPr>
              <a:t>Third and after (FT </a:t>
            </a:r>
            <a:r>
              <a:rPr lang="en-US" altLang="ja-JP" sz="2000" dirty="0" smtClean="0">
                <a:solidFill>
                  <a:srgbClr val="CC0000"/>
                </a:solidFill>
                <a:latin typeface="Franklin Gothic Medium" pitchFamily="34" charset="0"/>
                <a:ea typeface="ＭＳ Ｐゴシック" charset="-128"/>
              </a:rPr>
              <a:t>+12hr</a:t>
            </a:r>
            <a:r>
              <a:rPr lang="en-US" altLang="ja-JP" sz="2000" dirty="0">
                <a:solidFill>
                  <a:srgbClr val="CC0000"/>
                </a:solidFill>
                <a:latin typeface="Franklin Gothic Medium" pitchFamily="34" charset="0"/>
                <a:ea typeface="ＭＳ Ｐゴシック" charset="-128"/>
              </a:rPr>
              <a:t>~) </a:t>
            </a:r>
            <a:r>
              <a:rPr lang="en-US" altLang="ja-JP" sz="2000" dirty="0">
                <a:effectLst>
                  <a:outerShdw blurRad="38100" dist="38100" dir="2700000" algn="tl">
                    <a:srgbClr val="FFFFFF"/>
                  </a:outerShdw>
                </a:effectLst>
                <a:latin typeface="Franklin Gothic Medium" pitchFamily="34" charset="0"/>
                <a:ea typeface="ＭＳ Ｐゴシック" charset="-128"/>
              </a:rPr>
              <a:t>: search from estimated position  </a:t>
            </a:r>
          </a:p>
          <a:p>
            <a:pPr>
              <a:defRPr/>
            </a:pPr>
            <a:r>
              <a:rPr lang="en-US" altLang="ja-JP" sz="2000" dirty="0">
                <a:effectLst>
                  <a:outerShdw blurRad="38100" dist="38100" dir="2700000" algn="tl">
                    <a:srgbClr val="FFFFFF"/>
                  </a:outerShdw>
                </a:effectLst>
                <a:latin typeface="Franklin Gothic Medium" pitchFamily="34" charset="0"/>
                <a:ea typeface="ＭＳ Ｐゴシック" charset="-128"/>
              </a:rPr>
              <a:t>                                                                from the latest two positions</a:t>
            </a:r>
          </a:p>
          <a:p>
            <a:pPr>
              <a:defRPr/>
            </a:pPr>
            <a:endParaRPr lang="en-US" altLang="ja-JP" dirty="0">
              <a:effectLst>
                <a:outerShdw blurRad="38100" dist="38100" dir="2700000" algn="tl">
                  <a:srgbClr val="FFFFFF"/>
                </a:outerShdw>
              </a:effectLst>
              <a:latin typeface="Franklin Gothic Medium" pitchFamily="34" charset="0"/>
              <a:ea typeface="ＭＳ Ｐゴシック" charset="-128"/>
            </a:endParaRPr>
          </a:p>
          <a:p>
            <a:pPr>
              <a:defRPr/>
            </a:pPr>
            <a:r>
              <a:rPr lang="en-US" altLang="ja-JP" dirty="0">
                <a:effectLst>
                  <a:outerShdw blurRad="38100" dist="38100" dir="2700000" algn="tl">
                    <a:srgbClr val="FFFFFF"/>
                  </a:outerShdw>
                </a:effectLst>
                <a:latin typeface="Franklin Gothic Medium" pitchFamily="34" charset="0"/>
                <a:ea typeface="ＭＳ Ｐゴシック" charset="-128"/>
              </a:rPr>
              <a:t>                                 (all position searched within 500km radius)</a:t>
            </a:r>
          </a:p>
        </p:txBody>
      </p:sp>
      <p:sp>
        <p:nvSpPr>
          <p:cNvPr id="4" name="タイトル 3"/>
          <p:cNvSpPr>
            <a:spLocks noGrp="1"/>
          </p:cNvSpPr>
          <p:nvPr>
            <p:ph type="title"/>
          </p:nvPr>
        </p:nvSpPr>
        <p:spPr>
          <a:xfrm>
            <a:off x="323528" y="0"/>
            <a:ext cx="8229600" cy="1143000"/>
          </a:xfrm>
        </p:spPr>
        <p:txBody>
          <a:bodyPr/>
          <a:lstStyle/>
          <a:p>
            <a:r>
              <a:rPr lang="en-US" altLang="ja-JP" sz="4000" dirty="0" smtClean="0"/>
              <a:t>Method of TC verification using MSLP</a:t>
            </a:r>
            <a:endParaRPr kumimoji="1" lang="ja-JP" altLang="en-US" sz="4000" dirty="0"/>
          </a:p>
        </p:txBody>
      </p:sp>
      <p:sp>
        <p:nvSpPr>
          <p:cNvPr id="5" name="スライド番号プレースホルダ 3"/>
          <p:cNvSpPr>
            <a:spLocks noGrp="1"/>
          </p:cNvSpPr>
          <p:nvPr>
            <p:ph type="sldNum" sz="quarter" idx="11"/>
          </p:nvPr>
        </p:nvSpPr>
        <p:spPr>
          <a:xfrm>
            <a:off x="6804025" y="6381750"/>
            <a:ext cx="1917700" cy="365125"/>
          </a:xfrm>
        </p:spPr>
        <p:txBody>
          <a:bodyPr/>
          <a:lstStyle/>
          <a:p>
            <a:pPr>
              <a:defRPr/>
            </a:pPr>
            <a:fld id="{1CE5E5E9-1852-4C39-8493-00E30D94508B}" type="slidenum">
              <a:rPr lang="ja-JP" altLang="en-US" smtClean="0"/>
              <a:pPr>
                <a:defRPr/>
              </a:pPr>
              <a:t>6</a:t>
            </a:fld>
            <a:endParaRPr lang="ja-JP" altLang="en-US" dirty="0"/>
          </a:p>
        </p:txBody>
      </p:sp>
    </p:spTree>
    <p:extLst>
      <p:ext uri="{BB962C8B-B14F-4D97-AF65-F5344CB8AC3E}">
        <p14:creationId xmlns:p14="http://schemas.microsoft.com/office/powerpoint/2010/main" val="13390946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250825" y="549275"/>
            <a:ext cx="8642350" cy="5719763"/>
          </a:xfrm>
          <a:prstGeom prst="rect">
            <a:avLst/>
          </a:prstGeom>
          <a:noFill/>
          <a:ln w="9525">
            <a:noFill/>
            <a:miter lim="800000"/>
            <a:headEnd/>
            <a:tailEnd/>
          </a:ln>
          <a:effectLst/>
        </p:spPr>
        <p:txBody>
          <a:bodyPr>
            <a:spAutoFit/>
          </a:bodyPr>
          <a:lstStyle/>
          <a:p>
            <a:pPr marL="342900" indent="-342900">
              <a:buFontTx/>
              <a:buAutoNum type="arabicPeriod" startAt="2"/>
              <a:defRPr/>
            </a:pPr>
            <a:r>
              <a:rPr lang="en-US" altLang="ja-JP" sz="2400" dirty="0">
                <a:solidFill>
                  <a:srgbClr val="663300"/>
                </a:solidFill>
                <a:latin typeface="Franklin Gothic Medium" pitchFamily="34" charset="0"/>
                <a:ea typeface="ＭＳ Ｐゴシック" charset="-128"/>
              </a:rPr>
              <a:t>Verification Method</a:t>
            </a:r>
          </a:p>
          <a:p>
            <a:pPr marL="342900" indent="-342900">
              <a:defRPr/>
            </a:pPr>
            <a:endParaRPr lang="en-US" altLang="ja-JP" sz="2400" dirty="0">
              <a:solidFill>
                <a:srgbClr val="663300"/>
              </a:solidFill>
              <a:latin typeface="Franklin Gothic Medium" pitchFamily="34" charset="0"/>
              <a:ea typeface="ＭＳ Ｐゴシック" charset="-128"/>
            </a:endParaRPr>
          </a:p>
          <a:p>
            <a:pPr marL="342900" indent="-342900">
              <a:defRPr/>
            </a:pPr>
            <a:r>
              <a:rPr lang="en-US" altLang="ja-JP" dirty="0">
                <a:solidFill>
                  <a:schemeClr val="bg2"/>
                </a:solidFill>
                <a:effectLst>
                  <a:outerShdw blurRad="38100" dist="38100" dir="2700000" algn="tl">
                    <a:srgbClr val="000000"/>
                  </a:outerShdw>
                </a:effectLst>
                <a:latin typeface="Franklin Gothic Medium" pitchFamily="34" charset="0"/>
                <a:ea typeface="ＭＳ Ｐゴシック" charset="-128"/>
              </a:rPr>
              <a:t>  </a:t>
            </a:r>
            <a:r>
              <a:rPr lang="ja-JP" altLang="en-US" sz="2000" dirty="0">
                <a:solidFill>
                  <a:srgbClr val="CC0000"/>
                </a:solidFill>
                <a:latin typeface="Franklin Gothic Medium" pitchFamily="34" charset="0"/>
                <a:ea typeface="ＭＳ Ｐゴシック" charset="-128"/>
              </a:rPr>
              <a:t>・</a:t>
            </a:r>
            <a:r>
              <a:rPr lang="en-US" altLang="ja-JP" sz="2000" dirty="0">
                <a:solidFill>
                  <a:srgbClr val="CC0000"/>
                </a:solidFill>
                <a:latin typeface="Franklin Gothic Medium" pitchFamily="34" charset="0"/>
                <a:ea typeface="ＭＳ Ｐゴシック" charset="-128"/>
              </a:rPr>
              <a:t>Position Error 〔km〕</a:t>
            </a:r>
          </a:p>
          <a:p>
            <a:pPr marL="342900" indent="-342900">
              <a:defRPr/>
            </a:pPr>
            <a:r>
              <a:rPr lang="en-US" altLang="ja-JP" dirty="0">
                <a:latin typeface="Franklin Gothic Medium" pitchFamily="34" charset="0"/>
                <a:ea typeface="ＭＳ Ｐゴシック" charset="-128"/>
              </a:rPr>
              <a:t>       The distance between </a:t>
            </a:r>
          </a:p>
          <a:p>
            <a:pPr marL="342900" indent="-342900">
              <a:defRPr/>
            </a:pPr>
            <a:r>
              <a:rPr lang="en-US" altLang="ja-JP" dirty="0">
                <a:latin typeface="Franklin Gothic Medium" pitchFamily="34" charset="0"/>
                <a:ea typeface="ＭＳ Ｐゴシック" charset="-128"/>
              </a:rPr>
              <a:t>          the best-track (analyzed) position </a:t>
            </a:r>
          </a:p>
          <a:p>
            <a:pPr marL="342900" indent="-342900">
              <a:defRPr/>
            </a:pPr>
            <a:r>
              <a:rPr lang="en-US" altLang="ja-JP" dirty="0">
                <a:latin typeface="Franklin Gothic Medium" pitchFamily="34" charset="0"/>
                <a:ea typeface="ＭＳ Ｐゴシック" charset="-128"/>
              </a:rPr>
              <a:t>          and the forecast position.</a:t>
            </a:r>
          </a:p>
          <a:p>
            <a:pPr marL="342900" indent="-342900">
              <a:defRPr/>
            </a:pPr>
            <a:r>
              <a:rPr lang="en-US" altLang="ja-JP" sz="2000" dirty="0">
                <a:solidFill>
                  <a:srgbClr val="CC0000"/>
                </a:solidFill>
                <a:latin typeface="Franklin Gothic Medium" pitchFamily="34" charset="0"/>
                <a:ea typeface="ＭＳ Ｐゴシック" charset="-128"/>
              </a:rPr>
              <a:t>  </a:t>
            </a:r>
            <a:r>
              <a:rPr lang="ja-JP" altLang="en-US" sz="2000" dirty="0">
                <a:solidFill>
                  <a:srgbClr val="CC0000"/>
                </a:solidFill>
                <a:latin typeface="Franklin Gothic Medium" pitchFamily="34" charset="0"/>
                <a:ea typeface="ＭＳ Ｐゴシック" charset="-128"/>
              </a:rPr>
              <a:t>・</a:t>
            </a:r>
            <a:r>
              <a:rPr lang="en-US" altLang="ja-JP" sz="2000" dirty="0">
                <a:solidFill>
                  <a:srgbClr val="CC0000"/>
                </a:solidFill>
                <a:latin typeface="Franklin Gothic Medium" pitchFamily="34" charset="0"/>
                <a:ea typeface="ＭＳ Ｐゴシック" charset="-128"/>
              </a:rPr>
              <a:t>Along Track – Cross Track bias</a:t>
            </a:r>
          </a:p>
          <a:p>
            <a:pPr marL="342900" indent="-342900">
              <a:defRPr/>
            </a:pPr>
            <a:r>
              <a:rPr lang="ja-JP" altLang="en-US" dirty="0">
                <a:latin typeface="Franklin Gothic Medium" pitchFamily="34" charset="0"/>
                <a:ea typeface="ＭＳ Ｐゴシック" charset="-128"/>
              </a:rPr>
              <a:t>　　</a:t>
            </a:r>
            <a:r>
              <a:rPr lang="en-US" altLang="ja-JP" dirty="0">
                <a:latin typeface="Franklin Gothic Medium" pitchFamily="34" charset="0"/>
                <a:ea typeface="ＭＳ Ｐゴシック" charset="-128"/>
              </a:rPr>
              <a:t>AT(along-track)-bias : The bias in the direction </a:t>
            </a:r>
          </a:p>
          <a:p>
            <a:pPr marL="342900" indent="-342900">
              <a:defRPr/>
            </a:pPr>
            <a:r>
              <a:rPr lang="en-US" altLang="ja-JP" dirty="0">
                <a:latin typeface="Franklin Gothic Medium" pitchFamily="34" charset="0"/>
                <a:ea typeface="ＭＳ Ｐゴシック" charset="-128"/>
              </a:rPr>
              <a:t>                                           of TC movement</a:t>
            </a:r>
          </a:p>
          <a:p>
            <a:pPr marL="342900" indent="-342900">
              <a:defRPr/>
            </a:pPr>
            <a:r>
              <a:rPr lang="ja-JP" altLang="en-US" dirty="0">
                <a:latin typeface="Franklin Gothic Medium" pitchFamily="34" charset="0"/>
                <a:ea typeface="ＭＳ Ｐゴシック" charset="-128"/>
              </a:rPr>
              <a:t>　　</a:t>
            </a:r>
            <a:r>
              <a:rPr lang="en-US" altLang="ja-JP" dirty="0">
                <a:latin typeface="Franklin Gothic Medium" pitchFamily="34" charset="0"/>
                <a:ea typeface="ＭＳ Ｐゴシック" charset="-128"/>
              </a:rPr>
              <a:t>CT(cross-track)-bias : The bias in the rectangular</a:t>
            </a:r>
          </a:p>
          <a:p>
            <a:pPr marL="342900" indent="-342900">
              <a:defRPr/>
            </a:pPr>
            <a:r>
              <a:rPr lang="en-US" altLang="ja-JP" dirty="0">
                <a:latin typeface="Franklin Gothic Medium" pitchFamily="34" charset="0"/>
                <a:ea typeface="ＭＳ Ｐゴシック" charset="-128"/>
              </a:rPr>
              <a:t>                                           direction of TC movement </a:t>
            </a:r>
            <a:endParaRPr lang="en-US" altLang="ja-JP" dirty="0">
              <a:solidFill>
                <a:srgbClr val="CC0000"/>
              </a:solidFill>
              <a:latin typeface="Franklin Gothic Medium" pitchFamily="34" charset="0"/>
              <a:ea typeface="ＭＳ Ｐゴシック" charset="-128"/>
            </a:endParaRPr>
          </a:p>
          <a:p>
            <a:pPr marL="342900" indent="-342900">
              <a:defRPr/>
            </a:pPr>
            <a:r>
              <a:rPr lang="en-US" altLang="ja-JP" sz="2000" dirty="0">
                <a:latin typeface="Franklin Gothic Medium" pitchFamily="34" charset="0"/>
                <a:ea typeface="ＭＳ Ｐゴシック" charset="-128"/>
              </a:rPr>
              <a:t>  </a:t>
            </a:r>
          </a:p>
          <a:p>
            <a:pPr marL="342900" indent="-342900">
              <a:defRPr/>
            </a:pPr>
            <a:r>
              <a:rPr lang="en-US" altLang="ja-JP" sz="2000" dirty="0">
                <a:solidFill>
                  <a:srgbClr val="CC0000"/>
                </a:solidFill>
                <a:latin typeface="Franklin Gothic Medium" pitchFamily="34" charset="0"/>
                <a:ea typeface="ＭＳ Ｐゴシック" charset="-128"/>
              </a:rPr>
              <a:t>  </a:t>
            </a:r>
            <a:r>
              <a:rPr lang="ja-JP" altLang="en-US" sz="2000" dirty="0">
                <a:solidFill>
                  <a:srgbClr val="CC0000"/>
                </a:solidFill>
                <a:latin typeface="Franklin Gothic Medium" pitchFamily="34" charset="0"/>
                <a:ea typeface="ＭＳ Ｐゴシック" charset="-128"/>
              </a:rPr>
              <a:t>・</a:t>
            </a:r>
            <a:r>
              <a:rPr lang="en-US" altLang="ja-JP" sz="2000" dirty="0">
                <a:solidFill>
                  <a:srgbClr val="CC0000"/>
                </a:solidFill>
                <a:latin typeface="Franklin Gothic Medium" pitchFamily="34" charset="0"/>
                <a:ea typeface="ＭＳ Ｐゴシック" charset="-128"/>
              </a:rPr>
              <a:t>Detection </a:t>
            </a:r>
            <a:r>
              <a:rPr lang="en-US" altLang="ja-JP" sz="2000" dirty="0" smtClean="0">
                <a:solidFill>
                  <a:srgbClr val="CC0000"/>
                </a:solidFill>
                <a:latin typeface="Franklin Gothic Medium" pitchFamily="34" charset="0"/>
                <a:ea typeface="ＭＳ Ｐゴシック" charset="-128"/>
              </a:rPr>
              <a:t>Rate</a:t>
            </a:r>
            <a:endParaRPr lang="en-US" altLang="ja-JP" sz="2000" dirty="0">
              <a:latin typeface="Franklin Gothic Medium" pitchFamily="34" charset="0"/>
              <a:ea typeface="ＭＳ Ｐゴシック" charset="-128"/>
            </a:endParaRPr>
          </a:p>
          <a:p>
            <a:pPr marL="342900" indent="-342900">
              <a:defRPr/>
            </a:pPr>
            <a:r>
              <a:rPr lang="en-US" altLang="ja-JP" dirty="0">
                <a:latin typeface="Franklin Gothic Medium" pitchFamily="34" charset="0"/>
                <a:ea typeface="ＭＳ Ｐゴシック" charset="-128"/>
              </a:rPr>
              <a:t>              </a:t>
            </a:r>
            <a:r>
              <a:rPr lang="en-US" altLang="ja-JP" b="1" u="sng" dirty="0">
                <a:latin typeface="Franklin Gothic Medium" pitchFamily="34" charset="0"/>
                <a:ea typeface="ＭＳ Ｐゴシック" charset="-128"/>
              </a:rPr>
              <a:t>Detection Rate (t) = A(t)/ B(t)</a:t>
            </a:r>
            <a:r>
              <a:rPr lang="en-US" altLang="ja-JP" dirty="0">
                <a:latin typeface="Franklin Gothic Medium" pitchFamily="34" charset="0"/>
                <a:ea typeface="ＭＳ Ｐゴシック" charset="-128"/>
              </a:rPr>
              <a:t> </a:t>
            </a:r>
          </a:p>
          <a:p>
            <a:pPr marL="342900" indent="-342900">
              <a:defRPr/>
            </a:pPr>
            <a:r>
              <a:rPr lang="en-US" altLang="ja-JP" dirty="0">
                <a:effectLst>
                  <a:outerShdw blurRad="38100" dist="38100" dir="2700000" algn="tl">
                    <a:srgbClr val="FFFFFF"/>
                  </a:outerShdw>
                </a:effectLst>
                <a:latin typeface="Franklin Gothic Medium" pitchFamily="34" charset="0"/>
                <a:ea typeface="ＭＳ Ｐゴシック" charset="-128"/>
              </a:rPr>
              <a:t>          </a:t>
            </a:r>
          </a:p>
          <a:p>
            <a:pPr marL="342900" indent="-342900">
              <a:defRPr/>
            </a:pPr>
            <a:r>
              <a:rPr lang="en-US" altLang="ja-JP" dirty="0">
                <a:effectLst>
                  <a:outerShdw blurRad="38100" dist="38100" dir="2700000" algn="tl">
                    <a:srgbClr val="FFFFFF"/>
                  </a:outerShdw>
                </a:effectLst>
                <a:latin typeface="Franklin Gothic Medium" pitchFamily="34" charset="0"/>
                <a:ea typeface="ＭＳ Ｐゴシック" charset="-128"/>
              </a:rPr>
              <a:t>          </a:t>
            </a:r>
            <a:r>
              <a:rPr lang="en-US" altLang="ja-JP" sz="1600" dirty="0">
                <a:effectLst>
                  <a:outerShdw blurRad="38100" dist="38100" dir="2700000" algn="tl">
                    <a:srgbClr val="FFFFFF"/>
                  </a:outerShdw>
                </a:effectLst>
                <a:latin typeface="Franklin Gothic Medium" pitchFamily="34" charset="0"/>
                <a:ea typeface="ＭＳ Ｐゴシック" charset="-128"/>
              </a:rPr>
              <a:t>A(t) : </a:t>
            </a:r>
            <a:r>
              <a:rPr lang="en-US" altLang="ja-JP" sz="1600" i="1" dirty="0">
                <a:latin typeface="Franklin Gothic Medium" pitchFamily="34" charset="0"/>
                <a:ea typeface="ＭＳ Ｐゴシック" charset="-128"/>
              </a:rPr>
              <a:t>The number of forecast events in which a TC is analyzed at forecast time t on the </a:t>
            </a:r>
          </a:p>
          <a:p>
            <a:pPr marL="342900" indent="-342900">
              <a:defRPr/>
            </a:pPr>
            <a:r>
              <a:rPr lang="en-US" altLang="ja-JP" sz="1600" i="1" dirty="0">
                <a:latin typeface="Franklin Gothic Medium" pitchFamily="34" charset="0"/>
                <a:ea typeface="ＭＳ Ｐゴシック" charset="-128"/>
              </a:rPr>
              <a:t>                  condition that a NWP model continuously expresses the TC until the forecast time t.</a:t>
            </a:r>
            <a:r>
              <a:rPr lang="en-US" altLang="ja-JP" sz="1600" dirty="0">
                <a:effectLst>
                  <a:outerShdw blurRad="38100" dist="38100" dir="2700000" algn="tl">
                    <a:srgbClr val="FFFFFF"/>
                  </a:outerShdw>
                </a:effectLst>
                <a:latin typeface="Franklin Gothic Medium" pitchFamily="34" charset="0"/>
                <a:ea typeface="ＭＳ Ｐゴシック" charset="-128"/>
              </a:rPr>
              <a:t/>
            </a:r>
            <a:br>
              <a:rPr lang="en-US" altLang="ja-JP" sz="1600" dirty="0">
                <a:effectLst>
                  <a:outerShdw blurRad="38100" dist="38100" dir="2700000" algn="tl">
                    <a:srgbClr val="FFFFFF"/>
                  </a:outerShdw>
                </a:effectLst>
                <a:latin typeface="Franklin Gothic Medium" pitchFamily="34" charset="0"/>
                <a:ea typeface="ＭＳ Ｐゴシック" charset="-128"/>
              </a:rPr>
            </a:br>
            <a:r>
              <a:rPr lang="en-US" altLang="ja-JP" sz="1600" dirty="0">
                <a:effectLst>
                  <a:outerShdw blurRad="38100" dist="38100" dir="2700000" algn="tl">
                    <a:srgbClr val="FFFFFF"/>
                  </a:outerShdw>
                </a:effectLst>
                <a:latin typeface="Franklin Gothic Medium" pitchFamily="34" charset="0"/>
                <a:ea typeface="ＭＳ Ｐゴシック" charset="-128"/>
              </a:rPr>
              <a:t>    B(t) : </a:t>
            </a:r>
            <a:r>
              <a:rPr lang="en-US" altLang="ja-JP" sz="1600" i="1" dirty="0">
                <a:latin typeface="Franklin Gothic Medium" pitchFamily="34" charset="0"/>
                <a:ea typeface="ＭＳ Ｐゴシック" charset="-128"/>
              </a:rPr>
              <a:t>The number of forecast events in which a TC is analyzed at forecast time t.</a:t>
            </a:r>
            <a:r>
              <a:rPr lang="en-US" altLang="ja-JP" dirty="0">
                <a:latin typeface="Franklin Gothic Medium" pitchFamily="34" charset="0"/>
                <a:ea typeface="ＭＳ Ｐゴシック" charset="-128"/>
              </a:rPr>
              <a:t> </a:t>
            </a:r>
          </a:p>
          <a:p>
            <a:pPr marL="342900" indent="-342900">
              <a:spcBef>
                <a:spcPct val="50000"/>
              </a:spcBef>
              <a:defRPr/>
            </a:pPr>
            <a:endParaRPr lang="en-US" altLang="ja-JP" dirty="0">
              <a:latin typeface="Franklin Gothic Medium" pitchFamily="34" charset="0"/>
              <a:ea typeface="ＭＳ Ｐゴシック" charset="-128"/>
            </a:endParaRPr>
          </a:p>
        </p:txBody>
      </p:sp>
      <p:pic>
        <p:nvPicPr>
          <p:cNvPr id="16387" name="Picture 5" descr="atct"/>
          <p:cNvPicPr>
            <a:picLocks noChangeAspect="1" noChangeArrowheads="1"/>
          </p:cNvPicPr>
          <p:nvPr/>
        </p:nvPicPr>
        <p:blipFill>
          <a:blip r:embed="rId3" cstate="print"/>
          <a:srcRect/>
          <a:stretch>
            <a:fillRect/>
          </a:stretch>
        </p:blipFill>
        <p:spPr bwMode="auto">
          <a:xfrm>
            <a:off x="4787900" y="981075"/>
            <a:ext cx="4032250" cy="2336800"/>
          </a:xfrm>
          <a:prstGeom prst="rect">
            <a:avLst/>
          </a:prstGeom>
          <a:noFill/>
          <a:ln w="9525">
            <a:noFill/>
            <a:miter lim="800000"/>
            <a:headEnd/>
            <a:tailEnd/>
          </a:ln>
        </p:spPr>
      </p:pic>
      <p:sp>
        <p:nvSpPr>
          <p:cNvPr id="4" name="スライド番号プレースホルダ 3"/>
          <p:cNvSpPr>
            <a:spLocks noGrp="1"/>
          </p:cNvSpPr>
          <p:nvPr>
            <p:ph type="sldNum" sz="quarter" idx="11"/>
          </p:nvPr>
        </p:nvSpPr>
        <p:spPr>
          <a:xfrm>
            <a:off x="6804025" y="6381750"/>
            <a:ext cx="1917700" cy="365125"/>
          </a:xfrm>
        </p:spPr>
        <p:txBody>
          <a:bodyPr/>
          <a:lstStyle/>
          <a:p>
            <a:pPr>
              <a:defRPr/>
            </a:pPr>
            <a:fld id="{1CE5E5E9-1852-4C39-8493-00E30D94508B}" type="slidenum">
              <a:rPr lang="ja-JP" altLang="en-US" smtClean="0"/>
              <a:pPr>
                <a:defRPr/>
              </a:pPr>
              <a:t>7</a:t>
            </a:fld>
            <a:endParaRPr lang="ja-JP" altLang="en-US" dirty="0"/>
          </a:p>
        </p:txBody>
      </p:sp>
    </p:spTree>
    <p:extLst>
      <p:ext uri="{BB962C8B-B14F-4D97-AF65-F5344CB8AC3E}">
        <p14:creationId xmlns:p14="http://schemas.microsoft.com/office/powerpoint/2010/main" val="6729672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vkva.naps.kishou.go.jp/~suuchi55/wgne_data/fig/Best_Track/track2014_ALL.png"/>
          <p:cNvPicPr>
            <a:picLocks noChangeAspect="1" noChangeArrowheads="1"/>
          </p:cNvPicPr>
          <p:nvPr/>
        </p:nvPicPr>
        <p:blipFill rotWithShape="1">
          <a:blip r:embed="rId3">
            <a:extLst>
              <a:ext uri="{28A0092B-C50C-407E-A947-70E740481C1C}">
                <a14:useLocalDpi xmlns:a14="http://schemas.microsoft.com/office/drawing/2010/main" val="0"/>
              </a:ext>
            </a:extLst>
          </a:blip>
          <a:srcRect l="8479" t="42686" r="7307" b="11515"/>
          <a:stretch/>
        </p:blipFill>
        <p:spPr bwMode="auto">
          <a:xfrm>
            <a:off x="252488" y="3465376"/>
            <a:ext cx="8712000" cy="3348000"/>
          </a:xfrm>
          <a:prstGeom prst="rect">
            <a:avLst/>
          </a:prstGeom>
          <a:noFill/>
          <a:extLst>
            <a:ext uri="{909E8E84-426E-40dd-AFC4-6F175D3DCCD1}">
              <a14:hiddenFill xmlns:a14="http://schemas.microsoft.com/office/drawing/2010/main">
                <a:solidFill>
                  <a:srgbClr val="FFFFFF"/>
                </a:solidFill>
              </a14:hiddenFill>
            </a:ext>
          </a:extLst>
        </p:spPr>
      </p:pic>
      <p:sp>
        <p:nvSpPr>
          <p:cNvPr id="11" name="スライド番号プレースホルダ 3"/>
          <p:cNvSpPr>
            <a:spLocks noGrp="1"/>
          </p:cNvSpPr>
          <p:nvPr>
            <p:ph type="sldNum" sz="quarter" idx="11"/>
          </p:nvPr>
        </p:nvSpPr>
        <p:spPr>
          <a:xfrm>
            <a:off x="6804025" y="6381750"/>
            <a:ext cx="1917700" cy="365125"/>
          </a:xfrm>
        </p:spPr>
        <p:txBody>
          <a:bodyPr/>
          <a:lstStyle/>
          <a:p>
            <a:pPr>
              <a:defRPr/>
            </a:pPr>
            <a:fld id="{1CE5E5E9-1852-4C39-8493-00E30D94508B}" type="slidenum">
              <a:rPr lang="ja-JP" altLang="en-US" smtClean="0"/>
              <a:pPr>
                <a:defRPr/>
              </a:pPr>
              <a:t>8</a:t>
            </a:fld>
            <a:endParaRPr lang="ja-JP" altLang="en-US" dirty="0"/>
          </a:p>
        </p:txBody>
      </p:sp>
      <p:sp>
        <p:nvSpPr>
          <p:cNvPr id="17412" name="Text Box 14"/>
          <p:cNvSpPr txBox="1">
            <a:spLocks noChangeArrowheads="1"/>
          </p:cNvSpPr>
          <p:nvPr/>
        </p:nvSpPr>
        <p:spPr bwMode="auto">
          <a:xfrm>
            <a:off x="323850" y="704850"/>
            <a:ext cx="8712200" cy="2804614"/>
          </a:xfrm>
          <a:prstGeom prst="rect">
            <a:avLst/>
          </a:prstGeom>
          <a:noFill/>
          <a:ln w="9525">
            <a:noFill/>
            <a:miter lim="800000"/>
            <a:headEnd/>
            <a:tailEnd/>
          </a:ln>
        </p:spPr>
        <p:txBody>
          <a:bodyPr>
            <a:spAutoFit/>
          </a:bodyPr>
          <a:lstStyle/>
          <a:p>
            <a:pPr>
              <a:lnSpc>
                <a:spcPct val="50000"/>
              </a:lnSpc>
              <a:spcBef>
                <a:spcPct val="50000"/>
              </a:spcBef>
              <a:defRPr/>
            </a:pPr>
            <a:r>
              <a:rPr lang="en-US" altLang="ja-JP" dirty="0">
                <a:solidFill>
                  <a:srgbClr val="663300"/>
                </a:solidFill>
                <a:latin typeface="Franklin Gothic Medium" pitchFamily="34" charset="0"/>
              </a:rPr>
              <a:t>TC tracks on </a:t>
            </a:r>
            <a:r>
              <a:rPr lang="en-US" altLang="ja-JP" dirty="0" smtClean="0">
                <a:solidFill>
                  <a:srgbClr val="663300"/>
                </a:solidFill>
                <a:latin typeface="Franklin Gothic Medium" pitchFamily="34" charset="0"/>
              </a:rPr>
              <a:t>2014 </a:t>
            </a:r>
            <a:r>
              <a:rPr lang="en-US" altLang="ja-JP" dirty="0">
                <a:solidFill>
                  <a:srgbClr val="663300"/>
                </a:solidFill>
                <a:latin typeface="Franklin Gothic Medium" pitchFamily="34" charset="0"/>
              </a:rPr>
              <a:t>season</a:t>
            </a:r>
          </a:p>
          <a:p>
            <a:pPr>
              <a:lnSpc>
                <a:spcPct val="50000"/>
              </a:lnSpc>
              <a:spcBef>
                <a:spcPct val="50000"/>
              </a:spcBef>
              <a:defRPr/>
            </a:pPr>
            <a:r>
              <a:rPr lang="en-US" altLang="ja-JP" dirty="0">
                <a:latin typeface="Franklin Gothic Medium" pitchFamily="34" charset="0"/>
              </a:rPr>
              <a:t>	Northern-Hemisphere  [</a:t>
            </a:r>
            <a:r>
              <a:rPr lang="en-US" altLang="ja-JP" dirty="0" smtClean="0">
                <a:latin typeface="Franklin Gothic Medium" pitchFamily="34" charset="0"/>
              </a:rPr>
              <a:t>2014/01/01 </a:t>
            </a:r>
            <a:r>
              <a:rPr lang="en-US" altLang="ja-JP" dirty="0">
                <a:latin typeface="Franklin Gothic Medium" pitchFamily="34" charset="0"/>
              </a:rPr>
              <a:t>to </a:t>
            </a:r>
            <a:r>
              <a:rPr lang="en-US" altLang="ja-JP" dirty="0" smtClean="0">
                <a:latin typeface="Franklin Gothic Medium" pitchFamily="34" charset="0"/>
              </a:rPr>
              <a:t>2014/12/31</a:t>
            </a:r>
            <a:r>
              <a:rPr lang="en-US" altLang="ja-JP" dirty="0">
                <a:latin typeface="Franklin Gothic Medium" pitchFamily="34" charset="0"/>
              </a:rPr>
              <a:t>]</a:t>
            </a:r>
          </a:p>
          <a:p>
            <a:pPr>
              <a:lnSpc>
                <a:spcPct val="50000"/>
              </a:lnSpc>
              <a:spcBef>
                <a:spcPct val="50000"/>
              </a:spcBef>
              <a:defRPr/>
            </a:pPr>
            <a:r>
              <a:rPr lang="en-US" altLang="ja-JP" dirty="0">
                <a:latin typeface="Franklin Gothic Medium" pitchFamily="34" charset="0"/>
              </a:rPr>
              <a:t>	Southern-Hemisphere  [</a:t>
            </a:r>
            <a:r>
              <a:rPr lang="en-US" altLang="ja-JP" dirty="0" smtClean="0">
                <a:latin typeface="Franklin Gothic Medium" pitchFamily="34" charset="0"/>
              </a:rPr>
              <a:t>2013/09/01 </a:t>
            </a:r>
            <a:r>
              <a:rPr lang="en-US" altLang="ja-JP" dirty="0">
                <a:latin typeface="Franklin Gothic Medium" pitchFamily="34" charset="0"/>
              </a:rPr>
              <a:t>to </a:t>
            </a:r>
            <a:r>
              <a:rPr lang="en-US" altLang="ja-JP" dirty="0" smtClean="0">
                <a:latin typeface="Franklin Gothic Medium" pitchFamily="34" charset="0"/>
              </a:rPr>
              <a:t>2014/08/31</a:t>
            </a:r>
            <a:r>
              <a:rPr lang="en-US" altLang="ja-JP" dirty="0">
                <a:latin typeface="Franklin Gothic Medium" pitchFamily="34" charset="0"/>
              </a:rPr>
              <a:t>]</a:t>
            </a:r>
          </a:p>
          <a:p>
            <a:pPr>
              <a:lnSpc>
                <a:spcPct val="50000"/>
              </a:lnSpc>
              <a:spcBef>
                <a:spcPct val="50000"/>
              </a:spcBef>
              <a:defRPr/>
            </a:pPr>
            <a:r>
              <a:rPr lang="en-US" altLang="ja-JP" dirty="0">
                <a:solidFill>
                  <a:srgbClr val="663300"/>
                </a:solidFill>
                <a:latin typeface="Franklin Gothic Medium" pitchFamily="34" charset="0"/>
              </a:rPr>
              <a:t>Number of TCs ,  [best-track data provider]</a:t>
            </a:r>
          </a:p>
          <a:p>
            <a:pPr>
              <a:lnSpc>
                <a:spcPct val="50000"/>
              </a:lnSpc>
              <a:spcBef>
                <a:spcPct val="50000"/>
              </a:spcBef>
              <a:defRPr/>
            </a:pPr>
            <a:r>
              <a:rPr lang="en-US" altLang="ja-JP" dirty="0">
                <a:latin typeface="Franklin Gothic Medium" pitchFamily="34" charset="0"/>
              </a:rPr>
              <a:t>	</a:t>
            </a:r>
            <a:r>
              <a:rPr lang="en-US" altLang="ja-JP" dirty="0" smtClean="0">
                <a:latin typeface="Franklin Gothic Medium" pitchFamily="34" charset="0"/>
              </a:rPr>
              <a:t>23   </a:t>
            </a:r>
            <a:r>
              <a:rPr lang="en-US" altLang="ja-JP" dirty="0">
                <a:latin typeface="Franklin Gothic Medium" pitchFamily="34" charset="0"/>
              </a:rPr>
              <a:t>western North-Pacific   [RSMC Tokyo]</a:t>
            </a:r>
          </a:p>
          <a:p>
            <a:pPr>
              <a:lnSpc>
                <a:spcPct val="50000"/>
              </a:lnSpc>
              <a:spcBef>
                <a:spcPct val="50000"/>
              </a:spcBef>
              <a:defRPr/>
            </a:pPr>
            <a:r>
              <a:rPr lang="en-US" altLang="ja-JP" dirty="0">
                <a:latin typeface="Franklin Gothic Medium" pitchFamily="34" charset="0"/>
              </a:rPr>
              <a:t>	</a:t>
            </a:r>
            <a:r>
              <a:rPr lang="en-US" altLang="ja-JP" dirty="0" smtClean="0">
                <a:latin typeface="Franklin Gothic Medium" pitchFamily="34" charset="0"/>
              </a:rPr>
              <a:t>22   </a:t>
            </a:r>
            <a:r>
              <a:rPr lang="en-US" altLang="ja-JP" dirty="0">
                <a:latin typeface="Franklin Gothic Medium" pitchFamily="34" charset="0"/>
              </a:rPr>
              <a:t>eastern North-Pacific (including Central-Pacific) [RSMC Miami, Honolulu]</a:t>
            </a:r>
          </a:p>
          <a:p>
            <a:pPr>
              <a:lnSpc>
                <a:spcPct val="50000"/>
              </a:lnSpc>
              <a:spcBef>
                <a:spcPct val="50000"/>
              </a:spcBef>
              <a:defRPr/>
            </a:pPr>
            <a:r>
              <a:rPr lang="en-US" altLang="ja-JP" dirty="0">
                <a:latin typeface="Franklin Gothic Medium" pitchFamily="34" charset="0"/>
              </a:rPr>
              <a:t>	</a:t>
            </a:r>
            <a:r>
              <a:rPr lang="en-US" altLang="ja-JP" dirty="0" smtClean="0">
                <a:latin typeface="Franklin Gothic Medium" pitchFamily="34" charset="0"/>
              </a:rPr>
              <a:t>  8   </a:t>
            </a:r>
            <a:r>
              <a:rPr lang="en-US" altLang="ja-JP" dirty="0">
                <a:latin typeface="Franklin Gothic Medium" pitchFamily="34" charset="0"/>
              </a:rPr>
              <a:t>North Atlantic   [RSMC Miami]</a:t>
            </a:r>
          </a:p>
          <a:p>
            <a:pPr>
              <a:lnSpc>
                <a:spcPct val="50000"/>
              </a:lnSpc>
              <a:spcBef>
                <a:spcPct val="50000"/>
              </a:spcBef>
              <a:defRPr/>
            </a:pPr>
            <a:r>
              <a:rPr lang="en-US" altLang="ja-JP" dirty="0">
                <a:latin typeface="Franklin Gothic Medium" pitchFamily="34" charset="0"/>
              </a:rPr>
              <a:t>	  </a:t>
            </a:r>
            <a:r>
              <a:rPr lang="en-US" altLang="ja-JP" dirty="0" smtClean="0">
                <a:latin typeface="Franklin Gothic Medium" pitchFamily="34" charset="0"/>
              </a:rPr>
              <a:t>3   </a:t>
            </a:r>
            <a:r>
              <a:rPr lang="en-US" altLang="ja-JP" dirty="0">
                <a:latin typeface="Franklin Gothic Medium" pitchFamily="34" charset="0"/>
              </a:rPr>
              <a:t>north Indian-Ocean  [RSMC New-Delhi]</a:t>
            </a:r>
          </a:p>
          <a:p>
            <a:pPr>
              <a:lnSpc>
                <a:spcPct val="50000"/>
              </a:lnSpc>
              <a:spcBef>
                <a:spcPct val="50000"/>
              </a:spcBef>
              <a:defRPr/>
            </a:pPr>
            <a:r>
              <a:rPr lang="en-US" altLang="ja-JP" dirty="0">
                <a:latin typeface="Arial" charset="0"/>
              </a:rPr>
              <a:t>	</a:t>
            </a:r>
            <a:r>
              <a:rPr lang="en-US" altLang="ja-JP" dirty="0" smtClean="0">
                <a:latin typeface="Franklin Gothic Medium" pitchFamily="34" charset="0"/>
              </a:rPr>
              <a:t>11   </a:t>
            </a:r>
            <a:r>
              <a:rPr lang="en-US" altLang="ja-JP" dirty="0">
                <a:latin typeface="Franklin Gothic Medium" pitchFamily="34" charset="0"/>
              </a:rPr>
              <a:t>south Indian-Ocean  [RSMC La-Reunion</a:t>
            </a:r>
            <a:r>
              <a:rPr lang="en-US" altLang="ja-JP" dirty="0" smtClean="0">
                <a:latin typeface="Franklin Gothic Medium" pitchFamily="34" charset="0"/>
              </a:rPr>
              <a:t>]</a:t>
            </a:r>
            <a:endParaRPr lang="en-US" altLang="ja-JP" sz="1050" dirty="0">
              <a:latin typeface="Franklin Gothic Medium" pitchFamily="34" charset="0"/>
            </a:endParaRPr>
          </a:p>
          <a:p>
            <a:pPr>
              <a:lnSpc>
                <a:spcPct val="50000"/>
              </a:lnSpc>
              <a:spcBef>
                <a:spcPct val="50000"/>
              </a:spcBef>
              <a:defRPr/>
            </a:pPr>
            <a:r>
              <a:rPr lang="en-US" altLang="ja-JP" dirty="0">
                <a:latin typeface="Franklin Gothic Medium" pitchFamily="34" charset="0"/>
              </a:rPr>
              <a:t>	</a:t>
            </a:r>
            <a:r>
              <a:rPr lang="en-US" altLang="ja-JP" dirty="0" smtClean="0">
                <a:latin typeface="Franklin Gothic Medium" pitchFamily="34" charset="0"/>
              </a:rPr>
              <a:t>14   </a:t>
            </a:r>
            <a:r>
              <a:rPr lang="en-US" altLang="ja-JP" dirty="0">
                <a:latin typeface="Franklin Gothic Medium" pitchFamily="34" charset="0"/>
              </a:rPr>
              <a:t>around Australia   [RSMC </a:t>
            </a:r>
            <a:r>
              <a:rPr lang="en-US" altLang="ja-JP" dirty="0" err="1">
                <a:latin typeface="Franklin Gothic Medium" pitchFamily="34" charset="0"/>
              </a:rPr>
              <a:t>Nadi</a:t>
            </a:r>
            <a:r>
              <a:rPr lang="en-US" altLang="ja-JP" dirty="0">
                <a:latin typeface="Franklin Gothic Medium" pitchFamily="34" charset="0"/>
              </a:rPr>
              <a:t> and 4 TCWCs ]</a:t>
            </a:r>
          </a:p>
        </p:txBody>
      </p:sp>
      <p:sp>
        <p:nvSpPr>
          <p:cNvPr id="17413" name="Text Box 15"/>
          <p:cNvSpPr txBox="1">
            <a:spLocks noChangeArrowheads="1"/>
          </p:cNvSpPr>
          <p:nvPr/>
        </p:nvSpPr>
        <p:spPr bwMode="auto">
          <a:xfrm>
            <a:off x="3851275" y="4221163"/>
            <a:ext cx="649288" cy="523220"/>
          </a:xfrm>
          <a:prstGeom prst="rect">
            <a:avLst/>
          </a:prstGeom>
          <a:noFill/>
          <a:ln w="9525">
            <a:noFill/>
            <a:miter lim="800000"/>
            <a:headEnd/>
            <a:tailEnd/>
          </a:ln>
        </p:spPr>
        <p:txBody>
          <a:bodyPr>
            <a:spAutoFit/>
          </a:bodyPr>
          <a:lstStyle/>
          <a:p>
            <a:pPr>
              <a:spcBef>
                <a:spcPct val="50000"/>
              </a:spcBef>
            </a:pPr>
            <a:r>
              <a:rPr lang="en-US" altLang="ja-JP" sz="2800" dirty="0" smtClean="0">
                <a:solidFill>
                  <a:srgbClr val="0033CC"/>
                </a:solidFill>
                <a:latin typeface="Franklin Gothic Medium" pitchFamily="34" charset="0"/>
              </a:rPr>
              <a:t>23</a:t>
            </a:r>
            <a:endParaRPr lang="en-US" altLang="ja-JP" sz="2800" dirty="0">
              <a:solidFill>
                <a:srgbClr val="0033CC"/>
              </a:solidFill>
              <a:latin typeface="Franklin Gothic Medium" pitchFamily="34" charset="0"/>
            </a:endParaRPr>
          </a:p>
        </p:txBody>
      </p:sp>
      <p:sp>
        <p:nvSpPr>
          <p:cNvPr id="17414" name="Text Box 16"/>
          <p:cNvSpPr txBox="1">
            <a:spLocks noChangeArrowheads="1"/>
          </p:cNvSpPr>
          <p:nvPr/>
        </p:nvSpPr>
        <p:spPr bwMode="auto">
          <a:xfrm>
            <a:off x="5327650" y="4221163"/>
            <a:ext cx="649288" cy="519112"/>
          </a:xfrm>
          <a:prstGeom prst="rect">
            <a:avLst/>
          </a:prstGeom>
          <a:noFill/>
          <a:ln w="9525">
            <a:noFill/>
            <a:miter lim="800000"/>
            <a:headEnd/>
            <a:tailEnd/>
          </a:ln>
        </p:spPr>
        <p:txBody>
          <a:bodyPr>
            <a:spAutoFit/>
          </a:bodyPr>
          <a:lstStyle/>
          <a:p>
            <a:pPr>
              <a:spcBef>
                <a:spcPct val="50000"/>
              </a:spcBef>
            </a:pPr>
            <a:r>
              <a:rPr lang="en-US" altLang="ja-JP" sz="2800" dirty="0" smtClean="0">
                <a:solidFill>
                  <a:srgbClr val="0033CC"/>
                </a:solidFill>
                <a:latin typeface="Franklin Gothic Medium" pitchFamily="34" charset="0"/>
              </a:rPr>
              <a:t>22</a:t>
            </a:r>
            <a:endParaRPr lang="en-US" altLang="ja-JP" sz="2800" dirty="0">
              <a:solidFill>
                <a:srgbClr val="0033CC"/>
              </a:solidFill>
              <a:latin typeface="Franklin Gothic Medium" pitchFamily="34" charset="0"/>
            </a:endParaRPr>
          </a:p>
        </p:txBody>
      </p:sp>
      <p:sp>
        <p:nvSpPr>
          <p:cNvPr id="17415" name="Text Box 17"/>
          <p:cNvSpPr txBox="1">
            <a:spLocks noChangeArrowheads="1"/>
          </p:cNvSpPr>
          <p:nvPr/>
        </p:nvSpPr>
        <p:spPr bwMode="auto">
          <a:xfrm>
            <a:off x="7775575" y="4278039"/>
            <a:ext cx="649288" cy="519113"/>
          </a:xfrm>
          <a:prstGeom prst="rect">
            <a:avLst/>
          </a:prstGeom>
          <a:noFill/>
          <a:ln w="9525">
            <a:noFill/>
            <a:miter lim="800000"/>
            <a:headEnd/>
            <a:tailEnd/>
          </a:ln>
        </p:spPr>
        <p:txBody>
          <a:bodyPr>
            <a:spAutoFit/>
          </a:bodyPr>
          <a:lstStyle/>
          <a:p>
            <a:pPr algn="r">
              <a:spcBef>
                <a:spcPct val="50000"/>
              </a:spcBef>
            </a:pPr>
            <a:r>
              <a:rPr lang="en-US" altLang="ja-JP" sz="2800" dirty="0" smtClean="0">
                <a:solidFill>
                  <a:srgbClr val="0033CC"/>
                </a:solidFill>
                <a:latin typeface="Franklin Gothic Medium" pitchFamily="34" charset="0"/>
              </a:rPr>
              <a:t>8</a:t>
            </a:r>
            <a:endParaRPr lang="en-US" altLang="ja-JP" sz="2800" dirty="0">
              <a:solidFill>
                <a:srgbClr val="0033CC"/>
              </a:solidFill>
              <a:latin typeface="Franklin Gothic Medium" pitchFamily="34" charset="0"/>
            </a:endParaRPr>
          </a:p>
        </p:txBody>
      </p:sp>
      <p:sp>
        <p:nvSpPr>
          <p:cNvPr id="17416" name="Text Box 18"/>
          <p:cNvSpPr txBox="1">
            <a:spLocks noChangeArrowheads="1"/>
          </p:cNvSpPr>
          <p:nvPr/>
        </p:nvSpPr>
        <p:spPr bwMode="auto">
          <a:xfrm>
            <a:off x="1547664" y="5373216"/>
            <a:ext cx="649288" cy="519113"/>
          </a:xfrm>
          <a:prstGeom prst="rect">
            <a:avLst/>
          </a:prstGeom>
          <a:noFill/>
          <a:ln w="9525">
            <a:noFill/>
            <a:miter lim="800000"/>
            <a:headEnd/>
            <a:tailEnd/>
          </a:ln>
        </p:spPr>
        <p:txBody>
          <a:bodyPr>
            <a:spAutoFit/>
          </a:bodyPr>
          <a:lstStyle/>
          <a:p>
            <a:pPr>
              <a:spcBef>
                <a:spcPct val="50000"/>
              </a:spcBef>
            </a:pPr>
            <a:r>
              <a:rPr lang="en-US" altLang="ja-JP" sz="2800" dirty="0" smtClean="0">
                <a:solidFill>
                  <a:srgbClr val="0033CC"/>
                </a:solidFill>
                <a:latin typeface="Franklin Gothic Medium" pitchFamily="34" charset="0"/>
              </a:rPr>
              <a:t>11</a:t>
            </a:r>
            <a:endParaRPr lang="en-US" altLang="ja-JP" sz="2800" dirty="0">
              <a:solidFill>
                <a:srgbClr val="0033CC"/>
              </a:solidFill>
              <a:latin typeface="Franklin Gothic Medium" pitchFamily="34" charset="0"/>
            </a:endParaRPr>
          </a:p>
        </p:txBody>
      </p:sp>
      <p:sp>
        <p:nvSpPr>
          <p:cNvPr id="17417" name="Text Box 19"/>
          <p:cNvSpPr txBox="1">
            <a:spLocks noChangeArrowheads="1"/>
          </p:cNvSpPr>
          <p:nvPr/>
        </p:nvSpPr>
        <p:spPr bwMode="auto">
          <a:xfrm>
            <a:off x="1403350" y="4437063"/>
            <a:ext cx="649288" cy="519112"/>
          </a:xfrm>
          <a:prstGeom prst="rect">
            <a:avLst/>
          </a:prstGeom>
          <a:noFill/>
          <a:ln w="9525">
            <a:noFill/>
            <a:miter lim="800000"/>
            <a:headEnd/>
            <a:tailEnd/>
          </a:ln>
        </p:spPr>
        <p:txBody>
          <a:bodyPr>
            <a:spAutoFit/>
          </a:bodyPr>
          <a:lstStyle/>
          <a:p>
            <a:pPr>
              <a:spcBef>
                <a:spcPct val="50000"/>
              </a:spcBef>
            </a:pPr>
            <a:r>
              <a:rPr lang="en-US" altLang="ja-JP" sz="2800" dirty="0" smtClean="0">
                <a:solidFill>
                  <a:srgbClr val="0033CC"/>
                </a:solidFill>
                <a:latin typeface="Franklin Gothic Medium" pitchFamily="34" charset="0"/>
              </a:rPr>
              <a:t>3</a:t>
            </a:r>
            <a:endParaRPr lang="en-US" altLang="ja-JP" sz="2800" dirty="0">
              <a:solidFill>
                <a:srgbClr val="0033CC"/>
              </a:solidFill>
              <a:latin typeface="Franklin Gothic Medium" pitchFamily="34" charset="0"/>
            </a:endParaRPr>
          </a:p>
        </p:txBody>
      </p:sp>
      <p:sp>
        <p:nvSpPr>
          <p:cNvPr id="17418" name="Text Box 20"/>
          <p:cNvSpPr txBox="1">
            <a:spLocks noChangeArrowheads="1"/>
          </p:cNvSpPr>
          <p:nvPr/>
        </p:nvSpPr>
        <p:spPr bwMode="auto">
          <a:xfrm>
            <a:off x="3707904" y="5370834"/>
            <a:ext cx="3455988" cy="523875"/>
          </a:xfrm>
          <a:prstGeom prst="rect">
            <a:avLst/>
          </a:prstGeom>
          <a:noFill/>
          <a:ln w="9525">
            <a:noFill/>
            <a:miter lim="800000"/>
            <a:headEnd/>
            <a:tailEnd/>
          </a:ln>
        </p:spPr>
        <p:txBody>
          <a:bodyPr>
            <a:spAutoFit/>
          </a:bodyPr>
          <a:lstStyle/>
          <a:p>
            <a:pPr algn="ctr">
              <a:spcBef>
                <a:spcPct val="50000"/>
              </a:spcBef>
            </a:pPr>
            <a:r>
              <a:rPr lang="en-US" altLang="ja-JP" sz="2800" dirty="0" smtClean="0">
                <a:solidFill>
                  <a:srgbClr val="0033CC"/>
                </a:solidFill>
                <a:latin typeface="Franklin Gothic Medium" pitchFamily="34" charset="0"/>
              </a:rPr>
              <a:t>14</a:t>
            </a:r>
            <a:endParaRPr lang="en-US" altLang="ja-JP" sz="2800" dirty="0">
              <a:solidFill>
                <a:srgbClr val="0033CC"/>
              </a:solidFill>
              <a:latin typeface="Franklin Gothic Medium" pitchFamily="34" charset="0"/>
            </a:endParaRPr>
          </a:p>
        </p:txBody>
      </p:sp>
      <p:sp>
        <p:nvSpPr>
          <p:cNvPr id="28" name="タイトル 27"/>
          <p:cNvSpPr>
            <a:spLocks noGrp="1"/>
          </p:cNvSpPr>
          <p:nvPr>
            <p:ph type="title"/>
          </p:nvPr>
        </p:nvSpPr>
        <p:spPr>
          <a:xfrm>
            <a:off x="457200" y="53752"/>
            <a:ext cx="8229600" cy="566936"/>
          </a:xfrm>
        </p:spPr>
        <p:txBody>
          <a:bodyPr/>
          <a:lstStyle/>
          <a:p>
            <a:r>
              <a:rPr kumimoji="1" lang="en-US" altLang="ja-JP" dirty="0" smtClean="0"/>
              <a:t>TC </a:t>
            </a:r>
            <a:r>
              <a:rPr lang="en-US" altLang="ja-JP" dirty="0" smtClean="0"/>
              <a:t>V</a:t>
            </a:r>
            <a:r>
              <a:rPr kumimoji="1" lang="en-US" altLang="ja-JP" dirty="0" smtClean="0"/>
              <a:t>erification</a:t>
            </a:r>
            <a:endParaRPr kumimoji="1" lang="ja-JP" altLang="en-US" dirty="0"/>
          </a:p>
        </p:txBody>
      </p:sp>
    </p:spTree>
    <p:extLst>
      <p:ext uri="{BB962C8B-B14F-4D97-AF65-F5344CB8AC3E}">
        <p14:creationId xmlns:p14="http://schemas.microsoft.com/office/powerpoint/2010/main" val="22212210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vkva.naps.kishou.go.jp/%7Esuuchi55/wgne_data/fig/Position_Error/2014/Err/InHo_2014_NWP.png"/>
          <p:cNvPicPr>
            <a:picLocks noChangeAspect="1" noChangeArrowheads="1"/>
          </p:cNvPicPr>
          <p:nvPr/>
        </p:nvPicPr>
        <p:blipFill rotWithShape="1">
          <a:blip r:embed="rId3">
            <a:extLst>
              <a:ext uri="{28A0092B-C50C-407E-A947-70E740481C1C}">
                <a14:useLocalDpi xmlns:a14="http://schemas.microsoft.com/office/drawing/2010/main" val="0"/>
              </a:ext>
            </a:extLst>
          </a:blip>
          <a:srcRect t="2678" b="21"/>
          <a:stretch/>
        </p:blipFill>
        <p:spPr bwMode="auto">
          <a:xfrm>
            <a:off x="46800" y="612000"/>
            <a:ext cx="9072000" cy="623507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53752"/>
            <a:ext cx="8229600" cy="494928"/>
          </a:xfrm>
        </p:spPr>
        <p:txBody>
          <a:bodyPr/>
          <a:lstStyle/>
          <a:p>
            <a:r>
              <a:rPr lang="en-US" altLang="ja-JP" sz="2800" dirty="0" smtClean="0"/>
              <a:t>(a) western North-Pacific (WNP) domain Position Error</a:t>
            </a:r>
            <a:endParaRPr kumimoji="1" lang="ja-JP" altLang="en-US" sz="2800" dirty="0"/>
          </a:p>
        </p:txBody>
      </p:sp>
      <p:sp>
        <p:nvSpPr>
          <p:cNvPr id="3" name="スライド番号プレースホルダ 2"/>
          <p:cNvSpPr>
            <a:spLocks noGrp="1"/>
          </p:cNvSpPr>
          <p:nvPr>
            <p:ph type="sldNum" sz="quarter" idx="11"/>
          </p:nvPr>
        </p:nvSpPr>
        <p:spPr/>
        <p:txBody>
          <a:bodyPr/>
          <a:lstStyle/>
          <a:p>
            <a:pPr>
              <a:defRPr/>
            </a:pPr>
            <a:fld id="{A6D3F0D8-8ADA-4B70-A11F-BA660F944981}" type="slidenum">
              <a:rPr lang="ja-JP" altLang="en-US" smtClean="0"/>
              <a:pPr>
                <a:defRPr/>
              </a:pPr>
              <a:t>9</a:t>
            </a:fld>
            <a:endParaRPr lang="ja-JP" altLang="en-US" dirty="0"/>
          </a:p>
        </p:txBody>
      </p:sp>
      <p:sp>
        <p:nvSpPr>
          <p:cNvPr id="6" name="テキスト ボックス 5"/>
          <p:cNvSpPr txBox="1"/>
          <p:nvPr/>
        </p:nvSpPr>
        <p:spPr>
          <a:xfrm>
            <a:off x="4644008" y="2060848"/>
            <a:ext cx="1800200" cy="369332"/>
          </a:xfrm>
          <a:prstGeom prst="rect">
            <a:avLst/>
          </a:prstGeom>
          <a:noFill/>
        </p:spPr>
        <p:txBody>
          <a:bodyPr wrap="square" rtlCol="0">
            <a:spAutoFit/>
          </a:bodyPr>
          <a:lstStyle/>
          <a:p>
            <a:r>
              <a:rPr kumimoji="1" lang="en-US" altLang="ja-JP" b="1" dirty="0" smtClean="0">
                <a:solidFill>
                  <a:srgbClr val="C00000"/>
                </a:solidFill>
              </a:rPr>
              <a:t>23 TCs in 2014</a:t>
            </a:r>
            <a:endParaRPr kumimoji="1" lang="ja-JP" altLang="en-US" b="1" dirty="0">
              <a:solidFill>
                <a:srgbClr val="C00000"/>
              </a:solidFill>
            </a:endParaRPr>
          </a:p>
        </p:txBody>
      </p:sp>
      <p:pic>
        <p:nvPicPr>
          <p:cNvPr id="4" name="Picture 4" descr="http://svkva.naps.kishou.go.jp/~suuchi55/wgne_data/fig/Best_Track/track2014_NW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477" y="836712"/>
            <a:ext cx="3541871" cy="314620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945249" y="5661248"/>
            <a:ext cx="5947231" cy="430887"/>
          </a:xfrm>
          <a:prstGeom prst="rect">
            <a:avLst/>
          </a:prstGeom>
          <a:solidFill>
            <a:schemeClr val="accent6">
              <a:lumMod val="40000"/>
              <a:lumOff val="60000"/>
            </a:schemeClr>
          </a:solidFill>
        </p:spPr>
        <p:txBody>
          <a:bodyPr wrap="square" lIns="0" tIns="0" rIns="0" bIns="0" rtlCol="0">
            <a:spAutoFit/>
          </a:bodyPr>
          <a:lstStyle/>
          <a:p>
            <a:r>
              <a:rPr lang="ja-JP" altLang="ja-JP" sz="1400" dirty="0" smtClean="0"/>
              <a:t>E</a:t>
            </a:r>
            <a:r>
              <a:rPr lang="en-US" altLang="ja-JP" sz="1400" dirty="0" smtClean="0"/>
              <a:t>CMWF,</a:t>
            </a:r>
            <a:r>
              <a:rPr lang="ja-JP" altLang="en-US" sz="1400" dirty="0" smtClean="0"/>
              <a:t> </a:t>
            </a:r>
            <a:r>
              <a:rPr lang="en-US" altLang="ja-JP" sz="1400" dirty="0"/>
              <a:t>Met Office and NCEP achieve the best performance on average. Other </a:t>
            </a:r>
            <a:r>
              <a:rPr lang="en-US" altLang="ja-JP" sz="1400" dirty="0" err="1"/>
              <a:t>centres</a:t>
            </a:r>
            <a:r>
              <a:rPr lang="en-US" altLang="ja-JP" sz="1400" dirty="0"/>
              <a:t> such as NRL, BoM, JMA, CMC and KMA </a:t>
            </a:r>
            <a:r>
              <a:rPr lang="en-US" altLang="ja-JP" sz="1400" dirty="0" smtClean="0"/>
              <a:t>follow.</a:t>
            </a:r>
            <a:endParaRPr lang="ja-JP" altLang="en-US" sz="1400" dirty="0"/>
          </a:p>
        </p:txBody>
      </p:sp>
    </p:spTree>
    <p:extLst>
      <p:ext uri="{BB962C8B-B14F-4D97-AF65-F5344CB8AC3E}">
        <p14:creationId xmlns:p14="http://schemas.microsoft.com/office/powerpoint/2010/main" val="33127780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テンプレート第５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テンプレート第５版</Template>
  <TotalTime>968</TotalTime>
  <Words>3753</Words>
  <Application>Microsoft Macintosh PowerPoint</Application>
  <PresentationFormat>画面に合わせる (4:3)</PresentationFormat>
  <Paragraphs>620</Paragraphs>
  <Slides>46</Slides>
  <Notes>34</Notes>
  <HiddenSlides>0</HiddenSlides>
  <MMClips>0</MMClips>
  <ScaleCrop>false</ScaleCrop>
  <HeadingPairs>
    <vt:vector size="4" baseType="variant">
      <vt:variant>
        <vt:lpstr>テーマ</vt:lpstr>
      </vt:variant>
      <vt:variant>
        <vt:i4>1</vt:i4>
      </vt:variant>
      <vt:variant>
        <vt:lpstr>スライド タイトル</vt:lpstr>
      </vt:variant>
      <vt:variant>
        <vt:i4>46</vt:i4>
      </vt:variant>
    </vt:vector>
  </HeadingPairs>
  <TitlesOfParts>
    <vt:vector size="47" baseType="lpstr">
      <vt:lpstr>テンプレート第５版</vt:lpstr>
      <vt:lpstr>WGNE intercomparison of  Tropical Cyclone Track forecast, 2014</vt:lpstr>
      <vt:lpstr>Contents</vt:lpstr>
      <vt:lpstr>Standard Verification</vt:lpstr>
      <vt:lpstr>History of the Project</vt:lpstr>
      <vt:lpstr>Specification of Data</vt:lpstr>
      <vt:lpstr>Method of TC verification using MSLP</vt:lpstr>
      <vt:lpstr>PowerPoint プレゼンテーション</vt:lpstr>
      <vt:lpstr>TC Verification</vt:lpstr>
      <vt:lpstr>(a) western North-Pacific (WNP) domain Position Error</vt:lpstr>
      <vt:lpstr>(a) WNP domain Detection Rate</vt:lpstr>
      <vt:lpstr>(a) WNP domain   AT-CT bias map (FT +72)</vt:lpstr>
      <vt:lpstr>(a) WNP domain   Central Pressure scatter diagram (FT +0)</vt:lpstr>
      <vt:lpstr>(a) WNP domain   Central Pressure scatter diagram (FT +72)</vt:lpstr>
      <vt:lpstr>(a) WNP domain  Error Map  (FT +72)</vt:lpstr>
      <vt:lpstr>PowerPoint プレゼンテーション</vt:lpstr>
      <vt:lpstr>(b) North-Atlantic (NAT) domain Position Error</vt:lpstr>
      <vt:lpstr>(b) NAT domain Detection Rate</vt:lpstr>
      <vt:lpstr>(c) eastern North-Pacific (ENP) domain Position Error</vt:lpstr>
      <vt:lpstr>(c) ENP domain Detection Rate</vt:lpstr>
      <vt:lpstr>(d) “around Australia” (AUR) domain Position Error</vt:lpstr>
      <vt:lpstr>(d) AUR domain Detection Rate</vt:lpstr>
      <vt:lpstr>(e) South Indian Ocean (SIO) domain Position Error</vt:lpstr>
      <vt:lpstr>(e) SIO domain Detection Rate</vt:lpstr>
      <vt:lpstr>visualization with “pie-chart”</vt:lpstr>
      <vt:lpstr>Transition of T+72 position error over decade(s)</vt:lpstr>
      <vt:lpstr>PowerPoint プレゼンテーション</vt:lpstr>
      <vt:lpstr>Standard Verification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ADDITIONAL VERIFICATION</vt:lpstr>
      <vt:lpstr>Verification Method</vt:lpstr>
      <vt:lpstr>PowerPoint プレゼンテーション</vt:lpstr>
      <vt:lpstr>PowerPoint プレゼンテーション</vt:lpstr>
      <vt:lpstr>ADDITIONAL VERIFICATION</vt:lpstr>
      <vt:lpstr>Tropical cyclone size verification</vt:lpstr>
      <vt:lpstr>Scatter diagram between CP and RMW (FT+0)</vt:lpstr>
      <vt:lpstr>Scatter diagram of RMW w.r.t. ECMWF(FT+0)</vt:lpstr>
      <vt:lpstr>Scatter diagram between CP and R34 (FT+0)</vt:lpstr>
      <vt:lpstr>Scatter diagram of R34 w.r.t. ECMWF(FT+0)</vt:lpstr>
      <vt:lpstr>Future plan</vt:lpstr>
      <vt:lpstr>PowerPoint プレゼンテーション</vt:lpstr>
    </vt:vector>
  </TitlesOfParts>
  <Company>気象庁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気象庁</dc:creator>
  <cp:lastModifiedBy>石田 純一</cp:lastModifiedBy>
  <cp:revision>88</cp:revision>
  <dcterms:created xsi:type="dcterms:W3CDTF">2016-03-14T06:32:01Z</dcterms:created>
  <dcterms:modified xsi:type="dcterms:W3CDTF">2016-04-26T18:13:04Z</dcterms:modified>
</cp:coreProperties>
</file>