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8" r:id="rId2"/>
    <p:sldId id="429" r:id="rId3"/>
    <p:sldId id="430" r:id="rId4"/>
    <p:sldId id="395" r:id="rId5"/>
    <p:sldId id="396" r:id="rId6"/>
    <p:sldId id="398" r:id="rId7"/>
    <p:sldId id="399" r:id="rId8"/>
    <p:sldId id="400" r:id="rId9"/>
    <p:sldId id="403" r:id="rId10"/>
    <p:sldId id="368" r:id="rId11"/>
    <p:sldId id="369" r:id="rId12"/>
    <p:sldId id="370" r:id="rId13"/>
    <p:sldId id="371" r:id="rId14"/>
    <p:sldId id="372" r:id="rId15"/>
    <p:sldId id="404" r:id="rId16"/>
    <p:sldId id="410" r:id="rId17"/>
    <p:sldId id="405" r:id="rId18"/>
    <p:sldId id="406" r:id="rId19"/>
    <p:sldId id="407" r:id="rId20"/>
    <p:sldId id="408" r:id="rId21"/>
    <p:sldId id="409" r:id="rId22"/>
    <p:sldId id="421" r:id="rId23"/>
    <p:sldId id="425" r:id="rId24"/>
    <p:sldId id="426" r:id="rId25"/>
    <p:sldId id="428" r:id="rId26"/>
    <p:sldId id="354" r:id="rId27"/>
    <p:sldId id="433" r:id="rId28"/>
    <p:sldId id="432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4" autoAdjust="0"/>
  </p:normalViewPr>
  <p:slideViewPr>
    <p:cSldViewPr>
      <p:cViewPr varScale="1">
        <p:scale>
          <a:sx n="87" d="100"/>
          <a:sy n="87" d="100"/>
        </p:scale>
        <p:origin x="-16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472"/>
    </p:cViewPr>
  </p:sorterViewPr>
  <p:notesViewPr>
    <p:cSldViewPr>
      <p:cViewPr varScale="1">
        <p:scale>
          <a:sx n="62" d="100"/>
          <a:sy n="62" d="100"/>
        </p:scale>
        <p:origin x="-35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1E7C36-CE8F-2142-96D3-76D0CCB90629}" type="datetimeFigureOut">
              <a:rPr lang="en-US"/>
              <a:pPr>
                <a:defRPr/>
              </a:pPr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7BA03-0AF4-EF4B-92B7-E3B68B88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1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3" name="Rectangle 2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3425" cy="3400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4" name="Rectangle 2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A3F1A797-8E70-164D-9845-A27107F1F2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741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A137A5B-5020-3842-8E8F-D4A78B05EB95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09DDE-5343-6B42-B4BA-1C2D620EC410}" type="slidenum">
              <a:rPr lang="fr-FR"/>
              <a:pPr/>
              <a:t>18</a:t>
            </a:fld>
            <a:endParaRPr lang="fr-FR"/>
          </a:p>
        </p:txBody>
      </p:sp>
      <p:sp>
        <p:nvSpPr>
          <p:cNvPr id="88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2043E-6691-2D44-A59A-8B079110F4E7}" type="slidenum">
              <a:rPr lang="fr-FR"/>
              <a:pPr/>
              <a:t>19</a:t>
            </a:fld>
            <a:endParaRPr lang="fr-FR"/>
          </a:p>
        </p:txBody>
      </p:sp>
      <p:sp>
        <p:nvSpPr>
          <p:cNvPr id="89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E400A-AA27-DA46-9EA1-45F624AF7263}" type="slidenum">
              <a:rPr lang="fr-FR"/>
              <a:pPr/>
              <a:t>20</a:t>
            </a:fld>
            <a:endParaRPr lang="fr-FR"/>
          </a:p>
        </p:txBody>
      </p:sp>
      <p:sp>
        <p:nvSpPr>
          <p:cNvPr id="901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996D0-E584-D942-975A-19E4C4684331}" type="slidenum">
              <a:rPr lang="fr-FR"/>
              <a:pPr/>
              <a:t>21</a:t>
            </a:fld>
            <a:endParaRPr lang="fr-FR"/>
          </a:p>
        </p:txBody>
      </p:sp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2346C3-6C74-B148-A530-A0C3E0BB1D27}" type="slidenum">
              <a:rPr lang="fr-FR"/>
              <a:pPr/>
              <a:t>22</a:t>
            </a:fld>
            <a:endParaRPr lang="fr-FR"/>
          </a:p>
        </p:txBody>
      </p:sp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0550E-F853-3246-8792-0585F029468C}" type="slidenum">
              <a:rPr lang="fr-FR"/>
              <a:pPr/>
              <a:t>23</a:t>
            </a:fld>
            <a:endParaRPr lang="fr-FR"/>
          </a:p>
        </p:txBody>
      </p:sp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623E8F-D791-4D41-9225-C654848E6C0D}" type="slidenum">
              <a:rPr lang="fr-FR"/>
              <a:pPr/>
              <a:t>24</a:t>
            </a:fld>
            <a:endParaRPr lang="fr-FR"/>
          </a:p>
        </p:txBody>
      </p:sp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873E6F-950E-EC42-BD87-A1B64C6BEB1E}" type="slidenum">
              <a:rPr lang="fr-FR"/>
              <a:pPr/>
              <a:t>25</a:t>
            </a:fld>
            <a:endParaRPr lang="fr-FR"/>
          </a:p>
        </p:txBody>
      </p:sp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21759F9-F882-AD45-B9E3-BCEBDBF4378E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21759F9-F882-AD45-B9E3-BCEBDBF4378E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C42E-1EE2-C44A-B80D-58F2BCE6DE3D}" type="slidenum">
              <a:rPr lang="fr-FR"/>
              <a:pPr/>
              <a:t>10</a:t>
            </a:fld>
            <a:endParaRPr lang="fr-FR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ED05E23-FD54-8E4E-B116-8839FD5682E3}" type="slidenum">
              <a:rPr lang="fr-FR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10</a:t>
            </a:fld>
            <a:endParaRPr 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4FCD0B-D646-8D42-BA37-98A49F39EE22}" type="slidenum">
              <a:rPr lang="fr-FR"/>
              <a:pPr/>
              <a:t>11</a:t>
            </a:fld>
            <a:endParaRPr lang="fr-FR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63D95ABA-A2DE-CC47-9105-75BE98EF3F0C}" type="slidenum">
              <a:rPr lang="fr-FR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11</a:t>
            </a:fld>
            <a:endParaRPr 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C8F69-7C21-CB44-A994-79492A334A72}" type="slidenum">
              <a:rPr lang="fr-FR"/>
              <a:pPr/>
              <a:t>12</a:t>
            </a:fld>
            <a:endParaRPr lang="fr-FR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4FCE3F71-A505-2D42-8088-BFD471315D4B}" type="slidenum">
              <a:rPr lang="fr-FR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12</a:t>
            </a:fld>
            <a:endParaRPr 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13EFCE-F4AE-B842-805C-1D98687A27C8}" type="slidenum">
              <a:rPr lang="fr-FR"/>
              <a:pPr/>
              <a:t>13</a:t>
            </a:fld>
            <a:endParaRPr lang="fr-FR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07C5EB2F-EA3F-5C48-B158-3F529A359B55}" type="slidenum">
              <a:rPr lang="fr-FR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13</a:t>
            </a:fld>
            <a:endParaRPr 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26ED58-D0FA-2E45-B363-32A69C36B333}" type="slidenum">
              <a:rPr lang="fr-FR"/>
              <a:pPr/>
              <a:t>14</a:t>
            </a:fld>
            <a:endParaRPr lang="fr-FR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99374494-3FAF-0948-B1A0-10898AFB7DE7}" type="slidenum">
              <a:rPr lang="fr-FR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14</a:t>
            </a:fld>
            <a:endParaRPr 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6AC46E-AADE-2F46-96AB-98906453FD11}" type="slidenum">
              <a:rPr lang="fr-FR"/>
              <a:pPr/>
              <a:t>15</a:t>
            </a:fld>
            <a:endParaRPr lang="fr-FR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29EF80-0BE8-F84F-8286-1983FD67C99D}" type="slidenum">
              <a:rPr lang="fr-FR"/>
              <a:pPr/>
              <a:t>17</a:t>
            </a:fld>
            <a:endParaRPr lang="fr-FR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9141-699E-A048-89C3-3D329790D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140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74F2789F-8245-8C47-B616-5CA7FBAE3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03921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WEX-logo-2014.jpg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5938" r="48366" b="40016"/>
          <a:stretch/>
        </p:blipFill>
        <p:spPr>
          <a:xfrm>
            <a:off x="228600" y="6126480"/>
            <a:ext cx="2971800" cy="685800"/>
          </a:xfrm>
          <a:prstGeom prst="rect">
            <a:avLst/>
          </a:prstGeom>
        </p:spPr>
      </p:pic>
      <p:pic>
        <p:nvPicPr>
          <p:cNvPr id="1027" name="Picture 3" descr="glasslogo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80125"/>
            <a:ext cx="792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035675"/>
            <a:ext cx="9144000" cy="158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cs typeface="微软雅黑" charset="0"/>
            </a:endParaRP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3546817" y="6161415"/>
            <a:ext cx="4107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WGNE-31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CSIR, Pretoria,</a:t>
            </a:r>
            <a:r>
              <a:rPr lang="en-US" sz="1200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South Africa</a:t>
            </a:r>
            <a:r>
              <a:rPr lang="en-US" sz="1200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,</a:t>
            </a:r>
            <a:r>
              <a:rPr lang="en-US" sz="1200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26-29 April</a:t>
            </a:r>
            <a:r>
              <a:rPr lang="en-US" sz="1200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2016</a:t>
            </a:r>
            <a:endParaRPr lang="en-US" sz="1200" b="1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74F2789F-8245-8C47-B616-5CA7FBAE3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微软雅黑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微软雅黑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77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微软雅黑" charset="0"/>
            </a:endParaRPr>
          </a:p>
        </p:txBody>
      </p:sp>
      <p:pic>
        <p:nvPicPr>
          <p:cNvPr id="5121" name="Picture 1031" descr="ABL_clouds"/>
          <p:cNvPicPr>
            <a:picLocks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b="13290"/>
          <a:stretch>
            <a:fillRect/>
          </a:stretch>
        </p:blipFill>
        <p:spPr bwMode="auto">
          <a:xfrm>
            <a:off x="3175" y="0"/>
            <a:ext cx="9140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"/>
          <p:cNvSpPr txBox="1">
            <a:spLocks noChangeArrowheads="1"/>
          </p:cNvSpPr>
          <p:nvPr/>
        </p:nvSpPr>
        <p:spPr bwMode="auto">
          <a:xfrm>
            <a:off x="228600" y="914400"/>
            <a:ext cx="8686800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FR" sz="2800" b="1" i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GEWEX Global Land/</a:t>
            </a:r>
            <a:r>
              <a:rPr lang="fr-FR" sz="2800" b="1" i="1" dirty="0" err="1" smtClean="0">
                <a:solidFill>
                  <a:schemeClr val="tx1"/>
                </a:solidFill>
                <a:latin typeface="Verdana" charset="0"/>
                <a:cs typeface="Verdana" charset="0"/>
              </a:rPr>
              <a:t>Atmosphere</a:t>
            </a:r>
            <a:endParaRPr lang="fr-FR" sz="2800" b="1" i="1" dirty="0">
              <a:solidFill>
                <a:schemeClr val="tx1"/>
              </a:solidFill>
              <a:latin typeface="Verdana" charset="0"/>
              <a:cs typeface="Verdana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800"/>
              </a:spcAft>
              <a:buClrTx/>
              <a:buFontTx/>
              <a:buNone/>
            </a:pPr>
            <a:r>
              <a:rPr lang="fr-FR" sz="2800" b="1" i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System </a:t>
            </a:r>
            <a:r>
              <a:rPr lang="fr-FR" sz="2800" b="1" i="1" dirty="0" err="1">
                <a:solidFill>
                  <a:schemeClr val="tx1"/>
                </a:solidFill>
                <a:latin typeface="Verdana" charset="0"/>
                <a:cs typeface="Verdana" charset="0"/>
              </a:rPr>
              <a:t>Study</a:t>
            </a:r>
            <a:r>
              <a:rPr lang="fr-FR" sz="2800" b="1" i="1" dirty="0">
                <a:solidFill>
                  <a:schemeClr val="tx1"/>
                </a:solidFill>
                <a:latin typeface="Verdana" charset="0"/>
                <a:cs typeface="Verdana" charset="0"/>
              </a:rPr>
              <a:t> (GLASS</a:t>
            </a:r>
            <a:r>
              <a:rPr lang="fr-FR" sz="2800" b="1" i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):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fr-FR" sz="2800" b="1" i="1" dirty="0" smtClean="0">
                <a:solidFill>
                  <a:srgbClr val="0000FF"/>
                </a:solidFill>
                <a:latin typeface="Verdana"/>
                <a:cs typeface="Verdana"/>
              </a:rPr>
              <a:t>Update </a:t>
            </a:r>
            <a:r>
              <a:rPr lang="fr-FR" sz="2800" b="1" i="1" dirty="0" err="1" smtClean="0">
                <a:solidFill>
                  <a:srgbClr val="0000FF"/>
                </a:solidFill>
                <a:latin typeface="Verdana"/>
                <a:cs typeface="Verdana"/>
              </a:rPr>
              <a:t>at</a:t>
            </a:r>
            <a:r>
              <a:rPr lang="fr-FR" sz="2800" b="1" i="1" dirty="0" smtClean="0">
                <a:solidFill>
                  <a:srgbClr val="0000FF"/>
                </a:solidFill>
                <a:latin typeface="Verdana"/>
                <a:cs typeface="Verdana"/>
              </a:rPr>
              <a:t> WGNE-31</a:t>
            </a:r>
            <a:endParaRPr lang="fr-FR" sz="2800" b="1" i="1" dirty="0" smtClean="0">
              <a:solidFill>
                <a:srgbClr val="0000FF"/>
              </a:solidFill>
              <a:latin typeface="Verdana" charset="0"/>
              <a:cs typeface="Verdana" charset="0"/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28600" y="2979162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15913"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Michael Ek </a:t>
            </a:r>
            <a:r>
              <a:rPr lang="fr-FR" sz="2000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(GLASS Co-chair, NCEP/EMC)</a:t>
            </a:r>
          </a:p>
          <a:p>
            <a:pPr marL="0" indent="0" algn="ctr" eaLnBrk="1" hangingPunct="1">
              <a:spcBef>
                <a:spcPts val="0"/>
              </a:spcBef>
              <a:buClr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Aaron Boone </a:t>
            </a:r>
            <a:r>
              <a:rPr lang="fr-FR" sz="2000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(GLASS Co-chair, CNRM-GAME/Météo-France)</a:t>
            </a:r>
          </a:p>
          <a:p>
            <a:pPr marL="0" indent="0" algn="ctr" eaLnBrk="1" hangingPunct="1">
              <a:spcBef>
                <a:spcPts val="0"/>
              </a:spcBef>
              <a:buClr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GLASS </a:t>
            </a:r>
            <a:r>
              <a:rPr lang="fr-FR" sz="2000" b="1" dirty="0">
                <a:solidFill>
                  <a:schemeClr val="tx1"/>
                </a:solidFill>
                <a:latin typeface="Verdana" charset="0"/>
                <a:cs typeface="Verdana" charset="0"/>
              </a:rPr>
              <a:t>panel </a:t>
            </a:r>
            <a:r>
              <a:rPr lang="fr-FR" sz="2000" b="1" dirty="0" err="1">
                <a:solidFill>
                  <a:schemeClr val="tx1"/>
                </a:solidFill>
                <a:latin typeface="Verdana" charset="0"/>
                <a:cs typeface="Verdana" charset="0"/>
              </a:rPr>
              <a:t>members</a:t>
            </a:r>
            <a:r>
              <a:rPr lang="fr-FR" sz="2000" b="1" dirty="0">
                <a:solidFill>
                  <a:schemeClr val="tx1"/>
                </a:solidFill>
                <a:latin typeface="Verdana" charset="0"/>
                <a:cs typeface="Verdana" charset="0"/>
              </a:rPr>
              <a:t> and </a:t>
            </a:r>
            <a:r>
              <a:rPr lang="fr-FR" sz="2000" b="1" dirty="0" err="1">
                <a:solidFill>
                  <a:schemeClr val="tx1"/>
                </a:solidFill>
                <a:latin typeface="Verdana" charset="0"/>
                <a:cs typeface="Verdana" charset="0"/>
              </a:rPr>
              <a:t>other</a:t>
            </a:r>
            <a:r>
              <a:rPr lang="fr-FR" sz="2000" b="1" dirty="0">
                <a:solidFill>
                  <a:schemeClr val="tx1"/>
                </a:solidFill>
                <a:latin typeface="Verdana" charset="0"/>
                <a:cs typeface="Verdana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Verdana" charset="0"/>
                <a:cs typeface="Verdana" charset="0"/>
              </a:rPr>
              <a:t>GEWEX </a:t>
            </a:r>
            <a:r>
              <a:rPr lang="fr-FR" sz="2000" b="1" dirty="0" err="1" smtClean="0">
                <a:solidFill>
                  <a:schemeClr val="tx1"/>
                </a:solidFill>
                <a:latin typeface="Verdana" charset="0"/>
                <a:cs typeface="Verdana" charset="0"/>
              </a:rPr>
              <a:t>collaborators</a:t>
            </a:r>
            <a:endParaRPr lang="fr-FR" sz="2000" b="1" dirty="0">
              <a:solidFill>
                <a:schemeClr val="tx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4572000"/>
            <a:ext cx="86868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15913"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Tx/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31th session of the JSC</a:t>
            </a:r>
            <a:r>
              <a:rPr lang="en-US" sz="2000" dirty="0">
                <a:solidFill>
                  <a:schemeClr val="tx1"/>
                </a:solidFill>
                <a:latin typeface="Verdana"/>
                <a:cs typeface="Verdana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CAS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Working </a:t>
            </a:r>
            <a:r>
              <a:rPr lang="en-US" sz="2000" dirty="0">
                <a:solidFill>
                  <a:schemeClr val="tx1"/>
                </a:solidFill>
                <a:latin typeface="Verdana"/>
                <a:cs typeface="Verdana"/>
              </a:rPr>
              <a:t>Group on Numerical Experimentation (WGNE)</a:t>
            </a:r>
            <a:endParaRPr lang="fr-FR" sz="20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0" indent="0" algn="ctr" eaLnBrk="1" hangingPunct="1">
              <a:spcBef>
                <a:spcPts val="0"/>
              </a:spcBef>
              <a:buClrTx/>
              <a:buFontTx/>
              <a:buNone/>
            </a:pPr>
            <a:r>
              <a:rPr lang="fr-FR" sz="2000" dirty="0" smtClean="0">
                <a:solidFill>
                  <a:schemeClr val="tx1"/>
                </a:solidFill>
                <a:latin typeface="Verdana"/>
                <a:cs typeface="Verdana"/>
              </a:rPr>
              <a:t>CSIR, Pretoria, South </a:t>
            </a:r>
            <a:r>
              <a:rPr lang="fr-FR" sz="2000" dirty="0" err="1" smtClean="0">
                <a:solidFill>
                  <a:schemeClr val="tx1"/>
                </a:solidFill>
                <a:latin typeface="Verdana"/>
                <a:cs typeface="Verdana"/>
              </a:rPr>
              <a:t>Africa</a:t>
            </a:r>
            <a:r>
              <a:rPr lang="fr-FR" sz="2000" dirty="0" smtClean="0">
                <a:solidFill>
                  <a:schemeClr val="tx1"/>
                </a:solidFill>
                <a:latin typeface="Verdana"/>
                <a:cs typeface="Verdana"/>
              </a:rPr>
              <a:t>, 26-29 March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28600" y="45720"/>
            <a:ext cx="8686800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000" b="1" i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Project for the </a:t>
            </a:r>
            <a:r>
              <a:rPr lang="fr-FR" sz="2000" b="1" i="1" dirty="0" err="1" smtClean="0">
                <a:solidFill>
                  <a:srgbClr val="000000"/>
                </a:solidFill>
                <a:latin typeface="Verdana" charset="0"/>
                <a:cs typeface="Verdana" charset="0"/>
              </a:rPr>
              <a:t>Intercomparison</a:t>
            </a:r>
            <a:r>
              <a:rPr lang="fr-FR" sz="2000" b="1" i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of</a:t>
            </a:r>
          </a:p>
          <a:p>
            <a:pPr algn="ctr">
              <a:buClrTx/>
              <a:buFontTx/>
              <a:buNone/>
            </a:pPr>
            <a:r>
              <a:rPr lang="fr-FR" sz="2000" b="1" i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Land Data Assimilation System (PILDAS)</a:t>
            </a:r>
            <a:endParaRPr lang="fr-FR" sz="2000" b="1" i="1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CDB919C-4C87-2D4C-8BF0-2FCA69DF46E5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10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822325"/>
            <a:ext cx="868680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400"/>
              </a:spcAft>
              <a:buClrTx/>
              <a:buFontTx/>
              <a:buNone/>
            </a:pPr>
            <a:r>
              <a:rPr lang="fr-FR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Leads:</a:t>
            </a:r>
          </a:p>
          <a:p>
            <a:pPr algn="ctr">
              <a:spcAft>
                <a:spcPts val="400"/>
              </a:spcAft>
              <a:buClrTx/>
              <a:buFontTx/>
              <a:buNone/>
            </a:pPr>
            <a:r>
              <a:rPr lang="fr-FR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Rolf </a:t>
            </a:r>
            <a:r>
              <a:rPr lang="fr-FR" sz="2000" b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Reichle</a:t>
            </a:r>
            <a:r>
              <a:rPr lang="fr-FR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 (NASA/GSFC)</a:t>
            </a:r>
          </a:p>
          <a:p>
            <a:pPr algn="ctr">
              <a:spcAft>
                <a:spcPts val="400"/>
              </a:spcAft>
              <a:buClrTx/>
              <a:buFontTx/>
              <a:buNone/>
            </a:pPr>
            <a:r>
              <a:rPr lang="fr-FR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Jean-François </a:t>
            </a:r>
            <a:r>
              <a:rPr lang="fr-FR" sz="2000" b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Mahfouf</a:t>
            </a:r>
            <a:r>
              <a:rPr lang="fr-FR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 (CNRM/Météo-France)</a:t>
            </a:r>
          </a:p>
          <a:p>
            <a:pPr algn="ctr">
              <a:spcAft>
                <a:spcPts val="1200"/>
              </a:spcAft>
              <a:buClrTx/>
              <a:buFontTx/>
              <a:buNone/>
            </a:pPr>
            <a:r>
              <a:rPr lang="fr-FR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Qing Liu (NASA/GSFC)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Enable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better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communication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among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developers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of land data assimilation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systems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(LDAS).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Develop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and test a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framework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for LDAS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comparison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and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evaluation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.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Verdana" charset="0"/>
              </a:rPr>
              <a:t>Compare land assimilation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methods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e.g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EnKF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, EKF, etc.	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Conduct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sensitivity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studies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of assimilation input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parameters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such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as model and observation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errors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.	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Provide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guidance and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priorities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for future land assimilation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research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and applications.</a:t>
            </a:r>
          </a:p>
          <a:p>
            <a:pPr marL="284163" indent="-223838">
              <a:spcAft>
                <a:spcPts val="400"/>
              </a:spcAft>
              <a:buFont typeface="Times New Roman" charset="0"/>
              <a:buAutoNum type="arabicPeriod"/>
            </a:pP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Ultimately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produce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enhanced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global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datasets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of land surface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fields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 for model </a:t>
            </a:r>
            <a:r>
              <a:rPr lang="fr-FR" sz="2000" dirty="0" err="1">
                <a:solidFill>
                  <a:srgbClr val="000000"/>
                </a:solidFill>
                <a:cs typeface="Verdana" charset="0"/>
              </a:rPr>
              <a:t>initialization</a:t>
            </a:r>
            <a:r>
              <a:rPr lang="fr-FR" sz="2000" dirty="0">
                <a:solidFill>
                  <a:srgbClr val="000000"/>
                </a:solidFill>
                <a:cs typeface="Verdana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PILDAS:  Participants/Institutes/Contributions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A66BB555-3C26-AA44-8721-30253B8F6BCC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11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2325"/>
            <a:ext cx="8686800" cy="5029200"/>
          </a:xfrm>
          <a:prstGeom prst="rect">
            <a:avLst/>
          </a:prstGeom>
          <a:noFill/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573A2C03-10DC-864E-8E7E-9DAB50E59ACB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12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4800600"/>
            <a:ext cx="86868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19075" indent="-219075"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9075" algn="l"/>
                <a:tab pos="666750" algn="l"/>
                <a:tab pos="1116013" algn="l"/>
                <a:tab pos="1565275" algn="l"/>
                <a:tab pos="2014538" algn="l"/>
                <a:tab pos="2463800" algn="l"/>
                <a:tab pos="2913063" algn="l"/>
                <a:tab pos="3362325" algn="l"/>
                <a:tab pos="3811588" algn="l"/>
                <a:tab pos="4260850" algn="l"/>
                <a:tab pos="4710113" algn="l"/>
                <a:tab pos="5159375" algn="l"/>
                <a:tab pos="5608638" algn="l"/>
                <a:tab pos="6057900" algn="l"/>
                <a:tab pos="6507163" algn="l"/>
                <a:tab pos="6956425" algn="l"/>
                <a:tab pos="7405688" algn="l"/>
                <a:tab pos="7854950" algn="l"/>
                <a:tab pos="8304213" algn="l"/>
                <a:tab pos="8753475" algn="l"/>
                <a:tab pos="920273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Forcing data provided and LDAS output is expected on exchange grid.  </a:t>
            </a: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Participating systems may run on their native modeling/assimil grids.</a:t>
            </a: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Participating systems use native model parameters (land cover, soil texture, vegetation,etc).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b="50655"/>
          <a:stretch>
            <a:fillRect/>
          </a:stretch>
        </p:blipFill>
        <p:spPr bwMode="auto">
          <a:xfrm>
            <a:off x="228600" y="2170113"/>
            <a:ext cx="4114800" cy="25146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82" b="5065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50652" r="7951"/>
          <a:stretch>
            <a:fillRect/>
          </a:stretch>
        </p:blipFill>
        <p:spPr bwMode="auto">
          <a:xfrm>
            <a:off x="4800600" y="2170113"/>
            <a:ext cx="4114800" cy="25146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62" t="50652" r="795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8613" y="4124325"/>
            <a:ext cx="17287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Grid shown at 0.25° resolution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49938" y="1530350"/>
            <a:ext cx="2016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Annual mean precipitation [mm/h]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PILDAS:  Experiment Domain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822325"/>
            <a:ext cx="4724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7338" indent="-219075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Tentative experiment setup:</a:t>
            </a:r>
          </a:p>
          <a:p>
            <a:pPr marL="279400" indent="-220663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Domain:  </a:t>
            </a:r>
            <a:r>
              <a:rPr lang="pt-BR" sz="1800">
                <a:solidFill>
                  <a:srgbClr val="000000"/>
                </a:solidFill>
                <a:latin typeface="Verdana" charset="0"/>
                <a:cs typeface="Verdana" charset="0"/>
              </a:rPr>
              <a:t>34.5°-37°N, 100°-94.5°W</a:t>
            </a:r>
          </a:p>
          <a:p>
            <a:pPr marL="279400" indent="-220663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Exchange grid:  0.125 deg lat/lon</a:t>
            </a:r>
          </a:p>
          <a:p>
            <a:pPr marL="279400" indent="-220663">
              <a:spcAft>
                <a:spcPts val="400"/>
              </a:spcAft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Duration:  2001-2011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PILDAS:  Status of Current Work Plan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EDC7022F-7046-5D41-9433-9808BE405F20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13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44500" indent="-158750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PILDAS launch delayed into 2015, slowly spinning up in 2016 (Lead PI is on the SMAP science team).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The experimental design essentially complete, with pilot study by project leads using two land-surface models with one DA algorithm in NASA’s Land Information System (LIS).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Delays also due to modifications to the ALMA model output convention made by GLASS panel requiring considerable software updates (still ongoing).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Recent progress at ECMWF (P. de Rosnay) and USDA (Wade Crow):</a:t>
            </a:r>
          </a:p>
          <a:p>
            <a:pPr lvl="1">
              <a:spcAft>
                <a:spcPts val="80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obtained PILDAS forcing data from NASA/GMAO.</a:t>
            </a:r>
          </a:p>
          <a:p>
            <a:pPr lvl="1">
              <a:spcAft>
                <a:spcPts val="80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working to set up their systems to read forcing data and generate their versions of the "truth" data set.</a:t>
            </a:r>
          </a:p>
          <a:p>
            <a:pPr lvl="1">
              <a:spcAft>
                <a:spcPts val="80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expected completion time of this phase sometime in winter or spring of 2016.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3AC8E192-9204-FD47-A756-F6052CE1E4EF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14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Phase-1 still focused on operational centers (rather than specific research projects), use of synthetic obs, and different DA algorithms with different LSMs for a 1/8-degree domain over the Southern Great Plains (US).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GLASS will take the experimental plan and initial results to WGNE (which has interest in land DA) to entice other centers not currently participating, e.g. from Asia.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Later phases will focus on coupled DA systems and use of actual satellite observations from SMOS and SMAP.</a:t>
            </a:r>
          </a:p>
          <a:p>
            <a:pPr>
              <a:spcAft>
                <a:spcPts val="800"/>
              </a:spcAft>
              <a:buFont typeface="Times New Roman" charset="0"/>
              <a:buAutoNum type="arabicPeriod"/>
            </a:pPr>
            <a:r>
              <a:rPr lang="fr-FR" sz="2000">
                <a:solidFill>
                  <a:srgbClr val="000000"/>
                </a:solidFill>
              </a:rPr>
              <a:t>NASA Pis will continue to lead the effort and make initial experiments in the next phases of PILDAS.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PILDAS:  Future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28600" y="165100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200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Diurnal </a:t>
            </a:r>
            <a:r>
              <a:rPr lang="fr-FR" sz="2200" b="1" i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land/</a:t>
            </a:r>
            <a:r>
              <a:rPr lang="fr-FR" sz="2200" b="1" i="1" dirty="0" err="1" smtClean="0">
                <a:solidFill>
                  <a:srgbClr val="000000"/>
                </a:solidFill>
                <a:latin typeface="Verdana" charset="0"/>
                <a:cs typeface="Verdana" charset="0"/>
              </a:rPr>
              <a:t>atmosphere</a:t>
            </a:r>
            <a:r>
              <a:rPr lang="fr-FR" sz="2200" b="1" i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2200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coupling</a:t>
            </a:r>
            <a:r>
              <a:rPr lang="fr-FR" sz="2200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2200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experiment</a:t>
            </a:r>
            <a:r>
              <a:rPr lang="fr-FR" sz="2200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 (DICE)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13B36A79-240A-ED46-BF86-57F466741A10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15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62625" y="3579813"/>
            <a:ext cx="3105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13"/>
              </a:lnSpc>
              <a:buClrTx/>
              <a:buFontTx/>
              <a:buNone/>
            </a:pPr>
            <a:r>
              <a:rPr lang="fr-FR" sz="1400" b="1">
                <a:solidFill>
                  <a:srgbClr val="000000"/>
                </a:solidFill>
                <a:latin typeface="Verdana" charset="0"/>
                <a:cs typeface="Verdana" charset="0"/>
              </a:rPr>
              <a:t>CASES-99 Experiment</a:t>
            </a:r>
          </a:p>
          <a:p>
            <a:pPr algn="ctr">
              <a:lnSpc>
                <a:spcPts val="1613"/>
              </a:lnSpc>
              <a:buClrTx/>
              <a:buFontTx/>
              <a:buNone/>
            </a:pPr>
            <a:r>
              <a:rPr lang="fr-FR" sz="1400" b="1">
                <a:solidFill>
                  <a:srgbClr val="000000"/>
                </a:solidFill>
                <a:latin typeface="Verdana" charset="0"/>
                <a:cs typeface="Verdana" charset="0"/>
              </a:rPr>
              <a:t>(Southern Great Plains, USA)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22325"/>
            <a:ext cx="3429000" cy="27432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822325"/>
            <a:ext cx="52578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Project started April 2013 to </a:t>
            </a:r>
            <a:r>
              <a:rPr lang="en-US" sz="2000" i="1" dirty="0">
                <a:solidFill>
                  <a:srgbClr val="0000FF"/>
                </a:solidFill>
                <a:latin typeface="Verdana" charset="0"/>
                <a:cs typeface="Verdana" charset="0"/>
              </a:rPr>
              <a:t>study the interactions between the land-surface &amp; atmospheric boundary layer</a:t>
            </a: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Leads: Adrian Lock, Martin Best (UKMO).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Joint activity between GLASS (land-surface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modellers</a:t>
            </a: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) and GASS (atmospheric boundary-layer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modellers</a:t>
            </a: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12 models participating.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Follow-on to GABLS-2, where land-atmosphere coupling was identified as a important mechanism. </a:t>
            </a: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Workshops: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1st: 14-16 Oct 2013, UK Met Office.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2nd: 14-18 Jul 2014, GEWEX conf./Neth.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3rd: 20-22 May 2015,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Météo</a:t>
            </a: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-France.</a:t>
            </a: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Manuscript in preparation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(for JHM).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5553075"/>
            <a:ext cx="8686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  <a:latin typeface="Verdana" charset="0"/>
                <a:cs typeface="Verdana" charset="0"/>
              </a:rPr>
              <a:t>http://appconv.metoffice.com/dice/dice.html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4114800"/>
            <a:ext cx="3429001" cy="1121467"/>
            <a:chOff x="5486400" y="4267199"/>
            <a:chExt cx="3429001" cy="1121467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3822" r="1451"/>
            <a:stretch>
              <a:fillRect/>
            </a:stretch>
          </p:blipFill>
          <p:spPr bwMode="auto">
            <a:xfrm>
              <a:off x="6799921" y="4497293"/>
              <a:ext cx="2115480" cy="66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174" t="3822" r="145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" name="Picture 3" descr="glasslogo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267199"/>
              <a:ext cx="1295400" cy="112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WEX_IMPERATIVES_PLAN_v7-Fig3.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266" r="1588" b="11486"/>
          <a:stretch/>
        </p:blipFill>
        <p:spPr>
          <a:xfrm>
            <a:off x="0" y="685800"/>
            <a:ext cx="9144000" cy="4744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EWEX_IMPERATIVES_PLAN_v7-Fig3.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4"/>
          <a:stretch/>
        </p:blipFill>
        <p:spPr>
          <a:xfrm>
            <a:off x="0" y="5410200"/>
            <a:ext cx="9144000" cy="608955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45720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i="1" dirty="0">
                <a:solidFill>
                  <a:schemeClr val="tx1"/>
                </a:solidFill>
                <a:latin typeface="Verdana"/>
                <a:cs typeface="Verdana"/>
              </a:rPr>
              <a:t>GEWEX Plans for 2013 and Beyond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93192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Verdana"/>
                <a:cs typeface="Verdana"/>
              </a:rPr>
              <a:t>http://</a:t>
            </a:r>
            <a:r>
              <a:rPr lang="en-US" sz="1200" i="1" dirty="0" err="1">
                <a:solidFill>
                  <a:schemeClr val="tx1"/>
                </a:solidFill>
                <a:latin typeface="Verdana"/>
                <a:cs typeface="Verdana"/>
              </a:rPr>
              <a:t>www.gewex.org</a:t>
            </a:r>
            <a:r>
              <a:rPr lang="en-US" sz="1200" i="1" dirty="0">
                <a:solidFill>
                  <a:schemeClr val="tx1"/>
                </a:solidFill>
                <a:latin typeface="Verdana"/>
                <a:cs typeface="Verdana"/>
              </a:rPr>
              <a:t>/</a:t>
            </a:r>
            <a:r>
              <a:rPr lang="en-US" sz="1200" i="1" dirty="0" err="1">
                <a:solidFill>
                  <a:schemeClr val="tx1"/>
                </a:solidFill>
                <a:latin typeface="Verdana"/>
                <a:cs typeface="Verdana"/>
              </a:rPr>
              <a:t>gewex</a:t>
            </a:r>
            <a:r>
              <a:rPr lang="en-US" sz="1200" i="1" dirty="0">
                <a:solidFill>
                  <a:schemeClr val="tx1"/>
                </a:solidFill>
                <a:latin typeface="Verdana"/>
                <a:cs typeface="Verdana"/>
              </a:rPr>
              <a:t>-content/uploads/2015/02/</a:t>
            </a:r>
            <a:r>
              <a:rPr lang="en-US" sz="1200" i="1" dirty="0" err="1">
                <a:solidFill>
                  <a:schemeClr val="tx1"/>
                </a:solidFill>
                <a:latin typeface="Verdana"/>
                <a:cs typeface="Verdana"/>
              </a:rPr>
              <a:t>GEWEX_Imperatives_final.pdf</a:t>
            </a:r>
            <a:endParaRPr lang="en-US" sz="12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22371"/>
              </p:ext>
            </p:extLst>
          </p:nvPr>
        </p:nvGraphicFramePr>
        <p:xfrm>
          <a:off x="228600" y="747059"/>
          <a:ext cx="8688388" cy="5276783"/>
        </p:xfrm>
        <a:graphic>
          <a:graphicData uri="http://schemas.openxmlformats.org/drawingml/2006/table">
            <a:tbl>
              <a:tblPr/>
              <a:tblGrid>
                <a:gridCol w="1109663"/>
                <a:gridCol w="2376487"/>
                <a:gridCol w="1111250"/>
                <a:gridCol w="1584325"/>
                <a:gridCol w="1057275"/>
                <a:gridCol w="1449388"/>
              </a:tblGrid>
              <a:tr h="2406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Model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Contact scientist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Institute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Stages submitted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Levels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Sensitivity tests</a:t>
                      </a:r>
                    </a:p>
                  </a:txBody>
                  <a:tcPr marL="90000" marR="900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Arome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Eric Bazille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Meteo France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60/70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resolution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Arpege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Eric Bazille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Meteo France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60/70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resolution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ECEARTH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Reinder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 Ronda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Wageningen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SCM only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91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LAI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GDPS3.0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Ayrton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Zadra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CMC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79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GFDL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Sergey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Malyshev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Princeton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24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GISS_E2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Ann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Fridlind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, Andy Ackerman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GISS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40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IFS/HTESSEL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Irina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Sandu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,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Gianpaolo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 Balsamo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ECMWF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137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LAI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MESO_NH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Maria </a:t>
                      </a:r>
                      <a:r>
                        <a:rPr kumimoji="0" 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Jimenez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UIB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85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Bare soil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UM/JULES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Adrian Lock, Martin Best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Met Office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70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Vegetation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WRF-NOAH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Weiguo Wang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NUIST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All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60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Lots!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WRF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Wayne Angevine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NOAA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?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119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PBL scheme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CAM5, CLM4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David Lawrence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NCAR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1a, 1b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?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PBCM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Pierre Gentine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Columbia</a:t>
                      </a: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Not </a:t>
                      </a:r>
                      <a:r>
                        <a:rPr kumimoji="0" 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yet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525"/>
                        </a:spcBef>
                        <a:spcAft>
                          <a:spcPts val="5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Verdana" charset="0"/>
                      </a:endParaRPr>
                    </a:p>
                  </a:txBody>
                  <a:tcPr marL="90000" marR="90000" marT="2287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14422" name="Text Box 86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60B66128-D999-0F4C-91BF-801A24FAB9B4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17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228600" y="822325"/>
            <a:ext cx="8686800" cy="5121275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Text Box 88"/>
          <p:cNvSpPr txBox="1">
            <a:spLocks noChangeArrowheads="1"/>
          </p:cNvSpPr>
          <p:nvPr/>
        </p:nvSpPr>
        <p:spPr bwMode="auto">
          <a:xfrm>
            <a:off x="228600" y="165100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200" b="1" i="1">
                <a:solidFill>
                  <a:srgbClr val="000000"/>
                </a:solidFill>
                <a:latin typeface="Verdana" charset="0"/>
                <a:cs typeface="Verdana" charset="0"/>
              </a:rPr>
              <a:t>DICE-GABLS:  Participants/Institutes/Contributions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28600" y="822325"/>
            <a:ext cx="86868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9525"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000" b="1" i="1" u="sng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Objective:</a:t>
            </a:r>
            <a:r>
              <a:rPr lang="en-GB" sz="2000" b="1" i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Assess impact of land-atmosphere feedbacks.</a:t>
            </a:r>
          </a:p>
          <a:p>
            <a:pPr>
              <a:buClrTx/>
              <a:buFontTx/>
              <a:buNone/>
            </a:pP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Stage 1: stand alone land, and single column model (SCM) alone.</a:t>
            </a:r>
          </a:p>
          <a:p>
            <a:pPr>
              <a:buClrTx/>
              <a:buFontTx/>
              <a:buNone/>
            </a:pP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Stage 2: Coupled land-Single Column Model (SCM).</a:t>
            </a:r>
          </a:p>
          <a:p>
            <a:pPr>
              <a:spcAft>
                <a:spcPts val="800"/>
              </a:spcAft>
              <a:buClrTx/>
              <a:buFontTx/>
              <a:buNone/>
            </a:pP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Stage 3: Sensitivity of LSMs and SCMs to variations in forcing.</a:t>
            </a:r>
          </a:p>
          <a:p>
            <a:pPr>
              <a:buClrTx/>
              <a:buFontTx/>
              <a:buNone/>
            </a:pPr>
            <a:r>
              <a:rPr lang="en-US" sz="2000" b="1" i="1" u="sng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Data Set</a:t>
            </a:r>
            <a:r>
              <a:rPr lang="en-US" sz="2000" i="1" u="sng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 CASES-99 field experiment in Kansas, 23-26 Oct 1999 using 2.5 days and 3 nights with </a:t>
            </a: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intermittent turbulence (night one), continuous (two), </a:t>
            </a:r>
            <a:r>
              <a:rPr lang="en-GB" sz="2000" dirty="0" err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radiatively</a:t>
            </a:r>
            <a:r>
              <a:rPr lang="en-GB" sz="2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-driven/no turbulence (three).</a:t>
            </a:r>
          </a:p>
          <a:p>
            <a:pPr>
              <a:buClrTx/>
              <a:buFontTx/>
              <a:buNone/>
            </a:pPr>
            <a:endParaRPr lang="en-GB" sz="2000" dirty="0">
              <a:solidFill>
                <a:srgbClr val="000000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7" r="77187"/>
          <a:stretch>
            <a:fillRect/>
          </a:stretch>
        </p:blipFill>
        <p:spPr bwMode="auto">
          <a:xfrm>
            <a:off x="457200" y="3276600"/>
            <a:ext cx="1878013" cy="2468563"/>
          </a:xfrm>
          <a:prstGeom prst="rect">
            <a:avLst/>
          </a:prstGeom>
          <a:noFill/>
          <a:ln w="12600" cap="sq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907" r="7718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19907" r="64978"/>
          <a:stretch>
            <a:fillRect/>
          </a:stretch>
        </p:blipFill>
        <p:spPr bwMode="auto">
          <a:xfrm>
            <a:off x="2335213" y="3276600"/>
            <a:ext cx="1004887" cy="2468563"/>
          </a:xfrm>
          <a:prstGeom prst="rect">
            <a:avLst/>
          </a:prstGeom>
          <a:noFill/>
          <a:ln w="12600" cap="sq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832" t="19907" r="6497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3" t="19907"/>
          <a:stretch>
            <a:fillRect/>
          </a:stretch>
        </p:blipFill>
        <p:spPr bwMode="auto">
          <a:xfrm>
            <a:off x="3340100" y="3276600"/>
            <a:ext cx="5346700" cy="2468563"/>
          </a:xfrm>
          <a:prstGeom prst="rect">
            <a:avLst/>
          </a:prstGeom>
          <a:noFill/>
          <a:ln w="12600" cap="sq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023" t="1990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921250" y="5715000"/>
            <a:ext cx="39941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  <a:latin typeface="Verdana" charset="0"/>
              </a:rPr>
              <a:t>Martin Best and Adrian Lock (UKMO) et al.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DICE Experimental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28600" y="777875"/>
            <a:ext cx="86868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12 pages and 80 figures of results for stages 1, 2, 3!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9-year spin-up for LSMs.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SCM: no relaxation of time-varying geostrophic wind (uniform with height); subsidence of T,q; horizontal advection of T,q,wind; radiation switched on in all simulations.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Stage 1a (LSM): LHF generally far too large (LSMs didn</a:t>
            </a: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’</a:t>
            </a: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t account for dead grass, adversely affecting bowen ratio); SHF and stress too large at night; 55m forcing too high for LSMs (vs 10m) especially for stable nighttime conditions.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>
                <a:solidFill>
                  <a:srgbClr val="000000"/>
                </a:solidFill>
                <a:latin typeface="Verdana" charset="0"/>
                <a:cs typeface="Verdana" charset="0"/>
              </a:rPr>
              <a:t>Stage 1b (SCM): Difficulty with wind profiles, particularly 1st night (intermittent turbulence); large differences in daytime parameterized entrainment; potential inaccuracy of (prescribed) large-scale forcing; SCM generally can be forced by observed fluxes and stresses.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9F0E0D2D-0B58-EC4E-B887-5614BD6E09FF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19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65100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DICE Status/Summary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1109" r="73901" b="84479"/>
          <a:stretch>
            <a:fillRect/>
          </a:stretch>
        </p:blipFill>
        <p:spPr bwMode="auto">
          <a:xfrm>
            <a:off x="228600" y="4664075"/>
            <a:ext cx="2057400" cy="1281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67" t="1109" r="73901" b="8447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r="75438" b="67439"/>
          <a:stretch>
            <a:fillRect/>
          </a:stretch>
        </p:blipFill>
        <p:spPr bwMode="auto">
          <a:xfrm>
            <a:off x="2438400" y="4665663"/>
            <a:ext cx="2057400" cy="12795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89" r="75438" b="6743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r="34546" b="56432"/>
          <a:stretch>
            <a:fillRect/>
          </a:stretch>
        </p:blipFill>
        <p:spPr bwMode="auto">
          <a:xfrm>
            <a:off x="6858000" y="4665663"/>
            <a:ext cx="2057400" cy="12795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123" r="34546" b="5643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50322" r="34546" b="6441"/>
          <a:stretch>
            <a:fillRect/>
          </a:stretch>
        </p:blipFill>
        <p:spPr bwMode="auto">
          <a:xfrm>
            <a:off x="4648200" y="4665663"/>
            <a:ext cx="2057400" cy="12795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123" t="50322" r="34546" b="64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208088"/>
            <a:ext cx="5838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825544"/>
            <a:ext cx="3373438" cy="49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284163" indent="-273050">
              <a:spcAft>
                <a:spcPts val="800"/>
              </a:spcAft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The aim of GLASS is to promote community activities that improve: </a:t>
            </a:r>
          </a:p>
          <a:p>
            <a:pPr marL="284163" indent="-273050">
              <a:spcAft>
                <a:spcPts val="800"/>
              </a:spcAft>
              <a:buFont typeface="Times New Roman" charset="0"/>
              <a:buAutoNum type="arabicPeriod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Our best estimates and the model representation of state variables </a:t>
            </a:r>
          </a:p>
          <a:p>
            <a:pPr marL="284163" indent="-273050">
              <a:spcAft>
                <a:spcPts val="800"/>
              </a:spcAft>
              <a:buFont typeface="Times New Roman" charset="0"/>
              <a:buAutoNum type="arabicPeriod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Our understanding of land/atmosphere feedbacks </a:t>
            </a:r>
          </a:p>
          <a:p>
            <a:pPr marL="284163" indent="-273050">
              <a:spcAft>
                <a:spcPts val="800"/>
              </a:spcAft>
              <a:buFont typeface="Times New Roman" charset="0"/>
              <a:buAutoNum type="arabicPeriod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Our understanding of the role of land surface in predictability. </a:t>
            </a:r>
          </a:p>
          <a:p>
            <a:pPr marL="284163" indent="-273050">
              <a:spcAft>
                <a:spcPts val="800"/>
              </a:spcAft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i="1" dirty="0" smtClean="0">
                <a:latin typeface="Verdana"/>
                <a:cs typeface="Verdana"/>
              </a:rPr>
              <a:t>To best achieve these aims, GLASS has been re-structured into three elements: (right)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82880"/>
            <a:ext cx="8686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000" b="1" i="1" dirty="0" smtClean="0">
                <a:latin typeface="Verdana"/>
                <a:cs typeface="Verdana"/>
              </a:rPr>
              <a:t>GEWEX Global Land/</a:t>
            </a:r>
            <a:r>
              <a:rPr lang="fr-FR" sz="2000" b="1" i="1" dirty="0" err="1" smtClean="0">
                <a:latin typeface="Verdana"/>
                <a:cs typeface="Verdana"/>
              </a:rPr>
              <a:t>Atmosphere</a:t>
            </a:r>
            <a:r>
              <a:rPr lang="fr-FR" sz="2000" b="1" i="1" dirty="0" smtClean="0">
                <a:latin typeface="Verdana"/>
                <a:cs typeface="Verdana"/>
              </a:rPr>
              <a:t> System </a:t>
            </a:r>
            <a:r>
              <a:rPr lang="fr-FR" sz="2000" b="1" i="1" dirty="0" err="1" smtClean="0">
                <a:latin typeface="Verdana"/>
                <a:cs typeface="Verdana"/>
              </a:rPr>
              <a:t>Study</a:t>
            </a:r>
            <a:r>
              <a:rPr lang="fr-FR" sz="2000" b="1" i="1" dirty="0" smtClean="0">
                <a:latin typeface="Verdana"/>
                <a:cs typeface="Verdana"/>
              </a:rPr>
              <a:t> (GLASS)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36665" y="3429000"/>
            <a:ext cx="755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Verdana"/>
                <a:cs typeface="Verdana"/>
              </a:rPr>
              <a:t>DICE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777875"/>
            <a:ext cx="8686800" cy="52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 u="sng" dirty="0">
                <a:solidFill>
                  <a:srgbClr val="000000"/>
                </a:solidFill>
                <a:cs typeface="Verdana" charset="0"/>
              </a:rPr>
              <a:t>Stage 2 (LSM+SCM): 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 excessive drag from LSMs generate deeper/less stratified SBLs; soil-surface coupling sensitivity at night; daytime PBL differences dominated by LSM surface fluxes, with RH dominated by SHF; more spread in PBL moisture; daytime PBL temperature evolution a 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“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slave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”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 to surface fluxes with PBL moisture more complicated.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 u="sng" dirty="0">
                <a:solidFill>
                  <a:srgbClr val="000000"/>
                </a:solidFill>
                <a:cs typeface="Verdana" charset="0"/>
              </a:rPr>
              <a:t>Stage 3a 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(LSM ensemble spread due to PBL variability forcing): largest variation in SHF during day &amp; at night for more continuous turbulence.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GB" sz="1800" u="sng" dirty="0">
                <a:solidFill>
                  <a:srgbClr val="000000"/>
                </a:solidFill>
                <a:cs typeface="Verdana" charset="0"/>
              </a:rPr>
              <a:t>Stage 3b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 (PBL ensemble spread due to LSM variability forcing): day-time PBL: T, q dominated by </a:t>
            </a:r>
            <a:r>
              <a:rPr lang="en-GB" sz="1800" dirty="0" err="1">
                <a:solidFill>
                  <a:srgbClr val="000000"/>
                </a:solidFill>
                <a:cs typeface="Verdana" charset="0"/>
              </a:rPr>
              <a:t>sfc</a:t>
            </a:r>
            <a:r>
              <a:rPr lang="en-GB" sz="1800" dirty="0">
                <a:solidFill>
                  <a:srgbClr val="000000"/>
                </a:solidFill>
                <a:cs typeface="Verdana" charset="0"/>
              </a:rPr>
              <a:t> fluxes with variability between different SCMs similar, but sensitivity of inversion height very different.</a:t>
            </a:r>
          </a:p>
          <a:p>
            <a:pPr>
              <a:spcAft>
                <a:spcPts val="400"/>
              </a:spcAft>
              <a:buClr>
                <a:srgbClr val="800000"/>
              </a:buClr>
              <a:buFont typeface="Arial" charset="0"/>
              <a:buChar char="•"/>
            </a:pPr>
            <a:r>
              <a:rPr lang="en-GB" sz="1800" i="1" dirty="0">
                <a:solidFill>
                  <a:srgbClr val="800000"/>
                </a:solidFill>
                <a:cs typeface="Verdana" charset="0"/>
              </a:rPr>
              <a:t>Summary:  surface momentum flux and momentum profiles should be examined by DICE community; large errors in evaporation may dominate signal and the impact of coupling; further examine nocturnal fluxes and boundary layers and soil-surface coupling sensitivity.</a:t>
            </a:r>
          </a:p>
          <a:p>
            <a:pPr>
              <a:spcAft>
                <a:spcPts val="4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en-GB" sz="1800" i="1" dirty="0">
                <a:solidFill>
                  <a:srgbClr val="0000FF"/>
                </a:solidFill>
                <a:cs typeface="Verdana" charset="0"/>
              </a:rPr>
              <a:t>Repeat for many other sites (DICEs), e.g. </a:t>
            </a:r>
            <a:r>
              <a:rPr lang="en-US" sz="1800" i="1" dirty="0">
                <a:solidFill>
                  <a:srgbClr val="0000FF"/>
                </a:solidFill>
                <a:cs typeface="Verdana" charset="0"/>
              </a:rPr>
              <a:t>GABLS project for Antarctica:  GABLS4 or “</a:t>
            </a:r>
            <a:r>
              <a:rPr lang="en-GB" sz="1800" i="1" dirty="0">
                <a:solidFill>
                  <a:srgbClr val="0000FF"/>
                </a:solidFill>
                <a:cs typeface="Verdana" charset="0"/>
              </a:rPr>
              <a:t>DICE-over-ICE</a:t>
            </a:r>
            <a:r>
              <a:rPr lang="en-US" sz="1800" i="1" dirty="0">
                <a:solidFill>
                  <a:srgbClr val="0000FF"/>
                </a:solidFill>
                <a:cs typeface="Verdana" charset="0"/>
              </a:rPr>
              <a:t>”</a:t>
            </a:r>
            <a:r>
              <a:rPr lang="en-GB" sz="1800" i="1" dirty="0">
                <a:solidFill>
                  <a:srgbClr val="0000FF"/>
                </a:solidFill>
                <a:cs typeface="Verdana" charset="0"/>
              </a:rPr>
              <a:t> (next page).</a:t>
            </a:r>
          </a:p>
          <a:p>
            <a:pPr lvl="1">
              <a:spcAft>
                <a:spcPts val="400"/>
              </a:spcAft>
              <a:buFont typeface="Arial" charset="0"/>
              <a:buChar char="•"/>
            </a:pPr>
            <a:r>
              <a:rPr lang="en-GB" sz="1800" i="1" dirty="0">
                <a:solidFill>
                  <a:srgbClr val="000000"/>
                </a:solidFill>
                <a:cs typeface="Verdana" charset="0"/>
              </a:rPr>
              <a:t>Differences in different models</a:t>
            </a:r>
            <a:r>
              <a:rPr lang="en-US" sz="1800" i="1" dirty="0">
                <a:solidFill>
                  <a:srgbClr val="000000"/>
                </a:solidFill>
                <a:cs typeface="Verdana" charset="0"/>
              </a:rPr>
              <a:t>’</a:t>
            </a:r>
            <a:r>
              <a:rPr lang="en-GB" sz="1800" i="1" dirty="0">
                <a:solidFill>
                  <a:srgbClr val="000000"/>
                </a:solidFill>
                <a:cs typeface="Verdana" charset="0"/>
              </a:rPr>
              <a:t> (LSM+SCM) sensitivity to changes in forcing are likely important in GCMs; needs to be better understood.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C5041A52-A927-C745-ACB1-4A3C63E218EC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20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65100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i="1">
                <a:solidFill>
                  <a:srgbClr val="000000"/>
                </a:solidFill>
                <a:latin typeface="Verdana" charset="0"/>
                <a:cs typeface="Verdana" charset="0"/>
              </a:rPr>
              <a:t>DICE Status/Summary (page 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22325"/>
            <a:ext cx="3429000" cy="27432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b="1" i="1">
                <a:solidFill>
                  <a:srgbClr val="000000"/>
                </a:solidFill>
                <a:latin typeface="Verdana" charset="0"/>
                <a:cs typeface="Verdana" charset="0"/>
              </a:rPr>
              <a:t>GABLS4:  </a:t>
            </a:r>
            <a:r>
              <a:rPr lang="en-US" b="1" i="1">
                <a:solidFill>
                  <a:srgbClr val="000000"/>
                </a:solidFill>
                <a:latin typeface="Verdana" charset="0"/>
                <a:cs typeface="Verdana" charset="0"/>
              </a:rPr>
              <a:t>“</a:t>
            </a:r>
            <a:r>
              <a:rPr lang="en-GB" b="1" i="1">
                <a:solidFill>
                  <a:srgbClr val="000000"/>
                </a:solidFill>
                <a:latin typeface="Verdana" charset="0"/>
                <a:cs typeface="Verdana" charset="0"/>
              </a:rPr>
              <a:t>DICE-over-ice</a:t>
            </a:r>
            <a:r>
              <a:rPr lang="en-US" b="1" i="1">
                <a:solidFill>
                  <a:srgbClr val="000000"/>
                </a:solidFill>
                <a:latin typeface="Verdana" charset="0"/>
                <a:cs typeface="Verdana" charset="0"/>
              </a:rPr>
              <a:t>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61A38DE4-9662-4943-B48E-CEBE07B5384F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21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62625" y="3579813"/>
            <a:ext cx="3105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13"/>
              </a:lnSpc>
              <a:buClrTx/>
              <a:buFontTx/>
              <a:buNone/>
            </a:pPr>
            <a:r>
              <a:rPr lang="fr-FR" sz="1400" b="1">
                <a:solidFill>
                  <a:srgbClr val="000000"/>
                </a:solidFill>
                <a:latin typeface="Verdana" charset="0"/>
                <a:cs typeface="Verdana" charset="0"/>
              </a:rPr>
              <a:t>Dome C - Antarctica</a:t>
            </a:r>
          </a:p>
          <a:p>
            <a:pPr algn="ctr">
              <a:lnSpc>
                <a:spcPts val="1613"/>
              </a:lnSpc>
              <a:buClrTx/>
              <a:buFontTx/>
              <a:buNone/>
            </a:pPr>
            <a:r>
              <a:rPr lang="fr-FR" sz="1400" b="1">
                <a:solidFill>
                  <a:srgbClr val="000000"/>
                </a:solidFill>
                <a:latin typeface="Verdana" charset="0"/>
                <a:cs typeface="Verdana" charset="0"/>
              </a:rPr>
              <a:t>(Southern Great Plains, USA)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822325"/>
            <a:ext cx="5257800" cy="48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Project started in 2015 to </a:t>
            </a:r>
            <a:r>
              <a:rPr lang="en-US" sz="2000" i="1" dirty="0">
                <a:solidFill>
                  <a:srgbClr val="0000FF"/>
                </a:solidFill>
                <a:latin typeface="Verdana" charset="0"/>
                <a:cs typeface="Verdana" charset="0"/>
              </a:rPr>
              <a:t>study the interactions between the ice/snow-surface &amp; atmospheric boundary layer under conditions of strong stability</a:t>
            </a: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.</a:t>
            </a:r>
          </a:p>
          <a:p>
            <a:pPr algn="ctr">
              <a:spcAft>
                <a:spcPts val="1200"/>
              </a:spcAft>
              <a:buFont typeface="Arial" charset="0"/>
              <a:buNone/>
            </a:pPr>
            <a:r>
              <a:rPr lang="en-US" sz="1800" dirty="0">
                <a:solidFill>
                  <a:srgbClr val="000000"/>
                </a:solidFill>
                <a:cs typeface="Verdana" charset="0"/>
              </a:rPr>
              <a:t>Leads:  E. </a:t>
            </a:r>
            <a:r>
              <a:rPr lang="en-US" sz="1800" dirty="0" err="1">
                <a:solidFill>
                  <a:srgbClr val="000000"/>
                </a:solidFill>
                <a:cs typeface="Verdana" charset="0"/>
              </a:rPr>
              <a:t>Bazile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, F. </a:t>
            </a:r>
            <a:r>
              <a:rPr lang="en-US" sz="1800" dirty="0" err="1">
                <a:solidFill>
                  <a:srgbClr val="000000"/>
                </a:solidFill>
                <a:cs typeface="Verdana" charset="0"/>
              </a:rPr>
              <a:t>Couvreux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, P. Le </a:t>
            </a:r>
            <a:r>
              <a:rPr lang="en-US" sz="1800" dirty="0" err="1">
                <a:solidFill>
                  <a:srgbClr val="000000"/>
                </a:solidFill>
                <a:cs typeface="Verdana" charset="0"/>
              </a:rPr>
              <a:t>Moigne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cs typeface="Verdana" charset="0"/>
              </a:rPr>
              <a:t>Météo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-France</a:t>
            </a:r>
            <a:r>
              <a:rPr lang="en-US" sz="1800" dirty="0" smtClean="0">
                <a:solidFill>
                  <a:srgbClr val="000000"/>
                </a:solidFill>
                <a:cs typeface="Verdana" charset="0"/>
              </a:rPr>
              <a:t>)</a:t>
            </a:r>
            <a:endParaRPr lang="en-US" sz="1800" dirty="0">
              <a:solidFill>
                <a:srgbClr val="000000"/>
              </a:solidFill>
              <a:cs typeface="Verdana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Verdana" charset="0"/>
              </a:rPr>
              <a:t> Joint activity between GLASS and GASS.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Verdana" charset="0"/>
              </a:rPr>
              <a:t> Several models/centers participating.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Verdana" charset="0"/>
              </a:rPr>
              <a:t> Follow-on to earlier GABLS studies with focus on very stable conditions, and a surface with low conductivity and high cooling potential over snow/glacier, and following the earlier DICE experimental design, as well as including LES studies.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Verdana" charset="0"/>
              </a:rPr>
              <a:t>Initial results presented at GABLS4-DICE Workshop, 20-22 May 2015, </a:t>
            </a:r>
            <a:r>
              <a:rPr lang="en-US" sz="1800" dirty="0" err="1">
                <a:solidFill>
                  <a:srgbClr val="000000"/>
                </a:solidFill>
                <a:cs typeface="Verdana" charset="0"/>
              </a:rPr>
              <a:t>Météo</a:t>
            </a:r>
            <a:r>
              <a:rPr lang="en-US" sz="1800" dirty="0">
                <a:solidFill>
                  <a:srgbClr val="000000"/>
                </a:solidFill>
                <a:cs typeface="Verdana" charset="0"/>
              </a:rPr>
              <a:t>-France.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5713413"/>
            <a:ext cx="8686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  <a:latin typeface="Verdana" charset="0"/>
                <a:cs typeface="Verdana" charset="0"/>
              </a:rPr>
              <a:t>http://www.cnrm.meteo.fr/aladin/meshtml/GABLS4/GABLS4.html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86400" y="4114800"/>
            <a:ext cx="3429001" cy="1121467"/>
            <a:chOff x="5486400" y="4267199"/>
            <a:chExt cx="3429001" cy="112146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3822" r="1451"/>
            <a:stretch>
              <a:fillRect/>
            </a:stretch>
          </p:blipFill>
          <p:spPr bwMode="auto">
            <a:xfrm>
              <a:off x="6799921" y="4497293"/>
              <a:ext cx="2115480" cy="66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174" t="3822" r="145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3" descr="glasslogo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267199"/>
              <a:ext cx="1295400" cy="112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b="1" i="1">
                <a:solidFill>
                  <a:srgbClr val="000000"/>
                </a:solidFill>
                <a:latin typeface="Verdana" charset="0"/>
                <a:cs typeface="Verdana" charset="0"/>
              </a:rPr>
              <a:t>LoCo:  Project Overview/Goals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498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b="1" dirty="0" err="1">
                <a:solidFill>
                  <a:srgbClr val="000000"/>
                </a:solidFill>
                <a:cs typeface="Verdana" charset="0"/>
              </a:rPr>
              <a:t>LoCo</a:t>
            </a:r>
            <a:r>
              <a:rPr lang="en-US" sz="1600" b="1" dirty="0">
                <a:solidFill>
                  <a:srgbClr val="000000"/>
                </a:solidFill>
                <a:cs typeface="Verdana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cs typeface="Verdana" charset="0"/>
              </a:rPr>
              <a:t>Working Group</a:t>
            </a:r>
            <a:r>
              <a:rPr lang="en-US" sz="1600" dirty="0" smtClean="0">
                <a:solidFill>
                  <a:srgbClr val="000000"/>
                </a:solidFill>
                <a:cs typeface="Verdana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Joe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Santanello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(NASA/GSFC), Paul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Dirmeyer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(GMU),</a:t>
            </a:r>
          </a:p>
          <a:p>
            <a:pPr algn="ctr"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cs typeface="Verdana" charset="0"/>
              </a:rPr>
              <a:t>Kirsten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Findell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(NOAA/GFDL), Pierre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Gentine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(Columbia Univ.),</a:t>
            </a:r>
          </a:p>
          <a:p>
            <a:pPr algn="ctr"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cs typeface="Verdana" charset="0"/>
              </a:rPr>
              <a:t>Benoit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Guillod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(ETH), Craig Ferguson (SUNY-Albany),</a:t>
            </a:r>
          </a:p>
          <a:p>
            <a:pPr algn="ctr">
              <a:spcAft>
                <a:spcPts val="1200"/>
              </a:spcAft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cs typeface="Verdana" charset="0"/>
              </a:rPr>
              <a:t>Josh Roundy (U. Kansas), Ahmed </a:t>
            </a:r>
            <a:r>
              <a:rPr lang="en-US" sz="1600" dirty="0" err="1">
                <a:solidFill>
                  <a:srgbClr val="000000"/>
                </a:solidFill>
                <a:cs typeface="Verdana" charset="0"/>
              </a:rPr>
              <a:t>Tawfik</a:t>
            </a:r>
            <a:r>
              <a:rPr lang="en-US" sz="1600" dirty="0">
                <a:solidFill>
                  <a:srgbClr val="000000"/>
                </a:solidFill>
                <a:cs typeface="Verdana" charset="0"/>
              </a:rPr>
              <a:t> (NCAR)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LoCo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:  GEWEX-GLASS core theme to understand, model, and predict the role of local land-atmosphere coupling in the evolution of land-atmosphere fluxes and state variables, including clouds.</a:t>
            </a:r>
          </a:p>
          <a:p>
            <a:pPr>
              <a:buClrTx/>
              <a:buFontTx/>
              <a:buNone/>
            </a:pPr>
            <a:r>
              <a:rPr lang="en-US" sz="2000" i="1" u="sng" dirty="0">
                <a:solidFill>
                  <a:srgbClr val="000000"/>
                </a:solidFill>
                <a:latin typeface="Verdana" charset="0"/>
                <a:cs typeface="Verdana" charset="0"/>
              </a:rPr>
              <a:t>Answer the following questions:</a:t>
            </a:r>
          </a:p>
          <a:p>
            <a:pPr>
              <a:buClrTx/>
              <a:buFontTx/>
              <a:buNone/>
            </a:pP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1.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What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role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do land-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atmosphere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interactions (i.e.,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coupling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strength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)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play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in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hydrologic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extremes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and abrupt shifts in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regional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climate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?</a:t>
            </a:r>
          </a:p>
          <a:p>
            <a:pPr>
              <a:buClrTx/>
              <a:buFontTx/>
              <a:buNone/>
            </a:pP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2.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What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are the trends in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regional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coupling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strength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over the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period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of record? 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Where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has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coupling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enhanced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(or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suppressed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) the global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warming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signal?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3. How do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we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measure</a:t>
            </a:r>
            <a:r>
              <a:rPr lang="fr-FR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and benchmark </a:t>
            </a:r>
            <a:r>
              <a:rPr lang="fr-FR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coupling</a:t>
            </a:r>
            <a:r>
              <a:rPr lang="fr-FR" sz="18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?</a:t>
            </a:r>
            <a:endParaRPr lang="fr-FR" sz="18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>
              <a:buClrTx/>
              <a:buFontTx/>
              <a:buNone/>
            </a:pPr>
            <a:r>
              <a:rPr lang="en-US" sz="1800" i="1" dirty="0" err="1">
                <a:solidFill>
                  <a:srgbClr val="000000"/>
                </a:solidFill>
                <a:cs typeface="Verdana" charset="0"/>
              </a:rPr>
              <a:t>LoCo</a:t>
            </a:r>
            <a:r>
              <a:rPr lang="en-US" sz="1800" i="1" dirty="0">
                <a:solidFill>
                  <a:srgbClr val="000000"/>
                </a:solidFill>
                <a:cs typeface="Verdana" charset="0"/>
              </a:rPr>
              <a:t> WG continues to grow &amp; support initiatives on L-A coupling, supporting a new generation of L-A coupling leaders–“incubator”!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57A1C82E-E2A6-8B43-B9BA-45D83C0A4099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22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LoCo</a:t>
            </a:r>
            <a:r>
              <a:rPr lang="en-GB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 Coupling Metrics Toolkit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822325"/>
            <a:ext cx="86868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Ahmed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Tawfik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(NCAR):  working on a land-atmosphere (L-A) coupling metrics toolkit written in modular Fortran 90.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Based on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 compilation 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of Paul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Dirmeyer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.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Allow broader exposure/use of these techniques if metrics are well-documented, relatively standardized, and modular.</a:t>
            </a:r>
          </a:p>
          <a:p>
            <a:pPr>
              <a:spcAft>
                <a:spcPts val="1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Release on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github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, after getting permission from various authors.</a:t>
            </a:r>
          </a:p>
          <a:p>
            <a:pPr marL="223838"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Metrics: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The Heated Condensation Framework (completed).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Mixing diagram variables like Entrainment Ratios (completed).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RH-Tendency from Mike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Ek's</a:t>
            </a: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work (partially completed).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Intrinsic Biophysical Factors.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Soil Moisture Memory using lagged auto-correlation (not started yet).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Terrestrial Coupling Index via Paul's 2011 GRL paper (not started yet).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CTP-HI-low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Findell</a:t>
            </a:r>
            <a:r>
              <a:rPr lang="en-US" sz="1800" dirty="0">
                <a:solidFill>
                  <a:srgbClr val="000000"/>
                </a:solidFill>
                <a:latin typeface="Verdana" charset="0"/>
                <a:cs typeface="Verdana" charset="0"/>
              </a:rPr>
              <a:t> metrics (not started yet) + Coupled Drought Index (J. Roundy).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C3F8089-B136-AF4B-9470-5F224FC46D57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23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LoCo</a:t>
            </a:r>
            <a:r>
              <a:rPr lang="en-GB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-SGP (Southern Great Plains) </a:t>
            </a:r>
            <a:r>
              <a:rPr lang="en-GB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Testbed</a:t>
            </a:r>
            <a:endParaRPr lang="en-GB" b="1" i="1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822325"/>
            <a:ext cx="4343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800"/>
              </a:spcAft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charset="0"/>
                <a:cs typeface="Verdana" charset="0"/>
              </a:rPr>
              <a:t>“Enhanced Soundings for Local Coupling Studies”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PIs:  C. Ferguson, J.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Santanello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, P.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Gentine</a:t>
            </a:r>
            <a:endParaRPr lang="en-US" sz="20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15 June - 31 August 2015 at ARM-SGP Central Facility.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12+ IOP days chosen by PI’s, based on regime, soils/ET, and PECAN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connection (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nighttime convection) campaign.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22325"/>
            <a:ext cx="4114800" cy="3200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4281488"/>
            <a:ext cx="861060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15900" indent="-215900">
              <a:spcAft>
                <a:spcPts val="800"/>
              </a:spcAft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14-sounding supplement to standard 6-hourly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sonde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launches, with hourly launches (daytime) and 10 minute lagged launch every 3-hours.</a:t>
            </a:r>
          </a:p>
          <a:p>
            <a:pPr marL="215900" indent="-215900">
              <a:spcAft>
                <a:spcPts val="800"/>
              </a:spcAft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Data set for evaluation of models,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LoCo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metrics.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4512C8A9-F337-7D4D-8073-FAC0BA28B986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24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28600" y="136525"/>
            <a:ext cx="868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b="1" i="1">
                <a:solidFill>
                  <a:srgbClr val="000000"/>
                </a:solidFill>
                <a:latin typeface="Verdana" charset="0"/>
                <a:cs typeface="Verdana" charset="0"/>
              </a:rPr>
              <a:t>LoCo:  Connection to GLASS Community Projects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822325"/>
            <a:ext cx="86868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23838" indent="-215900"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38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600"/>
              </a:spcAft>
              <a:buClrTx/>
              <a:buFontTx/>
              <a:buNone/>
            </a:pPr>
            <a:r>
              <a:rPr lang="en-US" sz="2000" i="1">
                <a:solidFill>
                  <a:srgbClr val="000000"/>
                </a:solidFill>
                <a:latin typeface="Verdana" charset="0"/>
                <a:cs typeface="Verdana" charset="0"/>
              </a:rPr>
              <a:t>LoCo unique as a WG instead of a MIP, that contributes across projects from different angles and informs on future observing networks.</a:t>
            </a:r>
          </a:p>
          <a:p>
            <a:pPr>
              <a:spcAft>
                <a:spcPts val="800"/>
              </a:spcAft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Verdana" charset="0"/>
                <a:cs typeface="Verdana" charset="0"/>
              </a:rPr>
              <a:t>Diagnostics can be used in current GLASS efforts:</a:t>
            </a:r>
          </a:p>
          <a:p>
            <a:pPr marL="215900" indent="-207963">
              <a:spcAft>
                <a:spcPts val="800"/>
              </a:spcAft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DICE:  1st order quantification of impact of land-PBL coupling in Single Column Model (SCM) framework over SGP; currently focus on one-at-a-time site evaluation of fluxes, PBL, etc.</a:t>
            </a:r>
          </a:p>
          <a:p>
            <a:pPr marL="215900" indent="-207963">
              <a:spcAft>
                <a:spcPts val="1600"/>
              </a:spcAft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PALS/Benchmarking:  Looking ahead to distributed (spatial) benchmarking.  Extend to examining coupled benchmarks (beyond offline).  Single-site first, e.g. other DICE efforts, LoCo-AMMA(?).</a:t>
            </a:r>
          </a:p>
          <a:p>
            <a:pPr>
              <a:spcAft>
                <a:spcPts val="800"/>
              </a:spcAft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Verdana" charset="0"/>
                <a:cs typeface="Verdana" charset="0"/>
              </a:rPr>
              <a:t>Observations can be used in current GLASS efforts:</a:t>
            </a:r>
          </a:p>
          <a:p>
            <a:pPr marL="215900" indent="-207963">
              <a:spcAft>
                <a:spcPts val="800"/>
              </a:spcAft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SMAP:  Launched February 2015. Data available this summer, 9km soil moisture product every 2-3 days, SMAP call for proposals (May)</a:t>
            </a:r>
          </a:p>
          <a:p>
            <a:pPr marL="215900" indent="-207963">
              <a:spcAft>
                <a:spcPts val="800"/>
              </a:spcAft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Verdana" charset="0"/>
                <a:cs typeface="Verdana" charset="0"/>
              </a:rPr>
              <a:t>PBL Profiling:  Still a ‘gap’ in Earth Observations, COSMIC GPS-RO proposal, ESA abstract (Oct 2015), NASA WG on PBL missions.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AC91F381-E953-E24D-8AFC-5CF76667FD62}" type="slidenum">
              <a:rPr lang="en-US" sz="1200" b="1">
                <a:solidFill>
                  <a:srgbClr val="000000"/>
                </a:solidFill>
                <a:latin typeface="Verdana" charset="0"/>
                <a:cs typeface="Verdana" charset="0"/>
              </a:rPr>
              <a:pPr algn="r">
                <a:buClrTx/>
                <a:buFontTx/>
                <a:buNone/>
              </a:pPr>
              <a:t>25</a:t>
            </a:fld>
            <a:endParaRPr lang="en-US" sz="1200" b="1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smtClean="0">
                <a:latin typeface="Verdana"/>
                <a:cs typeface="Verdana"/>
              </a:rPr>
              <a:t>GLASS Project Updates:  Broad </a:t>
            </a:r>
            <a:r>
              <a:rPr lang="fr-FR" sz="2400" b="1" i="1" dirty="0" err="1" smtClean="0">
                <a:latin typeface="Verdana"/>
                <a:cs typeface="Verdana"/>
              </a:rPr>
              <a:t>Summary</a:t>
            </a:r>
            <a:endParaRPr lang="fr-FR" sz="2400" b="1" i="1" dirty="0" smtClean="0">
              <a:latin typeface="Verdana"/>
              <a:cs typeface="Verdana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28600" y="822960"/>
            <a:ext cx="8686800" cy="50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284163" indent="-284163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defRPr/>
            </a:pPr>
            <a:r>
              <a:rPr lang="fr-FR" sz="2400" b="1" dirty="0" smtClean="0">
                <a:latin typeface="Verdana"/>
                <a:cs typeface="Verdana"/>
              </a:rPr>
              <a:t>GLASS </a:t>
            </a:r>
            <a:r>
              <a:rPr lang="fr-FR" sz="2400" b="1" dirty="0" err="1" smtClean="0">
                <a:latin typeface="Verdana"/>
                <a:cs typeface="Verdana"/>
              </a:rPr>
              <a:t>Projects</a:t>
            </a:r>
            <a:r>
              <a:rPr lang="fr-FR" sz="2400" b="1" dirty="0" smtClean="0">
                <a:latin typeface="Verdana"/>
                <a:cs typeface="Verdana"/>
              </a:rPr>
              <a:t> of </a:t>
            </a:r>
            <a:r>
              <a:rPr lang="fr-FR" sz="2400" b="1" dirty="0" err="1" smtClean="0">
                <a:latin typeface="Verdana"/>
                <a:cs typeface="Verdana"/>
              </a:rPr>
              <a:t>most</a:t>
            </a:r>
            <a:r>
              <a:rPr lang="fr-FR" sz="2400" b="1" dirty="0" smtClean="0">
                <a:latin typeface="Verdana"/>
                <a:cs typeface="Verdana"/>
              </a:rPr>
              <a:t> relevance to WGNE:</a:t>
            </a:r>
          </a:p>
          <a:p>
            <a:pPr marL="223838" indent="-223838"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smtClean="0">
                <a:latin typeface="Verdana"/>
                <a:cs typeface="Verdana"/>
              </a:rPr>
              <a:t>PALS</a:t>
            </a:r>
            <a:r>
              <a:rPr lang="en-GB" sz="2400" b="1" dirty="0">
                <a:latin typeface="Verdana"/>
                <a:cs typeface="Verdana"/>
              </a:rPr>
              <a:t>-</a:t>
            </a:r>
            <a:r>
              <a:rPr lang="en-GB" sz="2400" b="1" dirty="0" smtClean="0">
                <a:latin typeface="Verdana"/>
                <a:cs typeface="Verdana"/>
              </a:rPr>
              <a:t>PLUMBER:</a:t>
            </a:r>
            <a:r>
              <a:rPr lang="en-GB" sz="2400" dirty="0" smtClean="0">
                <a:latin typeface="Verdana"/>
                <a:cs typeface="Verdana"/>
              </a:rPr>
              <a:t> 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Additional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flux sites,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PALS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website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updates with new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metrics/tools/data sets, hydrology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.</a:t>
            </a:r>
            <a:endParaRPr lang="en-GB" sz="2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23838" indent="-223838"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smtClean="0">
                <a:latin typeface="Verdana"/>
                <a:cs typeface="Verdana"/>
              </a:rPr>
              <a:t>PILDAS:</a:t>
            </a:r>
            <a:r>
              <a:rPr lang="en-GB" sz="2400" dirty="0" smtClean="0">
                <a:latin typeface="Verdana"/>
                <a:cs typeface="Verdana"/>
              </a:rPr>
              <a:t> 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Land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data assimilation project likely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underway this year.</a:t>
            </a:r>
            <a:endParaRPr lang="en-GB" sz="2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23838" indent="-223838"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smtClean="0">
                <a:latin typeface="Verdana"/>
                <a:cs typeface="Verdana"/>
              </a:rPr>
              <a:t>DICE:</a:t>
            </a:r>
            <a:r>
              <a:rPr lang="en-GB" sz="2400" dirty="0" smtClean="0">
                <a:latin typeface="Verdana"/>
                <a:cs typeface="Verdana"/>
              </a:rPr>
              <a:t> 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S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urface fluxes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dominate signal of land-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atmosphere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interaction.  Extend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to “DICE-over-ice”.</a:t>
            </a:r>
            <a:endParaRPr lang="en-GB" sz="2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23838" indent="-223838">
              <a:spcBef>
                <a:spcPts val="0"/>
              </a:spcBef>
              <a:spcAft>
                <a:spcPts val="2400"/>
              </a:spcAft>
              <a:buClrTx/>
              <a:buFont typeface="Arial"/>
              <a:buChar char="•"/>
              <a:defRPr/>
            </a:pPr>
            <a:r>
              <a:rPr lang="en-GB" sz="2400" b="1" dirty="0" err="1" smtClean="0">
                <a:latin typeface="Verdana"/>
                <a:cs typeface="Verdana"/>
              </a:rPr>
              <a:t>LoCo</a:t>
            </a:r>
            <a:r>
              <a:rPr lang="en-GB" sz="2400" b="1" dirty="0" smtClean="0">
                <a:latin typeface="Verdana"/>
                <a:cs typeface="Verdana"/>
              </a:rPr>
              <a:t>:</a:t>
            </a:r>
            <a:r>
              <a:rPr lang="en-GB" sz="2400" dirty="0" smtClean="0">
                <a:latin typeface="Verdana"/>
                <a:cs typeface="Verdana"/>
              </a:rPr>
              <a:t> 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Assess land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-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atmosphere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coupling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diagnostics using summer 2015 SGP </a:t>
            </a:r>
            <a:r>
              <a:rPr lang="en-GB" sz="2400" dirty="0" err="1" smtClean="0">
                <a:solidFill>
                  <a:srgbClr val="FF3300"/>
                </a:solidFill>
                <a:latin typeface="Verdana"/>
                <a:cs typeface="Verdana"/>
              </a:rPr>
              <a:t>testbed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data set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.</a:t>
            </a:r>
            <a:endParaRPr lang="en-GB" sz="1400" dirty="0" smtClean="0">
              <a:solidFill>
                <a:srgbClr val="FF3300"/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sz="2000" b="1" i="1" dirty="0" smtClean="0">
                <a:solidFill>
                  <a:schemeClr val="tx1"/>
                </a:solidFill>
                <a:latin typeface="Verdana"/>
                <a:cs typeface="Verdana"/>
              </a:rPr>
              <a:t>“Including </a:t>
            </a:r>
            <a:r>
              <a:rPr lang="en-GB" sz="2000" b="1" i="1" dirty="0">
                <a:solidFill>
                  <a:schemeClr val="tx1"/>
                </a:solidFill>
                <a:latin typeface="Verdana"/>
                <a:cs typeface="Verdana"/>
              </a:rPr>
              <a:t>water management in large scale </a:t>
            </a:r>
            <a:r>
              <a:rPr lang="en-GB" sz="2000" b="1" i="1" dirty="0" smtClean="0">
                <a:solidFill>
                  <a:schemeClr val="tx1"/>
                </a:solidFill>
                <a:latin typeface="Verdana"/>
                <a:cs typeface="Verdana"/>
              </a:rPr>
              <a:t>models”</a:t>
            </a:r>
            <a:endParaRPr lang="en-GB" sz="2000" b="1" i="1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dirty="0">
                <a:solidFill>
                  <a:schemeClr val="tx1"/>
                </a:solidFill>
                <a:latin typeface="Verdana"/>
                <a:cs typeface="Verdana"/>
              </a:rPr>
              <a:t>A workshop co-sponsored by </a:t>
            </a:r>
            <a:r>
              <a:rPr lang="en-GB" dirty="0" smtClean="0">
                <a:solidFill>
                  <a:schemeClr val="tx1"/>
                </a:solidFill>
                <a:latin typeface="Verdana"/>
                <a:cs typeface="Verdana"/>
              </a:rPr>
              <a:t>GEWEX/GLASS </a:t>
            </a:r>
            <a:r>
              <a:rPr lang="en-GB" dirty="0">
                <a:solidFill>
                  <a:schemeClr val="tx1"/>
                </a:solidFill>
                <a:latin typeface="Verdana"/>
                <a:cs typeface="Verdana"/>
              </a:rPr>
              <a:t>and GEWEX </a:t>
            </a:r>
            <a:r>
              <a:rPr lang="en-GB" dirty="0" smtClean="0">
                <a:solidFill>
                  <a:schemeClr val="tx1"/>
                </a:solidFill>
                <a:latin typeface="Verdana"/>
                <a:cs typeface="Verdana"/>
              </a:rPr>
              <a:t>Hydro-climatology Panel (GHP), Gif</a:t>
            </a:r>
            <a:r>
              <a:rPr lang="en-GB" dirty="0">
                <a:solidFill>
                  <a:schemeClr val="tx1"/>
                </a:solidFill>
                <a:latin typeface="Verdana"/>
                <a:cs typeface="Verdana"/>
              </a:rPr>
              <a:t>-</a:t>
            </a:r>
            <a:r>
              <a:rPr lang="en-GB" dirty="0" err="1">
                <a:solidFill>
                  <a:schemeClr val="tx1"/>
                </a:solidFill>
                <a:latin typeface="Verdana"/>
                <a:cs typeface="Verdana"/>
              </a:rPr>
              <a:t>sur</a:t>
            </a:r>
            <a:r>
              <a:rPr lang="en-GB" dirty="0">
                <a:solidFill>
                  <a:schemeClr val="tx1"/>
                </a:solidFill>
                <a:latin typeface="Verdana"/>
                <a:cs typeface="Verdana"/>
              </a:rPr>
              <a:t>-</a:t>
            </a:r>
            <a:r>
              <a:rPr lang="en-GB" dirty="0" smtClean="0">
                <a:solidFill>
                  <a:schemeClr val="tx1"/>
                </a:solidFill>
                <a:latin typeface="Verdana"/>
                <a:cs typeface="Verdana"/>
              </a:rPr>
              <a:t>Yvette, France, 28-30 September </a:t>
            </a:r>
            <a:r>
              <a:rPr lang="en-GB" dirty="0">
                <a:solidFill>
                  <a:schemeClr val="tx1"/>
                </a:solidFill>
                <a:latin typeface="Verdana"/>
                <a:cs typeface="Verdana"/>
              </a:rPr>
              <a:t>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576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731520"/>
            <a:ext cx="8686800" cy="41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174625" indent="-174625">
              <a:spcAft>
                <a:spcPts val="800"/>
              </a:spcAft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"Extended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period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of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coordinated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intensive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observational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and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modelling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activities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in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order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to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improve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polar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prediction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capabilities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on </a:t>
            </a:r>
            <a:r>
              <a:rPr lang="fr-FR" b="1" dirty="0" err="1" smtClean="0">
                <a:solidFill>
                  <a:schemeClr val="tx1"/>
                </a:solidFill>
                <a:latin typeface="Verdana"/>
                <a:cs typeface="Verdana"/>
              </a:rPr>
              <a:t>wide</a:t>
            </a:r>
            <a:r>
              <a:rPr lang="fr-FR" b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range of time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scales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in </a:t>
            </a:r>
            <a:r>
              <a:rPr lang="fr-FR" b="1" dirty="0" err="1">
                <a:solidFill>
                  <a:schemeClr val="tx1"/>
                </a:solidFill>
                <a:latin typeface="Verdana"/>
                <a:cs typeface="Verdana"/>
              </a:rPr>
              <a:t>both</a:t>
            </a:r>
            <a:r>
              <a:rPr lang="fr-FR" b="1" dirty="0">
                <a:solidFill>
                  <a:schemeClr val="tx1"/>
                </a:solidFill>
                <a:latin typeface="Verdana"/>
                <a:cs typeface="Verdana"/>
              </a:rPr>
              <a:t> polar </a:t>
            </a:r>
            <a:r>
              <a:rPr lang="fr-FR" b="1" dirty="0" err="1" smtClean="0">
                <a:solidFill>
                  <a:schemeClr val="tx1"/>
                </a:solidFill>
                <a:latin typeface="Verdana"/>
                <a:cs typeface="Verdana"/>
              </a:rPr>
              <a:t>regions</a:t>
            </a:r>
            <a:r>
              <a:rPr lang="fr-FR" b="1" dirty="0" smtClean="0">
                <a:solidFill>
                  <a:schemeClr val="tx1"/>
                </a:solidFill>
                <a:latin typeface="Verdana"/>
                <a:cs typeface="Verdana"/>
              </a:rPr>
              <a:t>." </a:t>
            </a:r>
            <a:endParaRPr lang="fr-FR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33363" indent="-233363">
              <a:spcAft>
                <a:spcPts val="400"/>
              </a:spcAft>
              <a:buClrTx/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2017-2019 (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preparation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starting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2013, post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activities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through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2022).</a:t>
            </a:r>
          </a:p>
          <a:p>
            <a:pPr marL="233363" indent="-233363">
              <a:spcAft>
                <a:spcPts val="400"/>
              </a:spcAft>
              <a:buClrTx/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Key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activity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WWRP 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Polar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Prediction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Project (PPP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).</a:t>
            </a:r>
          </a:p>
          <a:p>
            <a:pPr marL="233363" indent="-233363">
              <a:spcAft>
                <a:spcPts val="400"/>
              </a:spcAft>
              <a:buClrTx/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Cooperation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with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WCRP Polar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Climate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Predictability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Initiative (PCPI) and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Climate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Cryosphere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Project (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CliC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).</a:t>
            </a:r>
          </a:p>
          <a:p>
            <a:pPr marL="233363" indent="-233363">
              <a:spcAft>
                <a:spcPts val="400"/>
              </a:spcAft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YOPP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Summit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13–15 July 2015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at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WMO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headquarters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in Geneva.</a:t>
            </a:r>
            <a:endParaRPr lang="fr-FR" i="1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3363" indent="-233363">
              <a:spcAft>
                <a:spcPts val="400"/>
              </a:spcAft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Mike Ek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reviewed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YOPP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Implementation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Plan,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attended</a:t>
            </a:r>
            <a:r>
              <a:rPr lang="fr-FR" dirty="0">
                <a:solidFill>
                  <a:schemeClr val="tx1"/>
                </a:solidFill>
                <a:latin typeface="Verdana"/>
                <a:cs typeface="Verdana"/>
              </a:rPr>
              <a:t> YOPP </a:t>
            </a:r>
            <a:r>
              <a:rPr lang="fr-FR" dirty="0" err="1">
                <a:solidFill>
                  <a:schemeClr val="tx1"/>
                </a:solidFill>
                <a:latin typeface="Verdana"/>
                <a:cs typeface="Verdana"/>
              </a:rPr>
              <a:t>summit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pPr marL="233363" indent="-233363">
              <a:spcAft>
                <a:spcPts val="400"/>
              </a:spcAft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Key </a:t>
            </a:r>
            <a:r>
              <a:rPr lang="fr-FR" i="1" dirty="0" err="1" smtClean="0">
                <a:solidFill>
                  <a:srgbClr val="0000FF"/>
                </a:solidFill>
                <a:latin typeface="Verdana"/>
                <a:cs typeface="Verdana"/>
              </a:rPr>
              <a:t>recommendations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relevant to 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GLASS:  Important </a:t>
            </a:r>
            <a:r>
              <a:rPr lang="fr-FR" i="1" dirty="0" err="1" smtClean="0">
                <a:solidFill>
                  <a:srgbClr val="0000FF"/>
                </a:solidFill>
                <a:latin typeface="Verdana"/>
                <a:cs typeface="Verdana"/>
              </a:rPr>
              <a:t>topics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 of </a:t>
            </a:r>
            <a:r>
              <a:rPr lang="fr-FR" i="1" dirty="0" err="1">
                <a:solidFill>
                  <a:srgbClr val="0000FF"/>
                </a:solidFill>
                <a:latin typeface="Verdana"/>
                <a:cs typeface="Verdana"/>
              </a:rPr>
              <a:t>high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-latitude land </a:t>
            </a:r>
            <a:r>
              <a:rPr lang="fr-FR" i="1" dirty="0" err="1">
                <a:solidFill>
                  <a:srgbClr val="0000FF"/>
                </a:solidFill>
                <a:latin typeface="Verdana"/>
                <a:cs typeface="Verdana"/>
              </a:rPr>
              <a:t>processes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, </a:t>
            </a:r>
            <a:r>
              <a:rPr lang="fr-FR" i="1" dirty="0" err="1">
                <a:solidFill>
                  <a:srgbClr val="0000FF"/>
                </a:solidFill>
                <a:latin typeface="Verdana"/>
                <a:cs typeface="Verdana"/>
              </a:rPr>
              <a:t>hydrological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 cycle, land/</a:t>
            </a:r>
            <a:r>
              <a:rPr lang="fr-FR" i="1" dirty="0" err="1">
                <a:solidFill>
                  <a:srgbClr val="0000FF"/>
                </a:solidFill>
                <a:latin typeface="Verdana"/>
                <a:cs typeface="Verdana"/>
              </a:rPr>
              <a:t>ice-atmosphere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interaction </a:t>
            </a:r>
            <a:r>
              <a:rPr lang="fr-FR" i="1" dirty="0" err="1" smtClean="0">
                <a:solidFill>
                  <a:srgbClr val="0000FF"/>
                </a:solidFill>
                <a:latin typeface="Verdana"/>
                <a:cs typeface="Verdana"/>
              </a:rPr>
              <a:t>featured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more </a:t>
            </a:r>
            <a:r>
              <a:rPr lang="fr-FR" i="1" dirty="0" err="1">
                <a:solidFill>
                  <a:srgbClr val="0000FF"/>
                </a:solidFill>
                <a:latin typeface="Verdana"/>
                <a:cs typeface="Verdana"/>
              </a:rPr>
              <a:t>prominently</a:t>
            </a:r>
            <a:r>
              <a:rPr lang="fr-FR" i="1" dirty="0">
                <a:solidFill>
                  <a:srgbClr val="0000FF"/>
                </a:solidFill>
                <a:latin typeface="Verdana"/>
                <a:cs typeface="Verdana"/>
              </a:rPr>
              <a:t> in </a:t>
            </a:r>
            <a:r>
              <a:rPr lang="fr-FR" i="1" dirty="0" err="1" smtClean="0">
                <a:solidFill>
                  <a:srgbClr val="0000FF"/>
                </a:solidFill>
                <a:latin typeface="Verdana"/>
                <a:cs typeface="Verdana"/>
              </a:rPr>
              <a:t>revised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  <a:latin typeface="Verdana"/>
                <a:cs typeface="Verdana"/>
              </a:rPr>
              <a:t>Implementation</a:t>
            </a:r>
            <a:r>
              <a:rPr lang="fr-FR" i="1" dirty="0" smtClean="0">
                <a:solidFill>
                  <a:srgbClr val="0000FF"/>
                </a:solidFill>
                <a:latin typeface="Verdana"/>
                <a:cs typeface="Verdana"/>
              </a:rPr>
              <a:t> Plan.</a:t>
            </a:r>
          </a:p>
          <a:p>
            <a:pPr marL="233363" indent="-233363">
              <a:spcAft>
                <a:spcPts val="400"/>
              </a:spcAft>
              <a:buFont typeface="Arial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Relevant to a GLASS-</a:t>
            </a:r>
            <a:r>
              <a:rPr lang="en-US" dirty="0" smtClean="0">
                <a:latin typeface="Verdana"/>
                <a:cs typeface="Verdana"/>
              </a:rPr>
              <a:t>GHP-</a:t>
            </a:r>
            <a:r>
              <a:rPr lang="en-US" dirty="0" err="1" smtClean="0">
                <a:latin typeface="Verdana"/>
                <a:cs typeface="Verdana"/>
              </a:rPr>
              <a:t>CliC</a:t>
            </a:r>
            <a:r>
              <a:rPr lang="en-US" dirty="0" smtClean="0">
                <a:latin typeface="Verdana"/>
                <a:cs typeface="Verdana"/>
              </a:rPr>
              <a:t>-</a:t>
            </a:r>
            <a:r>
              <a:rPr lang="en-US" dirty="0" err="1" smtClean="0">
                <a:latin typeface="Verdana"/>
                <a:cs typeface="Verdana"/>
              </a:rPr>
              <a:t>iLEAPS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</a:rPr>
              <a:t>Cold Season Processes Project.</a:t>
            </a:r>
            <a:endParaRPr lang="fr-FR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 defTabSz="449263" fontAlgn="base">
              <a:spcBef>
                <a:spcPts val="1250"/>
              </a:spcBef>
              <a:spcAft>
                <a:spcPct val="0"/>
              </a:spcAft>
              <a:buSzPct val="100000"/>
              <a:defRPr/>
            </a:pPr>
            <a:r>
              <a:rPr lang="fr-FR" sz="2400" b="1" i="1" dirty="0" err="1" smtClean="0">
                <a:latin typeface="Verdana"/>
                <a:cs typeface="Verdana"/>
              </a:rPr>
              <a:t>Year</a:t>
            </a:r>
            <a:r>
              <a:rPr lang="fr-FR" sz="2400" b="1" i="1" dirty="0" smtClean="0">
                <a:latin typeface="Verdana"/>
                <a:cs typeface="Verdana"/>
              </a:rPr>
              <a:t> of Polar </a:t>
            </a:r>
            <a:r>
              <a:rPr lang="fr-FR" sz="2400" b="1" i="1" dirty="0" err="1" smtClean="0">
                <a:latin typeface="Verdana"/>
                <a:cs typeface="Verdana"/>
              </a:rPr>
              <a:t>Prediction</a:t>
            </a:r>
            <a:r>
              <a:rPr lang="fr-FR" sz="2400" b="1" i="1" dirty="0" smtClean="0">
                <a:latin typeface="Verdana"/>
                <a:cs typeface="Verdana"/>
              </a:rPr>
              <a:t> (YOPP)</a:t>
            </a:r>
          </a:p>
        </p:txBody>
      </p:sp>
      <p:pic>
        <p:nvPicPr>
          <p:cNvPr id="3" name="Picture 2" descr="wmo_stationery_logo_small_croppe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042"/>
            <a:ext cx="925830" cy="12527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YOPP-summit-photo-July20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1" b="15316"/>
          <a:stretch/>
        </p:blipFill>
        <p:spPr>
          <a:xfrm>
            <a:off x="911165" y="4794042"/>
            <a:ext cx="8232835" cy="1261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2320" y="5852160"/>
            <a:ext cx="3541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0" b="1" i="1" dirty="0">
                <a:solidFill>
                  <a:schemeClr val="bg1"/>
                </a:solidFill>
                <a:latin typeface="Verdana"/>
                <a:cs typeface="Verdana"/>
              </a:rPr>
              <a:t>YOPP </a:t>
            </a:r>
            <a:r>
              <a:rPr lang="fr-FR" sz="1000" b="1" i="1" dirty="0" err="1">
                <a:solidFill>
                  <a:schemeClr val="bg1"/>
                </a:solidFill>
                <a:latin typeface="Verdana"/>
                <a:cs typeface="Verdana"/>
              </a:rPr>
              <a:t>Summit</a:t>
            </a:r>
            <a:r>
              <a:rPr lang="fr-FR" sz="1000" b="1" i="1" dirty="0">
                <a:solidFill>
                  <a:schemeClr val="bg1"/>
                </a:solidFill>
                <a:latin typeface="Verdana"/>
                <a:cs typeface="Verdana"/>
              </a:rPr>
              <a:t> 13–15 July </a:t>
            </a:r>
            <a:r>
              <a:rPr lang="fr-FR" sz="1000" b="1" i="1" dirty="0" smtClean="0">
                <a:solidFill>
                  <a:schemeClr val="bg1"/>
                </a:solidFill>
                <a:latin typeface="Verdana"/>
                <a:cs typeface="Verdana"/>
              </a:rPr>
              <a:t>2015, WMO, Geneva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YOPP_LOGO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9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834685" y="2829395"/>
            <a:ext cx="3194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i="1" dirty="0">
                <a:latin typeface="Verdana" charset="0"/>
              </a:rPr>
              <a:t>Thank you</a:t>
            </a:r>
            <a:r>
              <a:rPr lang="en-GB" sz="3600" b="1" i="1" dirty="0" smtClean="0">
                <a:latin typeface="Verdana" charset="0"/>
              </a:rPr>
              <a:t>!</a:t>
            </a:r>
            <a:endParaRPr lang="en-GB" sz="3600" b="1" i="1" dirty="0">
              <a:latin typeface="Verdana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28827" y="1494090"/>
            <a:ext cx="3406590" cy="3316941"/>
            <a:chOff x="3728827" y="1494090"/>
            <a:chExt cx="3406590" cy="3316941"/>
          </a:xfrm>
        </p:grpSpPr>
        <p:pic>
          <p:nvPicPr>
            <p:cNvPr id="6" name="Picture 5" descr="car-mechanic-cartoon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" t="1730" r="756" b="4991"/>
            <a:stretch/>
          </p:blipFill>
          <p:spPr>
            <a:xfrm>
              <a:off x="3728827" y="1494090"/>
              <a:ext cx="3406590" cy="331694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880678" y="3538042"/>
              <a:ext cx="2048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000" b="1" i="1" dirty="0" smtClean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Land Models</a:t>
              </a:r>
              <a:endParaRPr lang="en-US" sz="2000" b="1" i="1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8600" y="182880"/>
            <a:ext cx="8686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000" b="1" i="1" dirty="0" smtClean="0">
                <a:latin typeface="Verdana"/>
                <a:cs typeface="Verdana"/>
              </a:rPr>
              <a:t>GEWEX Global Land/</a:t>
            </a:r>
            <a:r>
              <a:rPr lang="fr-FR" sz="2000" b="1" i="1" dirty="0" err="1" smtClean="0">
                <a:latin typeface="Verdana"/>
                <a:cs typeface="Verdana"/>
              </a:rPr>
              <a:t>Atmosphere</a:t>
            </a:r>
            <a:r>
              <a:rPr lang="fr-FR" sz="2000" b="1" i="1" dirty="0" smtClean="0">
                <a:latin typeface="Verdana"/>
                <a:cs typeface="Verdana"/>
              </a:rPr>
              <a:t> System </a:t>
            </a:r>
            <a:r>
              <a:rPr lang="fr-FR" sz="2000" b="1" i="1" dirty="0" err="1" smtClean="0">
                <a:latin typeface="Verdana"/>
                <a:cs typeface="Verdana"/>
              </a:rPr>
              <a:t>Study</a:t>
            </a:r>
            <a:r>
              <a:rPr lang="fr-FR" sz="2000" b="1" i="1" dirty="0">
                <a:latin typeface="Verdana"/>
                <a:cs typeface="Verdana"/>
              </a:rPr>
              <a:t> </a:t>
            </a:r>
            <a:r>
              <a:rPr lang="fr-FR" sz="2000" b="1" i="1" dirty="0" smtClean="0">
                <a:latin typeface="Verdana"/>
                <a:cs typeface="Verdana"/>
              </a:rPr>
              <a:t>(</a:t>
            </a:r>
            <a:r>
              <a:rPr lang="fr-FR" sz="2000" b="1" i="1" dirty="0" smtClean="0">
                <a:latin typeface="Verdana"/>
                <a:cs typeface="Verdana"/>
              </a:rPr>
              <a:t>GLASS)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F2789F-8245-8C47-B616-5CA7FBAE31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91032" y="2653027"/>
            <a:ext cx="2403788" cy="1273587"/>
            <a:chOff x="6612781" y="2688813"/>
            <a:chExt cx="2150219" cy="1273587"/>
          </a:xfrm>
        </p:grpSpPr>
        <p:sp>
          <p:nvSpPr>
            <p:cNvPr id="14" name="Oval Callout 13"/>
            <p:cNvSpPr/>
            <p:nvPr/>
          </p:nvSpPr>
          <p:spPr>
            <a:xfrm>
              <a:off x="6612781" y="2688813"/>
              <a:ext cx="2150219" cy="1273587"/>
            </a:xfrm>
            <a:prstGeom prst="wedgeEllipseCallou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2386" y="2863941"/>
              <a:ext cx="1991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dirty="0" smtClean="0">
                  <a:solidFill>
                    <a:srgbClr val="FFFF00"/>
                  </a:solidFill>
                  <a:latin typeface="Verdana"/>
                  <a:ea typeface="ＭＳ Ｐゴシック" charset="0"/>
                  <a:cs typeface="Verdana"/>
                </a:rPr>
                <a:t>Ugh! Look </a:t>
              </a:r>
              <a:r>
                <a:rPr lang="en-US" b="1" dirty="0">
                  <a:solidFill>
                    <a:srgbClr val="FFFF00"/>
                  </a:solidFill>
                  <a:latin typeface="Verdana"/>
                  <a:ea typeface="ＭＳ Ｐゴシック" charset="0"/>
                  <a:cs typeface="Verdana"/>
                </a:rPr>
                <a:t>at the hydrology in this </a:t>
              </a:r>
              <a:r>
                <a:rPr lang="en-US" b="1" dirty="0" smtClean="0">
                  <a:solidFill>
                    <a:srgbClr val="FFFF00"/>
                  </a:solidFill>
                  <a:latin typeface="Verdana"/>
                  <a:ea typeface="ＭＳ Ｐゴシック" charset="0"/>
                  <a:cs typeface="Verdana"/>
                </a:rPr>
                <a:t>thing!</a:t>
              </a:r>
              <a:endParaRPr lang="en-US" b="1" dirty="0">
                <a:solidFill>
                  <a:srgbClr val="FFFF00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1800000">
            <a:off x="3971325" y="2934762"/>
            <a:ext cx="109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i="1" dirty="0" smtClean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rPr>
              <a:t>GLASS</a:t>
            </a:r>
            <a:endParaRPr lang="en-US" b="1" i="1" dirty="0">
              <a:solidFill>
                <a:schemeClr val="bg1"/>
              </a:solidFill>
              <a:latin typeface="Verdana"/>
              <a:ea typeface="ＭＳ Ｐゴシック" charset="0"/>
              <a:cs typeface="Verdan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44732" y="4885585"/>
            <a:ext cx="2291118" cy="938901"/>
            <a:chOff x="4544849" y="4320006"/>
            <a:chExt cx="2291118" cy="938901"/>
          </a:xfrm>
        </p:grpSpPr>
        <p:sp>
          <p:nvSpPr>
            <p:cNvPr id="8" name="Rectangular Callout 7"/>
            <p:cNvSpPr/>
            <p:nvPr/>
          </p:nvSpPr>
          <p:spPr>
            <a:xfrm rot="10800000" flipH="1">
              <a:off x="4544849" y="4320006"/>
              <a:ext cx="2291118" cy="938901"/>
            </a:xfrm>
            <a:prstGeom prst="wedgeRectCallou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8376" y="4335577"/>
              <a:ext cx="22675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Well… at least several more funding cycles.</a:t>
              </a:r>
              <a:endParaRPr lang="en-US" b="1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96003" y="1033514"/>
            <a:ext cx="3639847" cy="648234"/>
            <a:chOff x="2819399" y="1409165"/>
            <a:chExt cx="3437954" cy="648234"/>
          </a:xfrm>
        </p:grpSpPr>
        <p:sp>
          <p:nvSpPr>
            <p:cNvPr id="11" name="Rectangular Callout 10"/>
            <p:cNvSpPr/>
            <p:nvPr/>
          </p:nvSpPr>
          <p:spPr>
            <a:xfrm flipH="1">
              <a:off x="2819399" y="1425876"/>
              <a:ext cx="3437954" cy="631523"/>
            </a:xfrm>
            <a:prstGeom prst="wedgeRectCallou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500" y="1409165"/>
              <a:ext cx="3361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8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Uh oh! These </a:t>
              </a:r>
              <a:r>
                <a:rPr lang="en-US" b="1" dirty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surface fluxes don’t look so good</a:t>
              </a:r>
              <a:r>
                <a:rPr lang="en-US" b="1" dirty="0" smtClean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.</a:t>
              </a:r>
              <a:endParaRPr lang="en-US" b="1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737" y="3820430"/>
            <a:ext cx="3048000" cy="990601"/>
            <a:chOff x="650363" y="2413599"/>
            <a:chExt cx="3048000" cy="990601"/>
          </a:xfrm>
        </p:grpSpPr>
        <p:sp>
          <p:nvSpPr>
            <p:cNvPr id="17" name="Rounded Rectangular Callout 16"/>
            <p:cNvSpPr/>
            <p:nvPr/>
          </p:nvSpPr>
          <p:spPr bwMode="auto">
            <a:xfrm rot="5400000">
              <a:off x="1679062" y="1384900"/>
              <a:ext cx="990601" cy="3048000"/>
            </a:xfrm>
            <a:prstGeom prst="wedgeRoundRectCallou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微软雅黑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337" y="2447235"/>
              <a:ext cx="2922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263" fontAlgn="base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i="1" dirty="0" smtClean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GLOBAL MODELERS:</a:t>
              </a:r>
            </a:p>
            <a:p>
              <a:pPr algn="ctr" defTabSz="449263" fontAlgn="base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i="1" dirty="0" smtClean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But how </a:t>
              </a:r>
              <a:r>
                <a:rPr lang="en-US" b="1" i="1" dirty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much </a:t>
              </a:r>
              <a:r>
                <a:rPr lang="en-US" b="1" i="1" dirty="0" smtClean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will this cost </a:t>
              </a:r>
              <a:r>
                <a:rPr lang="en-US" b="1" i="1" dirty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to fix?</a:t>
              </a:r>
              <a:r>
                <a:rPr lang="en-US" b="1" i="1" dirty="0" smtClean="0">
                  <a:solidFill>
                    <a:srgbClr val="000000"/>
                  </a:solidFill>
                  <a:latin typeface="Verdana"/>
                  <a:ea typeface="ＭＳ Ｐゴシック" charset="0"/>
                  <a:cs typeface="Verdana"/>
                </a:rPr>
                <a:t>!</a:t>
              </a:r>
              <a:endParaRPr lang="en-US" b="1" i="1" dirty="0">
                <a:solidFill>
                  <a:srgbClr val="000000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9180" y="2067307"/>
            <a:ext cx="3516671" cy="1056895"/>
            <a:chOff x="685800" y="2971800"/>
            <a:chExt cx="2344447" cy="1005441"/>
          </a:xfrm>
        </p:grpSpPr>
        <p:sp>
          <p:nvSpPr>
            <p:cNvPr id="20" name="Rectangular Callout 19"/>
            <p:cNvSpPr/>
            <p:nvPr/>
          </p:nvSpPr>
          <p:spPr>
            <a:xfrm rot="16200000" flipH="1">
              <a:off x="1355302" y="2331521"/>
              <a:ext cx="1005441" cy="2286000"/>
            </a:xfrm>
            <a:prstGeom prst="wedgeRectCallou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3019336"/>
              <a:ext cx="2344447" cy="87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Verdana"/>
                  <a:ea typeface="ＭＳ Ｐゴシック" charset="0"/>
                  <a:cs typeface="Verdana"/>
                </a:rPr>
                <a:t>..and you’re also going to need a land-atmosphere interaction alignment.</a:t>
              </a:r>
              <a:endParaRPr lang="en-US" b="1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76632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6775" y="374650"/>
            <a:ext cx="7810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微软雅黑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smtClean="0">
                <a:latin typeface="Verdana"/>
                <a:cs typeface="Verdana"/>
              </a:rPr>
              <a:t>GLASS Project Updates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28600" y="1143000"/>
            <a:ext cx="8686800" cy="29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284163" indent="-284163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defRPr/>
            </a:pPr>
            <a:r>
              <a:rPr lang="fr-FR" sz="2400" b="1" dirty="0" smtClean="0">
                <a:latin typeface="Verdana"/>
                <a:cs typeface="Verdana"/>
              </a:rPr>
              <a:t>GLASS </a:t>
            </a:r>
            <a:r>
              <a:rPr lang="fr-FR" sz="2400" b="1" dirty="0" err="1" smtClean="0">
                <a:latin typeface="Verdana"/>
                <a:cs typeface="Verdana"/>
              </a:rPr>
              <a:t>Projects</a:t>
            </a:r>
            <a:r>
              <a:rPr lang="fr-FR" sz="2400" b="1" dirty="0" smtClean="0">
                <a:latin typeface="Verdana"/>
                <a:cs typeface="Verdana"/>
              </a:rPr>
              <a:t> of </a:t>
            </a:r>
            <a:r>
              <a:rPr lang="fr-FR" sz="2400" b="1" dirty="0" err="1" smtClean="0">
                <a:latin typeface="Verdana"/>
                <a:cs typeface="Verdana"/>
              </a:rPr>
              <a:t>most</a:t>
            </a:r>
            <a:r>
              <a:rPr lang="fr-FR" sz="2400" b="1" dirty="0" smtClean="0">
                <a:latin typeface="Verdana"/>
                <a:cs typeface="Verdana"/>
              </a:rPr>
              <a:t> relevance to WGNE:</a:t>
            </a:r>
          </a:p>
          <a:p>
            <a:pPr marL="223838" indent="-2238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>
                <a:latin typeface="Verdana"/>
                <a:cs typeface="Verdana"/>
              </a:rPr>
              <a:t>PALS-</a:t>
            </a:r>
            <a:r>
              <a:rPr lang="en-GB" sz="2400" b="1" dirty="0" smtClean="0">
                <a:latin typeface="Verdana"/>
                <a:cs typeface="Verdana"/>
              </a:rPr>
              <a:t>PLUMBER: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  Land model benchmarking.</a:t>
            </a:r>
            <a:endParaRPr lang="en-GB" sz="2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23838" indent="-2238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smtClean="0">
                <a:latin typeface="Verdana"/>
                <a:cs typeface="Verdana"/>
              </a:rPr>
              <a:t>PILDAS: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  Project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for the </a:t>
            </a:r>
            <a:r>
              <a:rPr lang="en-GB" sz="2400" dirty="0" err="1">
                <a:solidFill>
                  <a:srgbClr val="FF3300"/>
                </a:solidFill>
                <a:latin typeface="Verdana"/>
                <a:cs typeface="Verdana"/>
              </a:rPr>
              <a:t>Intercomparison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 of Land Data Assimilation Systems.</a:t>
            </a:r>
          </a:p>
          <a:p>
            <a:pPr marL="223838" indent="-2238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smtClean="0">
                <a:latin typeface="Verdana"/>
                <a:cs typeface="Verdana"/>
              </a:rPr>
              <a:t>DICE: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  Land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-atmosphere interaction, links to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GEWEX Global Atmosphere System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Studies (GASS).</a:t>
            </a:r>
            <a:endParaRPr lang="en-GB" sz="2400" dirty="0" smtClean="0">
              <a:solidFill>
                <a:srgbClr val="FF3300"/>
              </a:solidFill>
              <a:latin typeface="Verdana"/>
              <a:cs typeface="Verdana"/>
            </a:endParaRPr>
          </a:p>
          <a:p>
            <a:pPr marL="223838" indent="-2238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Font typeface="Arial"/>
              <a:buChar char="•"/>
              <a:defRPr/>
            </a:pPr>
            <a:r>
              <a:rPr lang="en-GB" sz="2400" b="1" dirty="0" err="1" smtClean="0">
                <a:latin typeface="Verdana"/>
                <a:cs typeface="Verdana"/>
              </a:rPr>
              <a:t>LoCo</a:t>
            </a:r>
            <a:r>
              <a:rPr lang="en-GB" sz="2400" b="1" dirty="0" smtClean="0">
                <a:latin typeface="Verdana"/>
                <a:cs typeface="Verdana"/>
              </a:rPr>
              <a:t>: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  Local </a:t>
            </a:r>
            <a:r>
              <a:rPr lang="en-GB" sz="2400" dirty="0">
                <a:solidFill>
                  <a:srgbClr val="FF3300"/>
                </a:solidFill>
                <a:latin typeface="Verdana"/>
                <a:cs typeface="Verdana"/>
              </a:rPr>
              <a:t>Coupled Land-Atmospheric </a:t>
            </a:r>
            <a:r>
              <a:rPr lang="en-GB" sz="2400" dirty="0" smtClean="0">
                <a:solidFill>
                  <a:srgbClr val="FF3300"/>
                </a:solidFill>
                <a:latin typeface="Verdana"/>
                <a:cs typeface="Verdana"/>
              </a:rPr>
              <a:t>Modelling.</a:t>
            </a:r>
            <a:endParaRPr lang="en-GB" sz="2400" dirty="0">
              <a:solidFill>
                <a:srgbClr val="FF3300"/>
              </a:solidFill>
              <a:latin typeface="Verdana"/>
              <a:cs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fig1c_new3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822960"/>
            <a:ext cx="8694163" cy="3200400"/>
          </a:xfrm>
          <a:prstGeom prst="rect">
            <a:avLst/>
          </a:prstGeom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smtClean="0">
                <a:latin typeface="Verdana"/>
                <a:cs typeface="Verdana"/>
              </a:rPr>
              <a:t>PALS-PLUMBER:  Land Model </a:t>
            </a:r>
            <a:r>
              <a:rPr lang="fr-FR" sz="2400" b="1" i="1" dirty="0" err="1" smtClean="0">
                <a:latin typeface="Verdana"/>
                <a:cs typeface="Verdana"/>
              </a:rPr>
              <a:t>Benchmarking</a:t>
            </a:r>
            <a:endParaRPr lang="fr-FR" sz="2400" b="1" i="1" dirty="0" smtClean="0">
              <a:latin typeface="Verdana"/>
              <a:cs typeface="Verdana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28600" y="4114800"/>
            <a:ext cx="8686800" cy="183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Tx/>
              <a:buFontTx/>
              <a:buNone/>
              <a:defRPr/>
            </a:pPr>
            <a:r>
              <a:rPr lang="en-US" sz="2000" dirty="0">
                <a:latin typeface="Verdana"/>
                <a:cs typeface="Verdana"/>
              </a:rPr>
              <a:t>Reminder:  </a:t>
            </a:r>
            <a:r>
              <a:rPr lang="en-GB" sz="2000" b="1" i="1" dirty="0" smtClean="0">
                <a:latin typeface="Verdana"/>
                <a:cs typeface="Verdana"/>
              </a:rPr>
              <a:t>Evaluation</a:t>
            </a:r>
            <a:r>
              <a:rPr lang="en-GB" sz="2000" b="1" i="1" dirty="0">
                <a:latin typeface="Verdana"/>
                <a:cs typeface="Verdana"/>
              </a:rPr>
              <a:t> </a:t>
            </a:r>
            <a:r>
              <a:rPr lang="en-GB" sz="2000" b="1" i="1" dirty="0" smtClean="0">
                <a:latin typeface="Verdana"/>
                <a:cs typeface="Verdana"/>
              </a:rPr>
              <a:t>&amp; Comparison versus Benchmarking</a:t>
            </a:r>
            <a:endParaRPr lang="fr-FR" sz="2000" b="1" i="1" dirty="0">
              <a:latin typeface="Verdana"/>
              <a:cs typeface="Verdana"/>
            </a:endParaRPr>
          </a:p>
          <a:p>
            <a:pPr marL="223838" indent="-223838">
              <a:spcAft>
                <a:spcPts val="800"/>
              </a:spcAft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 smtClean="0">
                <a:latin typeface="Verdana"/>
                <a:cs typeface="Verdana"/>
              </a:rPr>
              <a:t>Evaluation &amp; </a:t>
            </a:r>
            <a:r>
              <a:rPr lang="en-US" sz="2000" dirty="0" err="1" smtClean="0">
                <a:latin typeface="Verdana"/>
                <a:cs typeface="Verdana"/>
              </a:rPr>
              <a:t>Comparision</a:t>
            </a:r>
            <a:r>
              <a:rPr lang="en-US" sz="2000" dirty="0" smtClean="0">
                <a:latin typeface="Verdana"/>
                <a:cs typeface="Verdana"/>
              </a:rPr>
              <a:t>:  Run model and compare </a:t>
            </a:r>
            <a:r>
              <a:rPr lang="en-US" sz="2000" dirty="0">
                <a:latin typeface="Verdana"/>
                <a:cs typeface="Verdana"/>
              </a:rPr>
              <a:t>output with </a:t>
            </a:r>
            <a:r>
              <a:rPr lang="en-US" sz="2000" dirty="0" smtClean="0">
                <a:latin typeface="Verdana"/>
                <a:cs typeface="Verdana"/>
              </a:rPr>
              <a:t>observations or another model, &amp; ask:  </a:t>
            </a:r>
            <a:r>
              <a:rPr lang="en-US" sz="2000" i="1" dirty="0" smtClean="0">
                <a:latin typeface="Verdana"/>
                <a:cs typeface="Verdana"/>
              </a:rPr>
              <a:t>How </a:t>
            </a:r>
            <a:r>
              <a:rPr lang="en-US" sz="2000" i="1" dirty="0">
                <a:latin typeface="Verdana"/>
                <a:cs typeface="Verdana"/>
              </a:rPr>
              <a:t>good is the model?</a:t>
            </a:r>
          </a:p>
          <a:p>
            <a:pPr marL="223838" indent="-223838">
              <a:spcAft>
                <a:spcPts val="800"/>
              </a:spcAft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 smtClean="0">
                <a:latin typeface="Verdana"/>
                <a:cs typeface="Verdana"/>
              </a:rPr>
              <a:t>Benchmarking:  Decide </a:t>
            </a:r>
            <a:r>
              <a:rPr lang="en-US" sz="2000" dirty="0">
                <a:latin typeface="Verdana"/>
                <a:cs typeface="Verdana"/>
              </a:rPr>
              <a:t>how good model needs to </a:t>
            </a:r>
            <a:r>
              <a:rPr lang="en-US" sz="2000" dirty="0" smtClean="0">
                <a:latin typeface="Verdana"/>
                <a:cs typeface="Verdana"/>
              </a:rPr>
              <a:t>be, run </a:t>
            </a:r>
            <a:r>
              <a:rPr lang="en-US" sz="2000" dirty="0">
                <a:latin typeface="Verdana"/>
                <a:cs typeface="Verdana"/>
              </a:rPr>
              <a:t>model and </a:t>
            </a:r>
            <a:r>
              <a:rPr lang="en-US" sz="2000" dirty="0" smtClean="0">
                <a:latin typeface="Verdana"/>
                <a:cs typeface="Verdana"/>
              </a:rPr>
              <a:t>ask:  </a:t>
            </a:r>
            <a:r>
              <a:rPr lang="en-US" sz="2000" i="1" dirty="0" smtClean="0">
                <a:latin typeface="Verdana"/>
                <a:cs typeface="Verdana"/>
              </a:rPr>
              <a:t>Does </a:t>
            </a:r>
            <a:r>
              <a:rPr lang="en-US" sz="2000" i="1" dirty="0">
                <a:latin typeface="Verdana"/>
                <a:cs typeface="Verdana"/>
              </a:rPr>
              <a:t>model reach </a:t>
            </a:r>
            <a:r>
              <a:rPr lang="en-US" sz="2000" i="1" dirty="0" smtClean="0">
                <a:latin typeface="Verdana"/>
                <a:cs typeface="Verdana"/>
              </a:rPr>
              <a:t>the (benchmark) </a:t>
            </a:r>
            <a:r>
              <a:rPr lang="en-US" sz="2000" i="1" dirty="0">
                <a:latin typeface="Verdana"/>
                <a:cs typeface="Verdana"/>
              </a:rPr>
              <a:t>level required?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1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smtClean="0">
                <a:latin typeface="Verdana"/>
                <a:cs typeface="Verdana"/>
              </a:rPr>
              <a:t>PALS-PLUMBER:  </a:t>
            </a:r>
            <a:r>
              <a:rPr lang="en-GB" sz="2400" b="1" i="1" dirty="0">
                <a:latin typeface="Verdana"/>
                <a:cs typeface="Verdana"/>
              </a:rPr>
              <a:t>PLUMBER </a:t>
            </a:r>
            <a:r>
              <a:rPr lang="en-GB" sz="2400" b="1" i="1" dirty="0" err="1">
                <a:latin typeface="Verdana"/>
                <a:cs typeface="Verdana"/>
              </a:rPr>
              <a:t>Fluxnet</a:t>
            </a:r>
            <a:r>
              <a:rPr lang="en-GB" sz="2400" b="1" i="1" dirty="0">
                <a:latin typeface="Verdana"/>
                <a:cs typeface="Verdana"/>
              </a:rPr>
              <a:t> </a:t>
            </a:r>
            <a:r>
              <a:rPr lang="en-GB" sz="2400" b="1" i="1" dirty="0" smtClean="0">
                <a:latin typeface="Verdana"/>
                <a:cs typeface="Verdana"/>
              </a:rPr>
              <a:t>Sites</a:t>
            </a:r>
            <a:endParaRPr lang="fr-FR" sz="2400" b="1" i="1" dirty="0" smtClean="0">
              <a:latin typeface="Verdana"/>
              <a:cs typeface="Verdana"/>
            </a:endParaRPr>
          </a:p>
        </p:txBody>
      </p:sp>
      <p:pic>
        <p:nvPicPr>
          <p:cNvPr id="5" name="Picture 4" descr="Fig2.pdf-pages.jpg"/>
          <p:cNvPicPr>
            <a:picLocks/>
          </p:cNvPicPr>
          <p:nvPr/>
        </p:nvPicPr>
        <p:blipFill rotWithShape="1">
          <a:blip r:embed="rId2" cstate="print"/>
          <a:srcRect l="9838" t="13988" r="9838" b="40241"/>
          <a:stretch/>
        </p:blipFill>
        <p:spPr>
          <a:xfrm>
            <a:off x="228600" y="822960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7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smtClean="0">
                <a:latin typeface="Verdana"/>
                <a:cs typeface="Verdana"/>
              </a:rPr>
              <a:t>PALS-PLUMBER:  The Benchmarks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1465590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GB" sz="2800" b="1" dirty="0" smtClean="0">
                <a:latin typeface="Verdana"/>
                <a:cs typeface="Verdana"/>
              </a:rPr>
              <a:t>Penman-</a:t>
            </a:r>
            <a:r>
              <a:rPr lang="en-GB" sz="2800" b="1" dirty="0" err="1" smtClean="0">
                <a:latin typeface="Verdana"/>
                <a:cs typeface="Verdana"/>
              </a:rPr>
              <a:t>Monteith</a:t>
            </a:r>
            <a:r>
              <a:rPr lang="en-GB" sz="2800" b="1" dirty="0" smtClean="0">
                <a:latin typeface="Verdana"/>
                <a:cs typeface="Verdana"/>
              </a:rPr>
              <a:t> </a:t>
            </a:r>
            <a:r>
              <a:rPr lang="en-GB" sz="2400" dirty="0" smtClean="0">
                <a:latin typeface="Verdana"/>
                <a:cs typeface="Verdana"/>
              </a:rPr>
              <a:t>(well-watered)</a:t>
            </a:r>
            <a:endParaRPr lang="en-GB" sz="2400" dirty="0">
              <a:latin typeface="Verdana"/>
              <a:cs typeface="Verdana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6084095" y="1257300"/>
            <a:ext cx="1471612" cy="939800"/>
            <a:chOff x="3801" y="1043"/>
            <a:chExt cx="927" cy="592"/>
          </a:xfrm>
        </p:grpSpPr>
        <p:graphicFrame>
          <p:nvGraphicFramePr>
            <p:cNvPr id="9" name="Object 60"/>
            <p:cNvGraphicFramePr>
              <a:graphicFrameLocks noChangeAspect="1"/>
            </p:cNvGraphicFramePr>
            <p:nvPr/>
          </p:nvGraphicFramePr>
          <p:xfrm>
            <a:off x="4256" y="1043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4" name="Clip" r:id="rId3" imgW="656280" imgH="1827720" progId="MS_ClipArt_Gallery.2">
                    <p:embed/>
                  </p:oleObj>
                </mc:Choice>
                <mc:Fallback>
                  <p:oleObj name="Clip" r:id="rId3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6" y="1043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1"/>
            <p:cNvGraphicFramePr>
              <a:graphicFrameLocks noChangeAspect="1"/>
            </p:cNvGraphicFramePr>
            <p:nvPr/>
          </p:nvGraphicFramePr>
          <p:xfrm>
            <a:off x="4428" y="1071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5" name="Clip" r:id="rId5" imgW="656280" imgH="1827720" progId="MS_ClipArt_Gallery.2">
                    <p:embed/>
                  </p:oleObj>
                </mc:Choice>
                <mc:Fallback>
                  <p:oleObj name="Clip" r:id="rId5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8" y="1071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2"/>
            <p:cNvGraphicFramePr>
              <a:graphicFrameLocks noChangeAspect="1"/>
            </p:cNvGraphicFramePr>
            <p:nvPr/>
          </p:nvGraphicFramePr>
          <p:xfrm>
            <a:off x="4052" y="1061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6" name="Clip" r:id="rId6" imgW="656280" imgH="1827720" progId="MS_ClipArt_Gallery.2">
                    <p:embed/>
                  </p:oleObj>
                </mc:Choice>
                <mc:Fallback>
                  <p:oleObj name="Clip" r:id="rId6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2" y="1061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3"/>
            <p:cNvGraphicFramePr>
              <a:graphicFrameLocks noChangeAspect="1"/>
            </p:cNvGraphicFramePr>
            <p:nvPr/>
          </p:nvGraphicFramePr>
          <p:xfrm>
            <a:off x="3870" y="1047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7" name="Clip" r:id="rId7" imgW="656280" imgH="1827720" progId="MS_ClipArt_Gallery.2">
                    <p:embed/>
                  </p:oleObj>
                </mc:Choice>
                <mc:Fallback>
                  <p:oleObj name="Clip" r:id="rId7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0" y="1047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4"/>
            <p:cNvGraphicFramePr>
              <a:graphicFrameLocks noChangeAspect="1"/>
            </p:cNvGraphicFramePr>
            <p:nvPr/>
          </p:nvGraphicFramePr>
          <p:xfrm>
            <a:off x="3801" y="1120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8" name="Clip" r:id="rId8" imgW="656280" imgH="1827720" progId="MS_ClipArt_Gallery.2">
                    <p:embed/>
                  </p:oleObj>
                </mc:Choice>
                <mc:Fallback>
                  <p:oleObj name="Clip" r:id="rId8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1" y="1120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65"/>
            <p:cNvGraphicFramePr>
              <a:graphicFrameLocks noChangeAspect="1"/>
            </p:cNvGraphicFramePr>
            <p:nvPr/>
          </p:nvGraphicFramePr>
          <p:xfrm>
            <a:off x="3969" y="1132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9" name="Clip" r:id="rId9" imgW="656280" imgH="1827720" progId="MS_ClipArt_Gallery.2">
                    <p:embed/>
                  </p:oleObj>
                </mc:Choice>
                <mc:Fallback>
                  <p:oleObj name="Clip" r:id="rId9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1132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66"/>
            <p:cNvGraphicFramePr>
              <a:graphicFrameLocks noChangeAspect="1"/>
            </p:cNvGraphicFramePr>
            <p:nvPr/>
          </p:nvGraphicFramePr>
          <p:xfrm>
            <a:off x="4154" y="1143"/>
            <a:ext cx="212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0" name="Clip" r:id="rId10" imgW="656280" imgH="1827720" progId="MS_ClipArt_Gallery.2">
                    <p:embed/>
                  </p:oleObj>
                </mc:Choice>
                <mc:Fallback>
                  <p:oleObj name="Clip" r:id="rId10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1143"/>
                          <a:ext cx="212" cy="4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7"/>
            <p:cNvGraphicFramePr>
              <a:graphicFrameLocks noChangeAspect="1"/>
            </p:cNvGraphicFramePr>
            <p:nvPr/>
          </p:nvGraphicFramePr>
          <p:xfrm>
            <a:off x="4331" y="1127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1" name="Clip" r:id="rId11" imgW="656280" imgH="1827720" progId="MS_ClipArt_Gallery.2">
                    <p:embed/>
                  </p:oleObj>
                </mc:Choice>
                <mc:Fallback>
                  <p:oleObj name="Clip" r:id="rId11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" y="1127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8"/>
            <p:cNvGraphicFramePr>
              <a:graphicFrameLocks noChangeAspect="1"/>
            </p:cNvGraphicFramePr>
            <p:nvPr/>
          </p:nvGraphicFramePr>
          <p:xfrm>
            <a:off x="4516" y="1153"/>
            <a:ext cx="21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2" name="Clip" r:id="rId12" imgW="656280" imgH="1827720" progId="MS_ClipArt_Gallery.2">
                    <p:embed/>
                  </p:oleObj>
                </mc:Choice>
                <mc:Fallback>
                  <p:oleObj name="Clip" r:id="rId12" imgW="656280" imgH="1827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" y="1153"/>
                          <a:ext cx="212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914400" y="2590800"/>
            <a:ext cx="6959601" cy="965200"/>
            <a:chOff x="914400" y="2590800"/>
            <a:chExt cx="6959601" cy="965200"/>
          </a:xfrm>
        </p:grpSpPr>
        <p:grpSp>
          <p:nvGrpSpPr>
            <p:cNvPr id="19" name="Group 50"/>
            <p:cNvGrpSpPr>
              <a:grpSpLocks/>
            </p:cNvGrpSpPr>
            <p:nvPr/>
          </p:nvGrpSpPr>
          <p:grpSpPr bwMode="auto">
            <a:xfrm>
              <a:off x="5765801" y="2590800"/>
              <a:ext cx="2108200" cy="965200"/>
              <a:chOff x="3656" y="2088"/>
              <a:chExt cx="1328" cy="608"/>
            </a:xfrm>
          </p:grpSpPr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3656" y="2200"/>
                <a:ext cx="592" cy="456"/>
              </a:xfrm>
              <a:prstGeom prst="rect">
                <a:avLst/>
              </a:prstGeom>
              <a:solidFill>
                <a:srgbClr val="0066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>
                <a:off x="3656" y="2088"/>
                <a:ext cx="0" cy="56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3" name="Line 53"/>
              <p:cNvSpPr>
                <a:spLocks noChangeShapeType="1"/>
              </p:cNvSpPr>
              <p:nvPr/>
            </p:nvSpPr>
            <p:spPr bwMode="auto">
              <a:xfrm flipH="1">
                <a:off x="4240" y="2208"/>
                <a:ext cx="0" cy="4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4" name="Line 54"/>
              <p:cNvSpPr>
                <a:spLocks noChangeShapeType="1"/>
              </p:cNvSpPr>
              <p:nvPr/>
            </p:nvSpPr>
            <p:spPr bwMode="auto">
              <a:xfrm>
                <a:off x="3656" y="2656"/>
                <a:ext cx="59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5" name="Freeform 55"/>
              <p:cNvSpPr>
                <a:spLocks/>
              </p:cNvSpPr>
              <p:nvPr/>
            </p:nvSpPr>
            <p:spPr bwMode="auto">
              <a:xfrm flipH="1">
                <a:off x="4264" y="2200"/>
                <a:ext cx="56" cy="16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32" y="64"/>
                  </a:cxn>
                  <a:cxn ang="0">
                    <a:pos x="0" y="144"/>
                  </a:cxn>
                  <a:cxn ang="0">
                    <a:pos x="16" y="200"/>
                  </a:cxn>
                  <a:cxn ang="0">
                    <a:pos x="88" y="224"/>
                  </a:cxn>
                  <a:cxn ang="0">
                    <a:pos x="128" y="152"/>
                  </a:cxn>
                  <a:cxn ang="0">
                    <a:pos x="80" y="112"/>
                  </a:cxn>
                  <a:cxn ang="0">
                    <a:pos x="88" y="0"/>
                  </a:cxn>
                </a:cxnLst>
                <a:rect l="0" t="0" r="r" b="b"/>
                <a:pathLst>
                  <a:path w="128" h="224">
                    <a:moveTo>
                      <a:pt x="88" y="0"/>
                    </a:moveTo>
                    <a:lnTo>
                      <a:pt x="32" y="64"/>
                    </a:lnTo>
                    <a:lnTo>
                      <a:pt x="0" y="144"/>
                    </a:lnTo>
                    <a:lnTo>
                      <a:pt x="16" y="200"/>
                    </a:lnTo>
                    <a:lnTo>
                      <a:pt x="88" y="224"/>
                    </a:lnTo>
                    <a:lnTo>
                      <a:pt x="128" y="152"/>
                    </a:lnTo>
                    <a:lnTo>
                      <a:pt x="80" y="11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auto">
              <a:xfrm flipH="1">
                <a:off x="4296" y="2400"/>
                <a:ext cx="96" cy="176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32" y="64"/>
                  </a:cxn>
                  <a:cxn ang="0">
                    <a:pos x="0" y="144"/>
                  </a:cxn>
                  <a:cxn ang="0">
                    <a:pos x="16" y="200"/>
                  </a:cxn>
                  <a:cxn ang="0">
                    <a:pos x="88" y="224"/>
                  </a:cxn>
                  <a:cxn ang="0">
                    <a:pos x="128" y="152"/>
                  </a:cxn>
                  <a:cxn ang="0">
                    <a:pos x="80" y="112"/>
                  </a:cxn>
                  <a:cxn ang="0">
                    <a:pos x="88" y="0"/>
                  </a:cxn>
                </a:cxnLst>
                <a:rect l="0" t="0" r="r" b="b"/>
                <a:pathLst>
                  <a:path w="128" h="224">
                    <a:moveTo>
                      <a:pt x="88" y="0"/>
                    </a:moveTo>
                    <a:lnTo>
                      <a:pt x="32" y="64"/>
                    </a:lnTo>
                    <a:lnTo>
                      <a:pt x="0" y="144"/>
                    </a:lnTo>
                    <a:lnTo>
                      <a:pt x="16" y="200"/>
                    </a:lnTo>
                    <a:lnTo>
                      <a:pt x="88" y="224"/>
                    </a:lnTo>
                    <a:lnTo>
                      <a:pt x="128" y="152"/>
                    </a:lnTo>
                    <a:lnTo>
                      <a:pt x="80" y="11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>
                <a:off x="4320" y="2544"/>
                <a:ext cx="664" cy="152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12" y="144"/>
                  </a:cxn>
                  <a:cxn ang="0">
                    <a:pos x="336" y="152"/>
                  </a:cxn>
                  <a:cxn ang="0">
                    <a:pos x="664" y="104"/>
                  </a:cxn>
                  <a:cxn ang="0">
                    <a:pos x="664" y="40"/>
                  </a:cxn>
                  <a:cxn ang="0">
                    <a:pos x="504" y="0"/>
                  </a:cxn>
                  <a:cxn ang="0">
                    <a:pos x="264" y="0"/>
                  </a:cxn>
                  <a:cxn ang="0">
                    <a:pos x="120" y="8"/>
                  </a:cxn>
                  <a:cxn ang="0">
                    <a:pos x="48" y="56"/>
                  </a:cxn>
                </a:cxnLst>
                <a:rect l="0" t="0" r="r" b="b"/>
                <a:pathLst>
                  <a:path w="664" h="152">
                    <a:moveTo>
                      <a:pt x="0" y="96"/>
                    </a:moveTo>
                    <a:lnTo>
                      <a:pt x="112" y="144"/>
                    </a:lnTo>
                    <a:lnTo>
                      <a:pt x="336" y="152"/>
                    </a:lnTo>
                    <a:lnTo>
                      <a:pt x="664" y="104"/>
                    </a:lnTo>
                    <a:lnTo>
                      <a:pt x="664" y="40"/>
                    </a:lnTo>
                    <a:lnTo>
                      <a:pt x="504" y="0"/>
                    </a:lnTo>
                    <a:lnTo>
                      <a:pt x="264" y="0"/>
                    </a:lnTo>
                    <a:lnTo>
                      <a:pt x="120" y="8"/>
                    </a:lnTo>
                    <a:lnTo>
                      <a:pt x="48" y="56"/>
                    </a:lnTo>
                  </a:path>
                </a:pathLst>
              </a:custGeom>
              <a:solidFill>
                <a:srgbClr val="0066FF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>
                <a:off x="4242" y="2088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  <a:latin typeface="Verdana"/>
                  <a:cs typeface="Verdana"/>
                </a:endParaRPr>
              </a:p>
            </p:txBody>
          </p:sp>
        </p:grp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914400" y="2840390"/>
              <a:ext cx="4645025" cy="48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lrTx/>
                <a:buSzTx/>
              </a:pPr>
              <a:r>
                <a:rPr lang="en-GB" sz="2800" b="1" dirty="0" err="1">
                  <a:solidFill>
                    <a:srgbClr val="000000"/>
                  </a:solidFill>
                  <a:latin typeface="Verdana"/>
                  <a:cs typeface="Verdana"/>
                </a:rPr>
                <a:t>Manabe</a:t>
              </a:r>
              <a:r>
                <a:rPr lang="en-GB" sz="2800" b="1" dirty="0">
                  <a:solidFill>
                    <a:srgbClr val="000000"/>
                  </a:solidFill>
                  <a:latin typeface="Verdana"/>
                  <a:cs typeface="Verdana"/>
                </a:rPr>
                <a:t> bucket model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14400" y="3810000"/>
            <a:ext cx="6832602" cy="1938992"/>
            <a:chOff x="914400" y="3810000"/>
            <a:chExt cx="6832602" cy="1938992"/>
          </a:xfrm>
        </p:grpSpPr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914400" y="3810000"/>
              <a:ext cx="592455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spcBef>
                  <a:spcPts val="0"/>
                </a:spcBef>
                <a:spcAft>
                  <a:spcPts val="800"/>
                </a:spcAft>
                <a:buClrTx/>
                <a:buSzTx/>
              </a:pPr>
              <a:r>
                <a:rPr lang="en-GB" sz="2800" b="1" dirty="0">
                  <a:solidFill>
                    <a:srgbClr val="000000"/>
                  </a:solidFill>
                  <a:latin typeface="Verdana"/>
                  <a:cs typeface="Verdana"/>
                </a:rPr>
                <a:t>Linear regressions</a:t>
              </a:r>
            </a:p>
            <a:p>
              <a:pPr marL="233363" lvl="1" indent="-233363" defTabSz="914400"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/>
                <a:buChar char="•"/>
              </a:pP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Linear 1 </a:t>
              </a:r>
              <a:r>
                <a:rPr lang="en-GB" sz="2400" dirty="0" err="1">
                  <a:solidFill>
                    <a:srgbClr val="000000"/>
                  </a:solidFill>
                  <a:latin typeface="Verdana"/>
                  <a:cs typeface="Verdana"/>
                </a:rPr>
                <a:t>var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: S</a:t>
              </a:r>
              <a:r>
                <a:rPr lang="en-GB" sz="2400" baseline="-25000" dirty="0">
                  <a:solidFill>
                    <a:srgbClr val="000000"/>
                  </a:solidFill>
                  <a:latin typeface="Verdana"/>
                  <a:cs typeface="Verdana"/>
                </a:rPr>
                <a:t>W↓</a:t>
              </a:r>
              <a:endParaRPr lang="en-GB" sz="2400" dirty="0">
                <a:solidFill>
                  <a:srgbClr val="000000"/>
                </a:solidFill>
                <a:latin typeface="Verdana"/>
                <a:cs typeface="Verdana"/>
              </a:endParaRPr>
            </a:p>
            <a:p>
              <a:pPr marL="233363" lvl="1" indent="-233363" defTabSz="914400"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/>
                <a:buChar char="•"/>
              </a:pP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Linear 2 </a:t>
              </a:r>
              <a:r>
                <a:rPr lang="en-GB" sz="2400" dirty="0" err="1">
                  <a:solidFill>
                    <a:srgbClr val="000000"/>
                  </a:solidFill>
                  <a:latin typeface="Verdana"/>
                  <a:cs typeface="Verdana"/>
                </a:rPr>
                <a:t>var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: S</a:t>
              </a:r>
              <a:r>
                <a:rPr lang="en-GB" sz="2400" baseline="-25000" dirty="0">
                  <a:solidFill>
                    <a:srgbClr val="000000"/>
                  </a:solidFill>
                  <a:latin typeface="Verdana"/>
                  <a:cs typeface="Verdana"/>
                </a:rPr>
                <a:t>W↓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, T</a:t>
              </a:r>
              <a:r>
                <a:rPr lang="en-GB" sz="2400" baseline="-25000" dirty="0">
                  <a:solidFill>
                    <a:srgbClr val="000000"/>
                  </a:solidFill>
                  <a:latin typeface="Verdana"/>
                  <a:cs typeface="Verdana"/>
                </a:rPr>
                <a:t>a</a:t>
              </a:r>
            </a:p>
            <a:p>
              <a:pPr marL="233363" lvl="1" indent="-233363" defTabSz="914400"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/>
                <a:buChar char="•"/>
              </a:pP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Piecewise linear 3 </a:t>
              </a:r>
              <a:r>
                <a:rPr lang="en-GB" sz="2400" dirty="0" err="1">
                  <a:solidFill>
                    <a:srgbClr val="000000"/>
                  </a:solidFill>
                  <a:latin typeface="Verdana"/>
                  <a:cs typeface="Verdana"/>
                </a:rPr>
                <a:t>var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:  S</a:t>
              </a:r>
              <a:r>
                <a:rPr lang="en-GB" sz="2400" baseline="-25000" dirty="0">
                  <a:solidFill>
                    <a:srgbClr val="000000"/>
                  </a:solidFill>
                  <a:latin typeface="Verdana"/>
                  <a:cs typeface="Verdana"/>
                </a:rPr>
                <a:t>W↓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, T</a:t>
              </a:r>
              <a:r>
                <a:rPr lang="en-GB" sz="2400" baseline="-25000" dirty="0">
                  <a:solidFill>
                    <a:srgbClr val="000000"/>
                  </a:solidFill>
                  <a:latin typeface="Verdana"/>
                  <a:cs typeface="Verdana"/>
                </a:rPr>
                <a:t>a</a:t>
              </a:r>
              <a:r>
                <a:rPr lang="en-GB" sz="2400" dirty="0">
                  <a:solidFill>
                    <a:srgbClr val="000000"/>
                  </a:solidFill>
                  <a:latin typeface="Verdana"/>
                  <a:cs typeface="Verdana"/>
                </a:rPr>
                <a:t>, </a:t>
              </a:r>
              <a:r>
                <a:rPr lang="en-GB" sz="2400" dirty="0" err="1">
                  <a:solidFill>
                    <a:srgbClr val="000000"/>
                  </a:solidFill>
                  <a:latin typeface="Verdana"/>
                  <a:cs typeface="Verdana"/>
                </a:rPr>
                <a:t>q</a:t>
              </a:r>
              <a:r>
                <a:rPr lang="en-GB" sz="2400" baseline="-25000" dirty="0" err="1">
                  <a:solidFill>
                    <a:srgbClr val="000000"/>
                  </a:solidFill>
                  <a:latin typeface="Verdana"/>
                  <a:cs typeface="Verdana"/>
                </a:rPr>
                <a:t>a</a:t>
              </a:r>
              <a:endParaRPr lang="en-GB" sz="2400" baseline="-25000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  <p:grpSp>
          <p:nvGrpSpPr>
            <p:cNvPr id="79" name="Group 4"/>
            <p:cNvGrpSpPr>
              <a:grpSpLocks/>
            </p:cNvGrpSpPr>
            <p:nvPr/>
          </p:nvGrpSpPr>
          <p:grpSpPr bwMode="auto">
            <a:xfrm>
              <a:off x="5892801" y="4185513"/>
              <a:ext cx="1854201" cy="1003300"/>
              <a:chOff x="3504" y="2848"/>
              <a:chExt cx="1216" cy="744"/>
            </a:xfrm>
          </p:grpSpPr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 flipV="1">
                <a:off x="3504" y="2848"/>
                <a:ext cx="0" cy="7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</a:endParaRPr>
              </a:p>
            </p:txBody>
          </p:sp>
          <p:sp>
            <p:nvSpPr>
              <p:cNvPr id="81" name="Line 6"/>
              <p:cNvSpPr>
                <a:spLocks noChangeShapeType="1"/>
              </p:cNvSpPr>
              <p:nvPr/>
            </p:nvSpPr>
            <p:spPr bwMode="auto">
              <a:xfrm>
                <a:off x="3504" y="3584"/>
                <a:ext cx="1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</a:endParaRPr>
              </a:p>
            </p:txBody>
          </p:sp>
          <p:grpSp>
            <p:nvGrpSpPr>
              <p:cNvPr id="82" name="Group 7"/>
              <p:cNvGrpSpPr>
                <a:grpSpLocks/>
              </p:cNvGrpSpPr>
              <p:nvPr/>
            </p:nvGrpSpPr>
            <p:grpSpPr bwMode="auto">
              <a:xfrm>
                <a:off x="3656" y="3344"/>
                <a:ext cx="80" cy="72"/>
                <a:chOff x="1104" y="2912"/>
                <a:chExt cx="152" cy="152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3" name="Group 10"/>
              <p:cNvGrpSpPr>
                <a:grpSpLocks/>
              </p:cNvGrpSpPr>
              <p:nvPr/>
            </p:nvGrpSpPr>
            <p:grpSpPr bwMode="auto">
              <a:xfrm>
                <a:off x="3856" y="3336"/>
                <a:ext cx="80" cy="72"/>
                <a:chOff x="1104" y="2912"/>
                <a:chExt cx="152" cy="152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4" name="Group 13"/>
              <p:cNvGrpSpPr>
                <a:grpSpLocks/>
              </p:cNvGrpSpPr>
              <p:nvPr/>
            </p:nvGrpSpPr>
            <p:grpSpPr bwMode="auto">
              <a:xfrm>
                <a:off x="3936" y="3160"/>
                <a:ext cx="80" cy="72"/>
                <a:chOff x="1104" y="2912"/>
                <a:chExt cx="152" cy="152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5" name="Group 16"/>
              <p:cNvGrpSpPr>
                <a:grpSpLocks/>
              </p:cNvGrpSpPr>
              <p:nvPr/>
            </p:nvGrpSpPr>
            <p:grpSpPr bwMode="auto">
              <a:xfrm>
                <a:off x="4080" y="3320"/>
                <a:ext cx="80" cy="72"/>
                <a:chOff x="1104" y="2912"/>
                <a:chExt cx="152" cy="152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6" name="Group 19"/>
              <p:cNvGrpSpPr>
                <a:grpSpLocks/>
              </p:cNvGrpSpPr>
              <p:nvPr/>
            </p:nvGrpSpPr>
            <p:grpSpPr bwMode="auto">
              <a:xfrm>
                <a:off x="4096" y="3192"/>
                <a:ext cx="80" cy="72"/>
                <a:chOff x="1104" y="2912"/>
                <a:chExt cx="152" cy="152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7" name="Group 22"/>
              <p:cNvGrpSpPr>
                <a:grpSpLocks/>
              </p:cNvGrpSpPr>
              <p:nvPr/>
            </p:nvGrpSpPr>
            <p:grpSpPr bwMode="auto">
              <a:xfrm>
                <a:off x="3792" y="3224"/>
                <a:ext cx="80" cy="72"/>
                <a:chOff x="1104" y="2912"/>
                <a:chExt cx="152" cy="152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8" name="Group 25"/>
              <p:cNvGrpSpPr>
                <a:grpSpLocks/>
              </p:cNvGrpSpPr>
              <p:nvPr/>
            </p:nvGrpSpPr>
            <p:grpSpPr bwMode="auto">
              <a:xfrm>
                <a:off x="4048" y="3072"/>
                <a:ext cx="80" cy="72"/>
                <a:chOff x="1104" y="2912"/>
                <a:chExt cx="152" cy="152"/>
              </a:xfrm>
            </p:grpSpPr>
            <p:sp>
              <p:nvSpPr>
                <p:cNvPr id="111" name="Line 26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1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89" name="Group 28"/>
              <p:cNvGrpSpPr>
                <a:grpSpLocks/>
              </p:cNvGrpSpPr>
              <p:nvPr/>
            </p:nvGrpSpPr>
            <p:grpSpPr bwMode="auto">
              <a:xfrm>
                <a:off x="4008" y="3280"/>
                <a:ext cx="80" cy="72"/>
                <a:chOff x="1104" y="2912"/>
                <a:chExt cx="152" cy="152"/>
              </a:xfrm>
            </p:grpSpPr>
            <p:sp>
              <p:nvSpPr>
                <p:cNvPr id="109" name="Line 29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1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0" name="Group 31"/>
              <p:cNvGrpSpPr>
                <a:grpSpLocks/>
              </p:cNvGrpSpPr>
              <p:nvPr/>
            </p:nvGrpSpPr>
            <p:grpSpPr bwMode="auto">
              <a:xfrm>
                <a:off x="4208" y="3272"/>
                <a:ext cx="80" cy="72"/>
                <a:chOff x="1104" y="2912"/>
                <a:chExt cx="152" cy="152"/>
              </a:xfrm>
            </p:grpSpPr>
            <p:sp>
              <p:nvSpPr>
                <p:cNvPr id="10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0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1" name="Group 34"/>
              <p:cNvGrpSpPr>
                <a:grpSpLocks/>
              </p:cNvGrpSpPr>
              <p:nvPr/>
            </p:nvGrpSpPr>
            <p:grpSpPr bwMode="auto">
              <a:xfrm>
                <a:off x="4288" y="3096"/>
                <a:ext cx="80" cy="72"/>
                <a:chOff x="1104" y="2912"/>
                <a:chExt cx="152" cy="152"/>
              </a:xfrm>
            </p:grpSpPr>
            <p:sp>
              <p:nvSpPr>
                <p:cNvPr id="105" name="Line 35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0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2" name="Group 37"/>
              <p:cNvGrpSpPr>
                <a:grpSpLocks/>
              </p:cNvGrpSpPr>
              <p:nvPr/>
            </p:nvGrpSpPr>
            <p:grpSpPr bwMode="auto">
              <a:xfrm>
                <a:off x="4432" y="3256"/>
                <a:ext cx="80" cy="72"/>
                <a:chOff x="1104" y="2912"/>
                <a:chExt cx="152" cy="152"/>
              </a:xfrm>
            </p:grpSpPr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0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3" name="Group 40"/>
              <p:cNvGrpSpPr>
                <a:grpSpLocks/>
              </p:cNvGrpSpPr>
              <p:nvPr/>
            </p:nvGrpSpPr>
            <p:grpSpPr bwMode="auto">
              <a:xfrm>
                <a:off x="4448" y="3128"/>
                <a:ext cx="80" cy="72"/>
                <a:chOff x="1104" y="2912"/>
                <a:chExt cx="152" cy="152"/>
              </a:xfrm>
            </p:grpSpPr>
            <p:sp>
              <p:nvSpPr>
                <p:cNvPr id="101" name="Line 41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0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4" name="Group 43"/>
              <p:cNvGrpSpPr>
                <a:grpSpLocks/>
              </p:cNvGrpSpPr>
              <p:nvPr/>
            </p:nvGrpSpPr>
            <p:grpSpPr bwMode="auto">
              <a:xfrm>
                <a:off x="4144" y="3160"/>
                <a:ext cx="80" cy="72"/>
                <a:chOff x="1104" y="2912"/>
                <a:chExt cx="152" cy="152"/>
              </a:xfrm>
            </p:grpSpPr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grpSp>
            <p:nvGrpSpPr>
              <p:cNvPr id="95" name="Group 46"/>
              <p:cNvGrpSpPr>
                <a:grpSpLocks/>
              </p:cNvGrpSpPr>
              <p:nvPr/>
            </p:nvGrpSpPr>
            <p:grpSpPr bwMode="auto">
              <a:xfrm>
                <a:off x="4400" y="3008"/>
                <a:ext cx="80" cy="72"/>
                <a:chOff x="1104" y="2912"/>
                <a:chExt cx="152" cy="152"/>
              </a:xfrm>
            </p:grpSpPr>
            <p:sp>
              <p:nvSpPr>
                <p:cNvPr id="97" name="Line 47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  <p:sp>
              <p:nvSpPr>
                <p:cNvPr id="9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112" y="2912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>
                    <a:lnSpc>
                      <a:spcPct val="85000"/>
                    </a:lnSpc>
                    <a:buClrTx/>
                    <a:buSzTx/>
                    <a:buFontTx/>
                    <a:buNone/>
                  </a:pPr>
                  <a:endParaRPr lang="en-GB" sz="4400">
                    <a:solidFill>
                      <a:srgbClr val="00ADD0"/>
                    </a:solidFill>
                  </a:endParaRPr>
                </a:p>
              </p:txBody>
            </p:sp>
          </p:grp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flipV="1">
                <a:off x="3536" y="3048"/>
                <a:ext cx="1152" cy="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lnSpc>
                    <a:spcPct val="85000"/>
                  </a:lnSpc>
                  <a:buClrTx/>
                  <a:buSzTx/>
                  <a:buFontTx/>
                  <a:buNone/>
                </a:pPr>
                <a:endParaRPr lang="en-GB" sz="4400">
                  <a:solidFill>
                    <a:srgbClr val="00ADD0"/>
                  </a:solidFill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 err="1">
                <a:latin typeface="Verdana"/>
                <a:cs typeface="Verdana"/>
              </a:rPr>
              <a:t>Benchmarking</a:t>
            </a:r>
            <a:r>
              <a:rPr lang="fr-FR" sz="2400" b="1" i="1" dirty="0">
                <a:latin typeface="Verdana"/>
                <a:cs typeface="Verdana"/>
              </a:rPr>
              <a:t> </a:t>
            </a:r>
            <a:r>
              <a:rPr lang="fr-FR" sz="2400" b="1" i="1" dirty="0" err="1" smtClean="0">
                <a:latin typeface="Verdana"/>
                <a:cs typeface="Verdana"/>
              </a:rPr>
              <a:t>Against</a:t>
            </a:r>
            <a:r>
              <a:rPr lang="fr-FR" sz="2400" b="1" i="1" dirty="0" smtClean="0">
                <a:latin typeface="Verdana"/>
                <a:cs typeface="Verdana"/>
              </a:rPr>
              <a:t> Common </a:t>
            </a:r>
            <a:r>
              <a:rPr lang="fr-FR" sz="2400" b="1" i="1" dirty="0" err="1">
                <a:latin typeface="Verdana"/>
                <a:cs typeface="Verdana"/>
              </a:rPr>
              <a:t>S</a:t>
            </a:r>
            <a:r>
              <a:rPr lang="fr-FR" sz="2400" b="1" i="1" dirty="0" err="1" smtClean="0">
                <a:latin typeface="Verdana"/>
                <a:cs typeface="Verdana"/>
              </a:rPr>
              <a:t>tatistics</a:t>
            </a:r>
            <a:endParaRPr lang="fr-FR" sz="2400" b="1" i="1" dirty="0" smtClean="0">
              <a:latin typeface="Verdana"/>
              <a:cs typeface="Verdana"/>
            </a:endParaRPr>
          </a:p>
        </p:txBody>
      </p:sp>
      <p:pic>
        <p:nvPicPr>
          <p:cNvPr id="4" name="Picture 3" descr="fig4b_alt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822960"/>
            <a:ext cx="8686800" cy="4023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05039" y="4800600"/>
            <a:ext cx="4733925" cy="1143000"/>
            <a:chOff x="2205039" y="4884168"/>
            <a:chExt cx="4733925" cy="1143000"/>
          </a:xfrm>
        </p:grpSpPr>
        <p:graphicFrame>
          <p:nvGraphicFramePr>
            <p:cNvPr id="5" name="Group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0260148"/>
                </p:ext>
              </p:extLst>
            </p:nvPr>
          </p:nvGraphicFramePr>
          <p:xfrm>
            <a:off x="2205039" y="4884420"/>
            <a:ext cx="4733925" cy="1142496"/>
          </p:xfrm>
          <a:graphic>
            <a:graphicData uri="http://schemas.openxmlformats.org/drawingml/2006/table">
              <a:tbl>
                <a:tblPr/>
                <a:tblGrid>
                  <a:gridCol w="3292069"/>
                  <a:gridCol w="1441856"/>
                </a:tblGrid>
                <a:tr h="2286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Mean Bias Error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MBE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286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Normalised Mean Error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NME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286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Standard Deviation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sd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286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Correlation coefficient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0000"/>
                          </a:lnSpc>
                          <a:spcBef>
                            <a:spcPct val="35000"/>
                          </a:spcBef>
                          <a:spcAft>
                            <a:spcPct val="35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/>
                            <a:cs typeface="Verdana"/>
                          </a:rPr>
                          <a:t>r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3" name="Rectangle 2"/>
            <p:cNvSpPr/>
            <p:nvPr/>
          </p:nvSpPr>
          <p:spPr bwMode="auto">
            <a:xfrm>
              <a:off x="2628901" y="4884168"/>
              <a:ext cx="3886200" cy="1143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微软雅黑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>
                <a:latin typeface="Verdana"/>
                <a:cs typeface="Verdana"/>
              </a:rPr>
              <a:t>PALS-</a:t>
            </a:r>
            <a:r>
              <a:rPr lang="fr-FR" sz="2400" b="1" i="1" dirty="0" smtClean="0">
                <a:latin typeface="Verdana"/>
                <a:cs typeface="Verdana"/>
              </a:rPr>
              <a:t>PLUMBER:  PALS Updates</a:t>
            </a: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228600" y="822960"/>
            <a:ext cx="8686800" cy="523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174625" indent="-174625"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>
                <a:latin typeface="Verdana"/>
                <a:cs typeface="Verdana"/>
              </a:rPr>
              <a:t>The Protocol for the Analysis of </a:t>
            </a:r>
            <a:r>
              <a:rPr lang="en-US" b="1" dirty="0" smtClean="0">
                <a:latin typeface="Verdana"/>
                <a:cs typeface="Verdana"/>
              </a:rPr>
              <a:t>Land-surface </a:t>
            </a:r>
            <a:r>
              <a:rPr lang="en-US" b="1" dirty="0" smtClean="0">
                <a:latin typeface="Verdana"/>
                <a:cs typeface="Verdana"/>
              </a:rPr>
              <a:t>models </a:t>
            </a:r>
            <a:r>
              <a:rPr lang="en-US" b="1" dirty="0">
                <a:latin typeface="Verdana"/>
                <a:cs typeface="Verdana"/>
              </a:rPr>
              <a:t>(PALS</a:t>
            </a:r>
            <a:r>
              <a:rPr lang="en-US" b="1" dirty="0" smtClean="0">
                <a:latin typeface="Verdana"/>
                <a:cs typeface="Verdana"/>
              </a:rPr>
              <a:t>):</a:t>
            </a:r>
            <a:endParaRPr lang="en-US" b="1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Web</a:t>
            </a:r>
            <a:r>
              <a:rPr lang="en-US" dirty="0">
                <a:latin typeface="Verdana"/>
                <a:cs typeface="Verdana"/>
              </a:rPr>
              <a:t>-based database of model </a:t>
            </a:r>
            <a:r>
              <a:rPr lang="en-US" dirty="0" smtClean="0">
                <a:latin typeface="Verdana"/>
                <a:cs typeface="Verdana"/>
              </a:rPr>
              <a:t>simulation </a:t>
            </a:r>
            <a:r>
              <a:rPr lang="en-US" dirty="0" smtClean="0">
                <a:latin typeface="Verdana"/>
                <a:cs typeface="Verdana"/>
              </a:rPr>
              <a:t>&amp; </a:t>
            </a:r>
            <a:r>
              <a:rPr lang="en-US" dirty="0" err="1" smtClean="0">
                <a:latin typeface="Verdana"/>
                <a:cs typeface="Verdana"/>
              </a:rPr>
              <a:t>obs</a:t>
            </a:r>
            <a:r>
              <a:rPr lang="en-US" dirty="0" smtClean="0">
                <a:latin typeface="Verdana"/>
                <a:cs typeface="Verdana"/>
              </a:rPr>
              <a:t> land </a:t>
            </a:r>
            <a:r>
              <a:rPr lang="en-US" dirty="0">
                <a:latin typeface="Verdana"/>
                <a:cs typeface="Verdana"/>
              </a:rPr>
              <a:t>surface </a:t>
            </a:r>
            <a:r>
              <a:rPr lang="en-US" dirty="0" smtClean="0">
                <a:latin typeface="Verdana"/>
                <a:cs typeface="Verdana"/>
              </a:rPr>
              <a:t>datasets.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Integrated </a:t>
            </a:r>
            <a:r>
              <a:rPr lang="en-US" dirty="0">
                <a:latin typeface="Verdana"/>
                <a:cs typeface="Verdana"/>
              </a:rPr>
              <a:t>diagnostic analysis tools (Abramowitz 2012</a:t>
            </a:r>
            <a:r>
              <a:rPr lang="en-US" dirty="0" smtClean="0">
                <a:latin typeface="Verdana"/>
                <a:cs typeface="Verdana"/>
              </a:rPr>
              <a:t>).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S</a:t>
            </a:r>
            <a:r>
              <a:rPr lang="en-US" dirty="0" smtClean="0">
                <a:latin typeface="Verdana"/>
                <a:cs typeface="Verdana"/>
              </a:rPr>
              <a:t>tandardized </a:t>
            </a:r>
            <a:r>
              <a:rPr lang="en-US" dirty="0" smtClean="0">
                <a:latin typeface="Verdana"/>
                <a:cs typeface="Verdana"/>
              </a:rPr>
              <a:t>benchmarking </a:t>
            </a:r>
            <a:r>
              <a:rPr lang="en-US" dirty="0" smtClean="0">
                <a:latin typeface="Verdana"/>
                <a:cs typeface="Verdana"/>
              </a:rPr>
              <a:t>in land-surface model </a:t>
            </a:r>
            <a:r>
              <a:rPr lang="en-US" dirty="0" err="1" smtClean="0">
                <a:latin typeface="Verdana"/>
                <a:cs typeface="Verdana"/>
              </a:rPr>
              <a:t>intercomparisons</a:t>
            </a:r>
            <a:r>
              <a:rPr lang="en-US" dirty="0" smtClean="0">
                <a:latin typeface="Verdana"/>
                <a:cs typeface="Verdana"/>
              </a:rPr>
              <a:t>.</a:t>
            </a:r>
          </a:p>
          <a:p>
            <a:pPr marL="233363" indent="-233363">
              <a:spcAft>
                <a:spcPts val="40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Publications: </a:t>
            </a:r>
            <a:r>
              <a:rPr lang="ro-RO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Verdana"/>
                <a:cs typeface="Verdana"/>
              </a:rPr>
              <a:t>P</a:t>
            </a:r>
            <a:r>
              <a:rPr lang="ro-RO" dirty="0" smtClean="0">
                <a:solidFill>
                  <a:schemeClr val="tx1"/>
                </a:solidFill>
                <a:latin typeface="Verdana"/>
                <a:cs typeface="Verdana"/>
              </a:rPr>
              <a:t>ALS 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and s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U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rface 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odel 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B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enchmarking 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valuation p</a:t>
            </a:r>
            <a:r>
              <a:rPr lang="ro-RO" b="1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oject (</a:t>
            </a:r>
            <a:r>
              <a:rPr lang="ro-RO" dirty="0" smtClean="0">
                <a:solidFill>
                  <a:schemeClr val="tx1"/>
                </a:solidFill>
                <a:latin typeface="Verdana"/>
                <a:cs typeface="Verdana"/>
              </a:rPr>
              <a:t>PLUMBER), Best 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et al </a:t>
            </a:r>
            <a:r>
              <a:rPr lang="ro-RO" dirty="0" smtClean="0">
                <a:solidFill>
                  <a:schemeClr val="tx1"/>
                </a:solidFill>
                <a:latin typeface="Verdana"/>
                <a:cs typeface="Verdana"/>
              </a:rPr>
              <a:t>2015, </a:t>
            </a:r>
            <a:r>
              <a:rPr lang="ro-RO" dirty="0">
                <a:solidFill>
                  <a:schemeClr val="tx1"/>
                </a:solidFill>
                <a:latin typeface="Verdana"/>
                <a:cs typeface="Verdana"/>
              </a:rPr>
              <a:t>Haughton et al </a:t>
            </a:r>
            <a:r>
              <a:rPr lang="ro-RO" dirty="0" smtClean="0">
                <a:solidFill>
                  <a:schemeClr val="tx1"/>
                </a:solidFill>
                <a:latin typeface="Verdana"/>
                <a:cs typeface="Verdana"/>
              </a:rPr>
              <a:t>2015.</a:t>
            </a:r>
            <a:endParaRPr lang="en-US" dirty="0">
              <a:latin typeface="Verdana"/>
              <a:cs typeface="Verdana"/>
            </a:endParaRPr>
          </a:p>
          <a:p>
            <a:pPr marL="174625" indent="-174625"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latin typeface="Verdana"/>
                <a:cs typeface="Verdana"/>
              </a:rPr>
              <a:t>“Experiment” structures-internal PALS structuring allows:</a:t>
            </a:r>
          </a:p>
          <a:p>
            <a:pPr marL="223838" indent="-223838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Either </a:t>
            </a:r>
            <a:r>
              <a:rPr lang="en-US" i="1" u="sng" dirty="0">
                <a:latin typeface="Verdana"/>
                <a:cs typeface="Verdana"/>
              </a:rPr>
              <a:t>point-based, catchment-based, regional or global </a:t>
            </a:r>
            <a:r>
              <a:rPr lang="en-US" i="1" u="sng" dirty="0" smtClean="0">
                <a:latin typeface="Verdana"/>
                <a:cs typeface="Verdana"/>
              </a:rPr>
              <a:t>experiments</a:t>
            </a:r>
            <a:r>
              <a:rPr lang="en-US" dirty="0" smtClean="0">
                <a:latin typeface="Verdana"/>
                <a:cs typeface="Verdana"/>
              </a:rPr>
              <a:t>.</a:t>
            </a:r>
            <a:endParaRPr lang="en-US" dirty="0">
              <a:latin typeface="Verdana"/>
              <a:cs typeface="Verdana"/>
            </a:endParaRPr>
          </a:p>
          <a:p>
            <a:pPr marL="223838" indent="-223838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Each experiment defined by resolution, grid and evaluation variable(s</a:t>
            </a:r>
            <a:r>
              <a:rPr lang="en-US" dirty="0" smtClean="0">
                <a:latin typeface="Verdana"/>
                <a:cs typeface="Verdana"/>
              </a:rPr>
              <a:t>).</a:t>
            </a:r>
            <a:endParaRPr lang="en-US" dirty="0">
              <a:latin typeface="Verdana"/>
              <a:cs typeface="Verdana"/>
            </a:endParaRPr>
          </a:p>
          <a:p>
            <a:pPr marL="223838" indent="-223838">
              <a:spcAft>
                <a:spcPts val="40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All analysis </a:t>
            </a:r>
            <a:r>
              <a:rPr lang="en-US" dirty="0" smtClean="0">
                <a:latin typeface="Verdana"/>
                <a:cs typeface="Verdana"/>
              </a:rPr>
              <a:t>controllable/editable </a:t>
            </a:r>
            <a:r>
              <a:rPr lang="en-US" dirty="0">
                <a:latin typeface="Verdana"/>
                <a:cs typeface="Verdana"/>
              </a:rPr>
              <a:t>by experiment </a:t>
            </a:r>
            <a:r>
              <a:rPr lang="en-US" dirty="0" smtClean="0">
                <a:latin typeface="Verdana"/>
                <a:cs typeface="Verdana"/>
              </a:rPr>
              <a:t>owner–no coding need.</a:t>
            </a:r>
          </a:p>
          <a:p>
            <a:pPr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latin typeface="Verdana"/>
                <a:cs typeface="Verdana"/>
              </a:rPr>
              <a:t>User</a:t>
            </a:r>
            <a:r>
              <a:rPr lang="en-US" b="1" dirty="0">
                <a:latin typeface="Verdana"/>
                <a:cs typeface="Verdana"/>
              </a:rPr>
              <a:t>-defined benchmarks:</a:t>
            </a:r>
          </a:p>
          <a:p>
            <a:pPr marL="223838" indent="-223838">
              <a:spcAft>
                <a:spcPts val="40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Allow users to specify benchmarks other than empirical models (up to 3), e.g. previous model versions, other models internationally </a:t>
            </a:r>
            <a:r>
              <a:rPr lang="en-US" dirty="0" smtClean="0">
                <a:latin typeface="Verdana"/>
                <a:cs typeface="Verdana"/>
              </a:rPr>
              <a:t>where </a:t>
            </a:r>
            <a:r>
              <a:rPr lang="en-US" dirty="0">
                <a:latin typeface="Verdana"/>
                <a:cs typeface="Verdana"/>
              </a:rPr>
              <a:t>they have completed experiments </a:t>
            </a:r>
            <a:r>
              <a:rPr lang="en-US" dirty="0" smtClean="0">
                <a:latin typeface="Verdana"/>
                <a:cs typeface="Verdana"/>
              </a:rPr>
              <a:t>for which benchmarks </a:t>
            </a:r>
            <a:r>
              <a:rPr lang="en-US" dirty="0">
                <a:latin typeface="Verdana"/>
                <a:cs typeface="Verdana"/>
              </a:rPr>
              <a:t>are </a:t>
            </a:r>
            <a:r>
              <a:rPr lang="en-US" dirty="0" smtClean="0">
                <a:latin typeface="Verdana"/>
                <a:cs typeface="Verdana"/>
              </a:rPr>
              <a:t>requested.</a:t>
            </a:r>
            <a:endParaRPr lang="en-US" dirty="0">
              <a:latin typeface="Verdana"/>
              <a:cs typeface="Verdana"/>
            </a:endParaRPr>
          </a:p>
          <a:p>
            <a:pPr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latin typeface="Verdana"/>
                <a:cs typeface="Verdana"/>
              </a:rPr>
              <a:t>Report generation facility:</a:t>
            </a:r>
          </a:p>
          <a:p>
            <a:pPr marL="223838" indent="-223838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Create </a:t>
            </a:r>
            <a:r>
              <a:rPr lang="en-US" dirty="0">
                <a:latin typeface="Verdana"/>
                <a:cs typeface="Verdana"/>
              </a:rPr>
              <a:t>tables of scalar metrics comparing </a:t>
            </a:r>
            <a:r>
              <a:rPr lang="en-US" dirty="0" smtClean="0">
                <a:latin typeface="Verdana"/>
                <a:cs typeface="Verdana"/>
              </a:rPr>
              <a:t>model </a:t>
            </a:r>
            <a:r>
              <a:rPr lang="en-US" dirty="0">
                <a:latin typeface="Verdana"/>
                <a:cs typeface="Verdana"/>
              </a:rPr>
              <a:t>with its nominated benchmarks for all experiments where benchmarks are available.</a:t>
            </a:r>
          </a:p>
          <a:p>
            <a:pPr marL="223838" indent="-223838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Useful for model </a:t>
            </a:r>
            <a:r>
              <a:rPr lang="en-US" dirty="0" smtClean="0">
                <a:latin typeface="Verdana"/>
                <a:cs typeface="Verdana"/>
              </a:rPr>
              <a:t>development and management.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8600" y="137160"/>
            <a:ext cx="8686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fr-FR" sz="2400" b="1" i="1" dirty="0">
                <a:latin typeface="Verdana"/>
                <a:cs typeface="Verdana"/>
              </a:rPr>
              <a:t>PALS-</a:t>
            </a:r>
            <a:r>
              <a:rPr lang="fr-FR" sz="2400" b="1" i="1" dirty="0" smtClean="0">
                <a:latin typeface="Verdana"/>
                <a:cs typeface="Verdana"/>
              </a:rPr>
              <a:t>PLUMBER:  PALS Future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822960"/>
            <a:ext cx="8686800" cy="5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微软雅黑" charset="0"/>
              </a:defRPr>
            </a:lvl9pPr>
          </a:lstStyle>
          <a:p>
            <a:pPr marL="174625" indent="-174625"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Verdana"/>
                <a:cs typeface="Verdana"/>
              </a:rPr>
              <a:t>So far </a:t>
            </a:r>
            <a:r>
              <a:rPr lang="en-US" sz="2000" b="1">
                <a:latin typeface="Verdana"/>
                <a:cs typeface="Verdana"/>
              </a:rPr>
              <a:t>in </a:t>
            </a:r>
            <a:r>
              <a:rPr lang="en-US" sz="2000" b="1" smtClean="0">
                <a:latin typeface="Verdana"/>
                <a:cs typeface="Verdana"/>
              </a:rPr>
              <a:t>0.5 </a:t>
            </a:r>
            <a:r>
              <a:rPr lang="en-US" sz="2000" b="1" dirty="0">
                <a:latin typeface="Verdana"/>
                <a:cs typeface="Verdana"/>
              </a:rPr>
              <a:t>degree </a:t>
            </a:r>
            <a:r>
              <a:rPr lang="en-US" sz="2000" b="1" dirty="0" smtClean="0">
                <a:latin typeface="Verdana"/>
                <a:cs typeface="Verdana"/>
              </a:rPr>
              <a:t>format (</a:t>
            </a:r>
            <a:r>
              <a:rPr lang="en-US" sz="2000" b="1" smtClean="0">
                <a:latin typeface="Verdana"/>
                <a:cs typeface="Verdana"/>
              </a:rPr>
              <a:t>for PALS/</a:t>
            </a:r>
            <a:r>
              <a:rPr lang="fr-FR" sz="2000" b="1" smtClean="0">
                <a:latin typeface="Verdana"/>
                <a:cs typeface="Verdana"/>
              </a:rPr>
              <a:t>Global </a:t>
            </a:r>
            <a:r>
              <a:rPr lang="fr-FR" sz="2000" b="1" dirty="0">
                <a:latin typeface="Verdana"/>
                <a:cs typeface="Verdana"/>
              </a:rPr>
              <a:t>GSWP3 </a:t>
            </a:r>
            <a:r>
              <a:rPr lang="fr-FR" sz="2000" b="1" dirty="0" err="1" smtClean="0">
                <a:latin typeface="Verdana"/>
                <a:cs typeface="Verdana"/>
              </a:rPr>
              <a:t>Grid</a:t>
            </a:r>
            <a:r>
              <a:rPr lang="fr-FR" sz="2000" b="1" dirty="0" smtClean="0">
                <a:latin typeface="Verdana"/>
                <a:cs typeface="Verdana"/>
              </a:rPr>
              <a:t>)</a:t>
            </a:r>
            <a:r>
              <a:rPr lang="en-US" sz="2000" b="1" dirty="0" smtClean="0">
                <a:latin typeface="Verdana"/>
                <a:cs typeface="Verdana"/>
              </a:rPr>
              <a:t>:</a:t>
            </a:r>
            <a:endParaRPr lang="en-US" sz="2000" b="1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err="1">
                <a:latin typeface="Verdana"/>
                <a:cs typeface="Verdana"/>
              </a:rPr>
              <a:t>LandFlux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</a:rPr>
              <a:t>ET.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GLEAM </a:t>
            </a:r>
            <a:r>
              <a:rPr lang="en-US" dirty="0" smtClean="0">
                <a:latin typeface="Verdana"/>
                <a:cs typeface="Verdana"/>
              </a:rPr>
              <a:t>ET.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MODIS </a:t>
            </a:r>
            <a:r>
              <a:rPr lang="en-US" dirty="0" smtClean="0">
                <a:latin typeface="Verdana"/>
                <a:cs typeface="Verdana"/>
              </a:rPr>
              <a:t>ET.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MPI Jena ET, </a:t>
            </a:r>
            <a:r>
              <a:rPr lang="en-US" dirty="0" smtClean="0">
                <a:latin typeface="Verdana"/>
                <a:cs typeface="Verdana"/>
              </a:rPr>
              <a:t>NEE.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MODIS Vis, NIR </a:t>
            </a:r>
            <a:r>
              <a:rPr lang="en-US" dirty="0" smtClean="0">
                <a:latin typeface="Verdana"/>
                <a:cs typeface="Verdana"/>
              </a:rPr>
              <a:t>albedo.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80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For both Global and </a:t>
            </a:r>
            <a:r>
              <a:rPr lang="en-US" dirty="0" smtClean="0">
                <a:latin typeface="Verdana"/>
                <a:cs typeface="Verdana"/>
              </a:rPr>
              <a:t>Australia.</a:t>
            </a:r>
            <a:endParaRPr lang="en-US" dirty="0">
              <a:latin typeface="Verdana"/>
              <a:cs typeface="Verdana"/>
            </a:endParaRPr>
          </a:p>
          <a:p>
            <a:pPr marL="174625" indent="-174625"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Verdana"/>
                <a:cs typeface="Verdana"/>
              </a:rPr>
              <a:t>Currently working on:</a:t>
            </a: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Including QA/QC information in </a:t>
            </a:r>
            <a:r>
              <a:rPr lang="en-US" dirty="0" smtClean="0">
                <a:latin typeface="Verdana"/>
                <a:cs typeface="Verdana"/>
              </a:rPr>
              <a:t>plots.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Plot class that incorporates all related (e.g. ET) products at </a:t>
            </a:r>
            <a:r>
              <a:rPr lang="en-US" dirty="0" smtClean="0">
                <a:latin typeface="Verdana"/>
                <a:cs typeface="Verdana"/>
              </a:rPr>
              <a:t>same time.</a:t>
            </a:r>
            <a:endParaRPr lang="en-US" dirty="0">
              <a:latin typeface="Verdana"/>
              <a:cs typeface="Verdana"/>
            </a:endParaRPr>
          </a:p>
          <a:p>
            <a:pPr marL="233363" indent="-233363">
              <a:spcAft>
                <a:spcPts val="80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latin typeface="Verdana"/>
                <a:cs typeface="Verdana"/>
              </a:rPr>
              <a:t>How best to incorporate runoff or </a:t>
            </a:r>
            <a:r>
              <a:rPr lang="en-US" dirty="0" err="1">
                <a:latin typeface="Verdana"/>
                <a:cs typeface="Verdana"/>
              </a:rPr>
              <a:t>streamflow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</a:rPr>
              <a:t>constraint.</a:t>
            </a:r>
            <a:endParaRPr lang="en-US" b="1" dirty="0">
              <a:latin typeface="Verdana"/>
              <a:cs typeface="Verdana"/>
            </a:endParaRPr>
          </a:p>
          <a:p>
            <a:pPr>
              <a:spcAft>
                <a:spcPts val="80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dirty="0">
                <a:latin typeface="Verdana"/>
                <a:cs typeface="Verdana"/>
              </a:rPr>
              <a:t>The difficulty is not producing these plots, it </a:t>
            </a:r>
            <a:r>
              <a:rPr lang="en-US" sz="2000" b="1" i="1" dirty="0" smtClean="0">
                <a:latin typeface="Verdana"/>
                <a:cs typeface="Verdana"/>
              </a:rPr>
              <a:t>is doing </a:t>
            </a:r>
            <a:r>
              <a:rPr lang="en-US" sz="2000" b="1" i="1" dirty="0">
                <a:latin typeface="Verdana"/>
                <a:cs typeface="Verdana"/>
              </a:rPr>
              <a:t>so reliably in an automated </a:t>
            </a:r>
            <a:r>
              <a:rPr lang="en-US" sz="2000" b="1" i="1" dirty="0" smtClean="0">
                <a:latin typeface="Verdana"/>
                <a:cs typeface="Verdana"/>
              </a:rPr>
              <a:t>system.</a:t>
            </a:r>
          </a:p>
          <a:p>
            <a:pPr marL="174625" indent="-174625">
              <a:spcAft>
                <a:spcPts val="0"/>
              </a:spcAft>
              <a:buClrTx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latin typeface="Verdana"/>
                <a:cs typeface="Verdana"/>
              </a:rPr>
              <a:t>Future:</a:t>
            </a:r>
            <a:endParaRPr lang="en-US" sz="2000" b="1" dirty="0">
              <a:latin typeface="Verdana"/>
              <a:cs typeface="Verdana"/>
            </a:endParaRP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Additional variables and metrics, e.g. land state validation, surface-layer turbulence/momentum stress, land-atmosphere coupling.</a:t>
            </a:r>
          </a:p>
          <a:p>
            <a:pPr marL="233363" indent="-233363">
              <a:spcAft>
                <a:spcPts val="0"/>
              </a:spcAft>
              <a:buClrTx/>
              <a:buFont typeface="Arial"/>
              <a:buChar char="•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atin typeface="Verdana"/>
                <a:cs typeface="Verdana"/>
              </a:rPr>
              <a:t>“Mirror” PALS web site elsewhere, e.g. NCAR/NOAA, NASA.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F9141-699E-A048-89C3-3D329790D9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4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微软雅黑"/>
      </a:majorFont>
      <a:minorFont>
        <a:latin typeface="Arial"/>
        <a:ea typeface="ＭＳ Ｐゴシック"/>
        <a:cs typeface="微软雅黑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微软雅黑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微软雅黑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29592</TotalTime>
  <Words>3181</Words>
  <Application>Microsoft Macintosh PowerPoint</Application>
  <PresentationFormat>On-screen Show (4:3)</PresentationFormat>
  <Paragraphs>367</Paragraphs>
  <Slides>28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PUBLICIS</dc:creator>
  <cp:lastModifiedBy>Michael Bryan Ek</cp:lastModifiedBy>
  <cp:revision>469</cp:revision>
  <cp:lastPrinted>1601-01-01T00:00:00Z</cp:lastPrinted>
  <dcterms:created xsi:type="dcterms:W3CDTF">2006-05-19T13:16:10Z</dcterms:created>
  <dcterms:modified xsi:type="dcterms:W3CDTF">2016-04-27T16:01:01Z</dcterms:modified>
</cp:coreProperties>
</file>