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1" r:id="rId1"/>
  </p:sldMasterIdLst>
  <p:notesMasterIdLst>
    <p:notesMasterId r:id="rId29"/>
  </p:notesMasterIdLst>
  <p:handoutMasterIdLst>
    <p:handoutMasterId r:id="rId30"/>
  </p:handoutMasterIdLst>
  <p:sldIdLst>
    <p:sldId id="259" r:id="rId2"/>
    <p:sldId id="485" r:id="rId3"/>
    <p:sldId id="487" r:id="rId4"/>
    <p:sldId id="591" r:id="rId5"/>
    <p:sldId id="603" r:id="rId6"/>
    <p:sldId id="604" r:id="rId7"/>
    <p:sldId id="605" r:id="rId8"/>
    <p:sldId id="606" r:id="rId9"/>
    <p:sldId id="592" r:id="rId10"/>
    <p:sldId id="595" r:id="rId11"/>
    <p:sldId id="607" r:id="rId12"/>
    <p:sldId id="627" r:id="rId13"/>
    <p:sldId id="630" r:id="rId14"/>
    <p:sldId id="629" r:id="rId15"/>
    <p:sldId id="488" r:id="rId16"/>
    <p:sldId id="626" r:id="rId17"/>
    <p:sldId id="608" r:id="rId18"/>
    <p:sldId id="637" r:id="rId19"/>
    <p:sldId id="625" r:id="rId20"/>
    <p:sldId id="631" r:id="rId21"/>
    <p:sldId id="632" r:id="rId22"/>
    <p:sldId id="633" r:id="rId23"/>
    <p:sldId id="634" r:id="rId24"/>
    <p:sldId id="635" r:id="rId25"/>
    <p:sldId id="636" r:id="rId26"/>
    <p:sldId id="564" r:id="rId27"/>
    <p:sldId id="392" r:id="rId28"/>
  </p:sldIdLst>
  <p:sldSz cx="9144000" cy="6858000" type="screen4x3"/>
  <p:notesSz cx="6794500" cy="9906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3399"/>
    <a:srgbClr val="CCFF66"/>
    <a:srgbClr val="FF00FF"/>
    <a:srgbClr val="FFE5FF"/>
    <a:srgbClr val="FFCCFF"/>
    <a:srgbClr val="E7EFF4"/>
    <a:srgbClr val="CBDDE7"/>
    <a:srgbClr val="FF6600"/>
    <a:srgbClr val="FF99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어두운 스타일 2 - 강조 1/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034E78-7F5D-4C2E-B375-FC64B27BC917}" styleName="어두운 스타일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보통 스타일 1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밝은 스타일 3 - 강조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53" autoAdjust="0"/>
    <p:restoredTop sz="87468" autoAdjust="0"/>
  </p:normalViewPr>
  <p:slideViewPr>
    <p:cSldViewPr showGuides="1">
      <p:cViewPr varScale="1">
        <p:scale>
          <a:sx n="62" d="100"/>
          <a:sy n="62" d="100"/>
        </p:scale>
        <p:origin x="-15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22" tIns="47711" rIns="95422" bIns="47711" numCol="1" anchor="t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22" tIns="47711" rIns="95422" bIns="4771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728894F-4982-4021-8DBA-C2BAD0D885F7}" type="datetimeFigureOut">
              <a:rPr lang="ko-KR" altLang="en-US"/>
              <a:pPr>
                <a:defRPr/>
              </a:pPr>
              <a:t>2016-04-27</a:t>
            </a:fld>
            <a:endParaRPr lang="en-US" altLang="ko-KR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22" tIns="47711" rIns="95422" bIns="47711" numCol="1" anchor="b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22" tIns="47711" rIns="95422" bIns="4771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8D1E6CDD-B84B-4F52-B0AB-583E0DA21FC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093" tIns="44047" rIns="88093" bIns="44047" numCol="1" anchor="t" anchorCtr="0" compatLnSpc="1">
            <a:prstTxWarp prst="textNoShape">
              <a:avLst/>
            </a:prstTxWarp>
          </a:bodyPr>
          <a:lstStyle>
            <a:lvl1pPr defTabSz="879475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421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65563" y="0"/>
            <a:ext cx="2916237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093" tIns="44047" rIns="88093" bIns="44047" numCol="1" anchor="t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1A1C5203-3C16-4990-B31D-60FAD0622EBE}" type="datetimeFigureOut">
              <a:rPr lang="ko-KR" altLang="en-US"/>
              <a:pPr>
                <a:defRPr/>
              </a:pPr>
              <a:t>2016-04-27</a:t>
            </a:fld>
            <a:endParaRPr lang="en-US" altLang="ko-KR"/>
          </a:p>
        </p:txBody>
      </p:sp>
      <p:sp>
        <p:nvSpPr>
          <p:cNvPr id="5427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8375" y="736600"/>
            <a:ext cx="4919663" cy="3689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4713" y="4719638"/>
            <a:ext cx="5032375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093" tIns="44047" rIns="88093" bIns="440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9421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178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093" tIns="44047" rIns="88093" bIns="44047" numCol="1" anchor="b" anchorCtr="0" compatLnSpc="1">
            <a:prstTxWarp prst="textNoShape">
              <a:avLst/>
            </a:prstTxWarp>
          </a:bodyPr>
          <a:lstStyle>
            <a:lvl1pPr defTabSz="879475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421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5563" y="9440863"/>
            <a:ext cx="2916237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093" tIns="44047" rIns="88093" bIns="44047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EFC3F297-EA70-4884-AA58-2D5ADFA6A04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맑은 고딕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맑은 고딕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맑은 고딕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맑은 고딕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맑은 고딕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5632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F48432-D9FC-4B8D-8E43-E9E630BDE2B1}" type="slidenum">
              <a:rPr lang="ko-KR" altLang="en-US" smtClean="0">
                <a:latin typeface="굴림" charset="-127"/>
                <a:ea typeface="굴림" charset="-127"/>
              </a:rPr>
              <a:pPr/>
              <a:t>4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ko-KR" baseline="0" dirty="0" smtClean="0"/>
              <a:t>VDAPS0.9: </a:t>
            </a:r>
            <a:r>
              <a:rPr lang="ko-KR" altLang="en-US" baseline="0" dirty="0" err="1" smtClean="0"/>
              <a:t>측면경계장</a:t>
            </a:r>
            <a:r>
              <a:rPr lang="ko-KR" altLang="en-US" baseline="0" dirty="0" smtClean="0"/>
              <a:t> 생산 문제로 현재 </a:t>
            </a:r>
            <a:r>
              <a:rPr lang="en-US" altLang="ko-KR" baseline="0" dirty="0" smtClean="0"/>
              <a:t>VDAPS0.9</a:t>
            </a:r>
            <a:r>
              <a:rPr lang="ko-KR" altLang="en-US" baseline="0" dirty="0" smtClean="0"/>
              <a:t>는 국지모델과 같은 영역에서 </a:t>
            </a:r>
            <a:r>
              <a:rPr lang="en-US" altLang="ko-KR" baseline="0" dirty="0" smtClean="0"/>
              <a:t>1</a:t>
            </a:r>
            <a:r>
              <a:rPr lang="ko-KR" altLang="en-US" baseline="0" dirty="0" smtClean="0"/>
              <a:t>시간 순환으로 구축되어 </a:t>
            </a:r>
            <a:r>
              <a:rPr lang="en-US" altLang="ko-KR" baseline="0" dirty="0" smtClean="0"/>
              <a:t>2016</a:t>
            </a:r>
            <a:r>
              <a:rPr lang="ko-KR" altLang="en-US" baseline="0" dirty="0" smtClean="0"/>
              <a:t>년 </a:t>
            </a:r>
            <a:r>
              <a:rPr lang="en-US" altLang="ko-KR" baseline="0" dirty="0" smtClean="0"/>
              <a:t>2</a:t>
            </a:r>
            <a:r>
              <a:rPr lang="ko-KR" altLang="en-US" baseline="0" dirty="0" smtClean="0"/>
              <a:t>월 평창 테스트 이벤트 지원</a:t>
            </a:r>
            <a:endParaRPr lang="en-US" altLang="ko-KR" baseline="0" dirty="0" smtClean="0"/>
          </a:p>
          <a:p>
            <a:pPr marL="171450" indent="-171450">
              <a:buFontTx/>
              <a:buChar char="-"/>
            </a:pPr>
            <a:r>
              <a:rPr lang="en-US" altLang="ko-KR" baseline="0" dirty="0" smtClean="0"/>
              <a:t>VDAPS1.0: 3DVAR</a:t>
            </a:r>
            <a:r>
              <a:rPr lang="ko-KR" altLang="en-US" baseline="0" dirty="0" smtClean="0"/>
              <a:t>와 </a:t>
            </a:r>
            <a:r>
              <a:rPr lang="en-US" altLang="ko-KR" baseline="0" dirty="0" smtClean="0"/>
              <a:t>1</a:t>
            </a:r>
            <a:r>
              <a:rPr lang="ko-KR" altLang="en-US" baseline="0" dirty="0" smtClean="0"/>
              <a:t>시간 순환시스템으로 구성되며 동네예보 영역을 포함하기 위해 국지예보모델 보다 영역이 확대 </a:t>
            </a:r>
            <a:r>
              <a:rPr lang="en-US" altLang="ko-KR" baseline="0" dirty="0" smtClean="0"/>
              <a:t>2016</a:t>
            </a:r>
            <a:r>
              <a:rPr lang="ko-KR" altLang="en-US" baseline="0" dirty="0" smtClean="0"/>
              <a:t>년 </a:t>
            </a:r>
            <a:r>
              <a:rPr lang="en-US" altLang="ko-KR" baseline="0" dirty="0" smtClean="0"/>
              <a:t>10</a:t>
            </a:r>
            <a:r>
              <a:rPr lang="ko-KR" altLang="en-US" baseline="0" dirty="0" smtClean="0"/>
              <a:t>월까지 개발 예정 </a:t>
            </a:r>
            <a:endParaRPr lang="en-US" altLang="ko-KR" baseline="0" dirty="0" smtClean="0"/>
          </a:p>
          <a:p>
            <a:pPr marL="171450" indent="-171450">
              <a:buFontTx/>
              <a:buChar char="-"/>
            </a:pPr>
            <a:r>
              <a:rPr lang="en-US" altLang="ko-KR" baseline="0" dirty="0" smtClean="0"/>
              <a:t>VDAPS2.0: 4DVAR</a:t>
            </a:r>
            <a:r>
              <a:rPr lang="ko-KR" altLang="en-US" baseline="0" dirty="0" smtClean="0"/>
              <a:t>가 적용되고 레이더 반사도 자료동화가 포함되며  </a:t>
            </a:r>
            <a:r>
              <a:rPr lang="en-US" altLang="ko-KR" baseline="0" dirty="0" smtClean="0"/>
              <a:t>2017</a:t>
            </a:r>
            <a:r>
              <a:rPr lang="ko-KR" altLang="en-US" baseline="0" dirty="0" smtClean="0"/>
              <a:t>년 </a:t>
            </a:r>
            <a:r>
              <a:rPr lang="en-US" altLang="ko-KR" baseline="0" dirty="0" smtClean="0"/>
              <a:t>10</a:t>
            </a:r>
            <a:r>
              <a:rPr lang="ko-KR" altLang="en-US" baseline="0" dirty="0" smtClean="0"/>
              <a:t>월까지 개발 예정</a:t>
            </a:r>
            <a:endParaRPr lang="en-US" altLang="ko-KR" baseline="0" dirty="0" smtClean="0"/>
          </a:p>
          <a:p>
            <a:pPr marL="171450" indent="-171450">
              <a:buFontTx/>
              <a:buChar char="-"/>
            </a:pPr>
            <a:endParaRPr lang="en-US" altLang="ko-KR" baseline="0" dirty="0" smtClean="0"/>
          </a:p>
          <a:p>
            <a:pPr marL="0" indent="0">
              <a:buFontTx/>
              <a:buNone/>
            </a:pPr>
            <a:r>
              <a:rPr lang="ko-KR" altLang="en-US" baseline="0" dirty="0" smtClean="0"/>
              <a:t>참고</a:t>
            </a: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약자</a:t>
            </a:r>
            <a:r>
              <a:rPr lang="en-US" altLang="ko-KR" baseline="0" dirty="0" smtClean="0"/>
              <a:t>)</a:t>
            </a:r>
          </a:p>
          <a:p>
            <a:r>
              <a:rPr lang="en-US" altLang="ko-KR" baseline="0" dirty="0" smtClean="0"/>
              <a:t>VDAPS: Very-short-range Data Assimilation and Prediction System)</a:t>
            </a:r>
          </a:p>
          <a:p>
            <a:r>
              <a:rPr lang="en-US" altLang="ko-KR" baseline="0" dirty="0" smtClean="0"/>
              <a:t>IAU: incremental analysis update (initialization)</a:t>
            </a:r>
          </a:p>
          <a:p>
            <a:r>
              <a:rPr lang="en-US" altLang="ko-KR" baseline="0" dirty="0" smtClean="0"/>
              <a:t>AC: analysis correction (latent heat nudging)</a:t>
            </a:r>
          </a:p>
          <a:p>
            <a:endParaRPr lang="en-US" altLang="ko-KR" baseline="0" dirty="0" smtClean="0"/>
          </a:p>
        </p:txBody>
      </p:sp>
      <p:sp>
        <p:nvSpPr>
          <p:cNvPr id="3891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C76897BA-5EB3-46F4-B165-1CB2F31F19CC}" type="slidenum">
              <a:rPr lang="ko-KR" altLang="en-US" smtClean="0"/>
              <a:pPr eaLnBrk="1" hangingPunct="1"/>
              <a:t>9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dirty="0" smtClean="0"/>
              <a:t>Visibility </a:t>
            </a:r>
            <a:r>
              <a:rPr lang="ko-KR" altLang="en-US" dirty="0" smtClean="0"/>
              <a:t>자료동화 사례 실험</a:t>
            </a:r>
            <a:r>
              <a:rPr lang="en-US" altLang="ko-KR" baseline="0" dirty="0" smtClean="0"/>
              <a:t> </a:t>
            </a:r>
          </a:p>
          <a:p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그림은 </a:t>
            </a:r>
            <a:r>
              <a:rPr lang="ko-KR" altLang="en-US" baseline="0" dirty="0" err="1" smtClean="0"/>
              <a:t>분석장</a:t>
            </a:r>
            <a:r>
              <a:rPr lang="en-US" altLang="ko-KR" baseline="0" dirty="0" smtClean="0"/>
              <a:t>: </a:t>
            </a:r>
            <a:r>
              <a:rPr lang="ko-KR" altLang="en-US" baseline="0" dirty="0" smtClean="0"/>
              <a:t>관측</a:t>
            </a: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왼쪽</a:t>
            </a:r>
            <a:r>
              <a:rPr lang="en-US" altLang="ko-KR" baseline="0" dirty="0" smtClean="0"/>
              <a:t>), </a:t>
            </a:r>
            <a:r>
              <a:rPr lang="ko-KR" altLang="en-US" baseline="0" dirty="0" smtClean="0"/>
              <a:t>시정자료동화를 하지 않는 국지모델</a:t>
            </a: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가운데</a:t>
            </a:r>
            <a:r>
              <a:rPr lang="en-US" altLang="ko-KR" baseline="0" dirty="0" smtClean="0"/>
              <a:t>), </a:t>
            </a:r>
            <a:r>
              <a:rPr lang="ko-KR" altLang="en-US" baseline="0" dirty="0" smtClean="0"/>
              <a:t>시정자료동화를 수행한 </a:t>
            </a:r>
            <a:r>
              <a:rPr lang="en-US" altLang="ko-KR" baseline="0" dirty="0" smtClean="0"/>
              <a:t>VDAPS0.9</a:t>
            </a:r>
            <a:r>
              <a:rPr lang="ko-KR" altLang="en-US" baseline="0" dirty="0" smtClean="0"/>
              <a:t>결과</a:t>
            </a: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오른쪽</a:t>
            </a:r>
            <a:r>
              <a:rPr lang="en-US" altLang="ko-KR" baseline="0" dirty="0" smtClean="0"/>
              <a:t>)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결과 설명</a:t>
            </a:r>
            <a:r>
              <a:rPr lang="en-US" altLang="ko-KR" dirty="0" smtClean="0"/>
              <a:t>: </a:t>
            </a:r>
          </a:p>
          <a:p>
            <a:r>
              <a:rPr lang="en-US" altLang="ko-KR" dirty="0" smtClean="0"/>
              <a:t>   </a:t>
            </a:r>
            <a:r>
              <a:rPr lang="ko-KR" altLang="en-US" dirty="0" smtClean="0"/>
              <a:t>관측</a:t>
            </a:r>
            <a:r>
              <a:rPr lang="en-US" altLang="ko-KR" dirty="0" smtClean="0"/>
              <a:t>: </a:t>
            </a:r>
            <a:r>
              <a:rPr lang="ko-KR" altLang="en-US" dirty="0" smtClean="0"/>
              <a:t>중부지방은 시정이 좋고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남쪽은 강수의 영향으로 시정이 낮음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   </a:t>
            </a:r>
            <a:r>
              <a:rPr lang="en-US" altLang="ko-KR" dirty="0" smtClean="0"/>
              <a:t>VDAPS0.9</a:t>
            </a:r>
            <a:r>
              <a:rPr lang="ko-KR" altLang="en-US" dirty="0" smtClean="0"/>
              <a:t>는 시정자료동화를 통하여 실황에 가까운 시정을 모의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2</a:t>
            </a:r>
            <a:r>
              <a:rPr lang="ko-KR" altLang="en-US" dirty="0" smtClean="0"/>
              <a:t>월에 안개 사례가 거의 없어 객관적인 검증 스코어 계산은 어려움</a:t>
            </a:r>
            <a:endParaRPr lang="en-US" altLang="ko-KR" dirty="0" smtClean="0"/>
          </a:p>
          <a:p>
            <a:r>
              <a:rPr lang="en-US" altLang="ko-KR" dirty="0" smtClean="0"/>
              <a:t>(2</a:t>
            </a:r>
            <a:r>
              <a:rPr lang="ko-KR" altLang="en-US" dirty="0" smtClean="0"/>
              <a:t>월에는 관측된 대부분의 </a:t>
            </a:r>
            <a:r>
              <a:rPr lang="ko-KR" altLang="en-US" dirty="0" err="1" smtClean="0"/>
              <a:t>저시정은</a:t>
            </a:r>
            <a:r>
              <a:rPr lang="ko-KR" altLang="en-US" dirty="0" smtClean="0"/>
              <a:t> 강수를 동반함</a:t>
            </a:r>
            <a:r>
              <a:rPr lang="en-US" altLang="ko-KR" dirty="0" smtClean="0"/>
              <a:t>.</a:t>
            </a:r>
            <a:r>
              <a:rPr lang="ko-KR" altLang="en-US" dirty="0" smtClean="0"/>
              <a:t> 시정관측은 </a:t>
            </a:r>
            <a:r>
              <a:rPr lang="ko-KR" altLang="en-US" dirty="0" err="1" smtClean="0"/>
              <a:t>강수시</a:t>
            </a:r>
            <a:r>
              <a:rPr lang="ko-KR" altLang="en-US" dirty="0" smtClean="0"/>
              <a:t> 사용</a:t>
            </a:r>
            <a:r>
              <a:rPr lang="ko-KR" altLang="en-US" baseline="0" dirty="0" smtClean="0"/>
              <a:t> 불가</a:t>
            </a:r>
            <a:r>
              <a:rPr lang="en-US" altLang="ko-KR" baseline="0" dirty="0" smtClean="0"/>
              <a:t>)</a:t>
            </a:r>
          </a:p>
          <a:p>
            <a:r>
              <a:rPr lang="ko-KR" altLang="en-US" baseline="0" dirty="0" smtClean="0"/>
              <a:t>현재 시정 사례에 대한 실험 추가 분석 중</a:t>
            </a:r>
            <a:endParaRPr lang="en-US" altLang="ko-KR" baseline="0" dirty="0" smtClean="0"/>
          </a:p>
          <a:p>
            <a:endParaRPr lang="en-US" altLang="ko-KR" dirty="0" smtClean="0"/>
          </a:p>
        </p:txBody>
      </p:sp>
      <p:sp>
        <p:nvSpPr>
          <p:cNvPr id="3891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C76897BA-5EB3-46F4-B165-1CB2F31F19CC}" type="slidenum">
              <a:rPr lang="ko-KR" altLang="en-US" smtClean="0"/>
              <a:pPr eaLnBrk="1" hangingPunct="1"/>
              <a:t>10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A5EDA-6CC5-4068-B05C-60DCD4603680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17410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-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시그니춰 영문 상하조합 A-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350" y="5940425"/>
            <a:ext cx="7524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제목 1"/>
          <p:cNvSpPr>
            <a:spLocks noGrp="1"/>
          </p:cNvSpPr>
          <p:nvPr>
            <p:ph type="ctrTitle"/>
          </p:nvPr>
        </p:nvSpPr>
        <p:spPr>
          <a:xfrm>
            <a:off x="1071538" y="3143248"/>
            <a:ext cx="6072230" cy="642942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-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7667625" y="6381750"/>
            <a:ext cx="1296988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endParaRPr lang="ko-KR" altLang="en-US" smtClean="0"/>
          </a:p>
        </p:txBody>
      </p:sp>
      <p:pic>
        <p:nvPicPr>
          <p:cNvPr id="6" name="Picture 11" descr="시그니춰 영문 상하조합 A-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350" y="5940425"/>
            <a:ext cx="7524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 userDrawn="1"/>
        </p:nvSpPr>
        <p:spPr>
          <a:xfrm>
            <a:off x="6659563" y="287338"/>
            <a:ext cx="649287" cy="633412"/>
          </a:xfrm>
          <a:prstGeom prst="rect">
            <a:avLst/>
          </a:prstGeom>
          <a:solidFill>
            <a:srgbClr val="0C3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직사각형 7"/>
          <p:cNvSpPr/>
          <p:nvPr userDrawn="1"/>
        </p:nvSpPr>
        <p:spPr>
          <a:xfrm>
            <a:off x="7308850" y="347663"/>
            <a:ext cx="647700" cy="576262"/>
          </a:xfrm>
          <a:prstGeom prst="rect">
            <a:avLst/>
          </a:prstGeom>
          <a:solidFill>
            <a:srgbClr val="0E2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1438" y="6510338"/>
            <a:ext cx="428625" cy="2778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fld id="{02A3054A-8020-4C36-81F8-0090569AF3B1}" type="slidenum">
              <a:rPr lang="ko-KR" altLang="en-US" sz="120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pPr eaLnBrk="1" hangingPunct="1">
                <a:defRPr/>
              </a:pPr>
              <a:t>‹#›</a:t>
            </a:fld>
            <a:endParaRPr lang="ko-KR" altLang="en-US" sz="1200" smtClean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66249"/>
            <a:ext cx="6043626" cy="725470"/>
          </a:xfrm>
        </p:spPr>
        <p:txBody>
          <a:bodyPr>
            <a:no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buClr>
                <a:schemeClr val="accent2"/>
              </a:buClr>
              <a:defRPr sz="2400"/>
            </a:lvl1pPr>
            <a:lvl2pPr>
              <a:lnSpc>
                <a:spcPct val="150000"/>
              </a:lnSpc>
              <a:buClr>
                <a:schemeClr val="accent2"/>
              </a:buClr>
              <a:defRPr sz="2000"/>
            </a:lvl2pPr>
            <a:lvl3pPr>
              <a:lnSpc>
                <a:spcPct val="150000"/>
              </a:lnSpc>
              <a:buClr>
                <a:schemeClr val="accent2"/>
              </a:buClr>
              <a:defRPr sz="1800"/>
            </a:lvl3pPr>
            <a:lvl4pPr>
              <a:lnSpc>
                <a:spcPct val="150000"/>
              </a:lnSpc>
              <a:buClr>
                <a:schemeClr val="accent2"/>
              </a:buClr>
              <a:defRPr sz="1600"/>
            </a:lvl4pPr>
            <a:lvl5pPr>
              <a:lnSpc>
                <a:spcPct val="150000"/>
              </a:lnSpc>
              <a:buClr>
                <a:schemeClr val="accent2"/>
              </a:buCl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10" name="날짜 개체 틀 3"/>
          <p:cNvSpPr>
            <a:spLocks noGrp="1"/>
          </p:cNvSpPr>
          <p:nvPr>
            <p:ph type="dt" sz="half" idx="10"/>
          </p:nvPr>
        </p:nvSpPr>
        <p:spPr>
          <a:xfrm>
            <a:off x="1357313" y="6356350"/>
            <a:ext cx="2133600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0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6556300-3DF0-48CC-92EC-2829E313CE57}" type="datetime1">
              <a:rPr lang="ko-KR" altLang="en-US"/>
              <a:pPr>
                <a:defRPr/>
              </a:pPr>
              <a:t>2016-04-27</a:t>
            </a:fld>
            <a:endParaRPr lang="ko-KR" alt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3629025" y="6553200"/>
            <a:ext cx="19050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0A58A5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- </a:t>
            </a:r>
            <a:fld id="{8EEB0FE7-8EBA-4D62-B039-291F2F0EE511}" type="slidenum">
              <a:rPr lang="ko-KR" altLang="en-US"/>
              <a:pPr>
                <a:defRPr/>
              </a:pPr>
              <a:t>‹#›</a:t>
            </a:fld>
            <a:r>
              <a:rPr lang="ko-KR" altLang="en-US"/>
              <a:t> -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75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6" r:id="rId1"/>
    <p:sldLayoutId id="2147484557" r:id="rId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Cre고딕 B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Cre고딕 B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Cre고딕 B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Cre고딕 B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6000750" cy="428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altLang="ko-KR" i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  <a:cs typeface="Arial" pitchFamily="34" charset="0"/>
              </a:rPr>
              <a:t>  WGNE-31</a:t>
            </a:r>
            <a:r>
              <a:rPr kumimoji="0" lang="en-US" altLang="ko-KR" sz="1600" i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  <a:cs typeface="Arial" pitchFamily="34" charset="0"/>
              </a:rPr>
              <a:t>, </a:t>
            </a:r>
            <a:r>
              <a:rPr kumimoji="0" lang="en-US" altLang="ko-KR" sz="1400" i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  <a:cs typeface="Arial" pitchFamily="34" charset="0"/>
              </a:rPr>
              <a:t>CSIR, Pretoria, South Africa, 26-29 April 2016</a:t>
            </a:r>
            <a:endParaRPr kumimoji="0" lang="en-US" altLang="ko-KR" sz="1400" i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" name="제목 1"/>
          <p:cNvSpPr>
            <a:spLocks/>
          </p:cNvSpPr>
          <p:nvPr/>
        </p:nvSpPr>
        <p:spPr bwMode="auto">
          <a:xfrm>
            <a:off x="107950" y="2476500"/>
            <a:ext cx="7750198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kumimoji="0"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Recent progresses in convective-scale and next generation global modeling  at KMA</a:t>
            </a:r>
            <a:endParaRPr kumimoji="0" lang="en-US" altLang="ko-KR" sz="2800" b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914400" y="4718050"/>
            <a:ext cx="7467600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400" dirty="0">
                <a:latin typeface="Book Antiqua" pitchFamily="18" charset="0"/>
                <a:ea typeface="맑은 고딕" pitchFamily="50" charset="-127"/>
                <a:cs typeface="Arial" charset="0"/>
              </a:rPr>
              <a:t>Dong-</a:t>
            </a:r>
            <a:r>
              <a:rPr lang="en-US" altLang="ko-KR" sz="2400" dirty="0" err="1">
                <a:latin typeface="Book Antiqua" pitchFamily="18" charset="0"/>
                <a:ea typeface="맑은 고딕" pitchFamily="50" charset="-127"/>
                <a:cs typeface="Arial" charset="0"/>
              </a:rPr>
              <a:t>Joon</a:t>
            </a:r>
            <a:r>
              <a:rPr lang="en-US" altLang="ko-KR" sz="2400" dirty="0">
                <a:latin typeface="Book Antiqua" pitchFamily="18" charset="0"/>
                <a:ea typeface="맑은 고딕" pitchFamily="50" charset="-127"/>
                <a:cs typeface="Arial" charset="0"/>
              </a:rPr>
              <a:t> Kim</a:t>
            </a:r>
          </a:p>
          <a:p>
            <a:pPr algn="ctr">
              <a:lnSpc>
                <a:spcPct val="120000"/>
              </a:lnSpc>
            </a:pPr>
            <a:r>
              <a:rPr lang="en-US" altLang="ko-KR" sz="2000" dirty="0">
                <a:latin typeface="Book Antiqua" pitchFamily="18" charset="0"/>
                <a:ea typeface="맑은 고딕" pitchFamily="50" charset="-127"/>
                <a:cs typeface="Arial" charset="0"/>
              </a:rPr>
              <a:t>Numerical </a:t>
            </a:r>
            <a:r>
              <a:rPr lang="en-US" altLang="ko-KR" sz="2000" dirty="0" smtClean="0">
                <a:latin typeface="Book Antiqua" pitchFamily="18" charset="0"/>
                <a:ea typeface="맑은 고딕" pitchFamily="50" charset="-127"/>
                <a:cs typeface="Arial" charset="0"/>
              </a:rPr>
              <a:t>Modeling Bureau</a:t>
            </a:r>
          </a:p>
          <a:p>
            <a:pPr algn="ctr">
              <a:lnSpc>
                <a:spcPct val="120000"/>
              </a:lnSpc>
            </a:pPr>
            <a:r>
              <a:rPr lang="en-US" altLang="ko-KR" sz="2000" dirty="0" smtClean="0">
                <a:latin typeface="Book Antiqua" pitchFamily="18" charset="0"/>
                <a:ea typeface="맑은 고딕" pitchFamily="50" charset="-127"/>
                <a:cs typeface="Arial" charset="0"/>
              </a:rPr>
              <a:t>National Institute of Meteorological Sciences (NIMS) / KMA</a:t>
            </a:r>
            <a:endParaRPr lang="en-US" altLang="ko-KR" sz="2000" dirty="0">
              <a:latin typeface="Book Antiqua" pitchFamily="18" charset="0"/>
              <a:ea typeface="맑은 고딕" pitchFamily="50" charset="-127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TextBox 25"/>
          <p:cNvSpPr txBox="1">
            <a:spLocks noChangeArrowheads="1"/>
          </p:cNvSpPr>
          <p:nvPr/>
        </p:nvSpPr>
        <p:spPr bwMode="auto">
          <a:xfrm flipH="1">
            <a:off x="3458330" y="1142984"/>
            <a:ext cx="480596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Analysis field comparison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3505" y="4721378"/>
            <a:ext cx="27146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LDAPS</a:t>
            </a:r>
          </a:p>
          <a:p>
            <a:pPr algn="ctr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(Operational local model,  w/o Vis. D.A.)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55340" y="4721378"/>
            <a:ext cx="25717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VDAPS</a:t>
            </a:r>
          </a:p>
          <a:p>
            <a:pPr algn="ctr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(New model,  w/ Vis. D.A.)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5985" y="4139991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Visibility observation (238 obs. network)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user\Desktop\새 폴더\vis_LDPS_201602190900K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8692" y="1484152"/>
            <a:ext cx="2880366" cy="320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새 폴더\vis_VDPS_201602190900K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9352" y="1480317"/>
            <a:ext cx="2880366" cy="320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새 폴더\Obs_20160219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84" y="1804388"/>
            <a:ext cx="2435700" cy="233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[Trial 2]</a:t>
            </a:r>
            <a:r>
              <a:rPr lang="en-US" altLang="ko-K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A new Very Short-range NWP system</a:t>
            </a:r>
            <a:endParaRPr lang="en-US" altLang="ko-KR" sz="3200" b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85758" y="5548760"/>
            <a:ext cx="8815398" cy="4299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0" latinLnBrk="0" hangingPunct="0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en-GB" altLang="ko-KR" sz="2000" dirty="0" smtClean="0">
                <a:solidFill>
                  <a:srgbClr val="990033"/>
                </a:solidFill>
                <a:latin typeface="Arial" charset="0"/>
                <a:ea typeface="맑은 고딕" pitchFamily="50" charset="-127"/>
                <a:cs typeface="Arial" charset="0"/>
              </a:rPr>
              <a:t> Quite realistic visibility is seen in VDAPS analysis field, but</a:t>
            </a:r>
            <a:endParaRPr kumimoji="0" lang="ko-KR" altLang="en-GB" sz="2000" dirty="0">
              <a:solidFill>
                <a:schemeClr val="accent2"/>
              </a:solidFill>
              <a:latin typeface="Arial" charset="0"/>
              <a:ea typeface="맑은 고딕" pitchFamily="50" charset="-127"/>
              <a:cs typeface="Arial" charset="0"/>
            </a:endParaRPr>
          </a:p>
        </p:txBody>
      </p:sp>
      <p:sp>
        <p:nvSpPr>
          <p:cNvPr id="17" name="직사각형 6"/>
          <p:cNvSpPr>
            <a:spLocks noChangeArrowheads="1"/>
          </p:cNvSpPr>
          <p:nvPr/>
        </p:nvSpPr>
        <p:spPr bwMode="auto">
          <a:xfrm>
            <a:off x="603220" y="5999227"/>
            <a:ext cx="7112052" cy="73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ko-KR" dirty="0" smtClean="0">
                <a:latin typeface="Arial" charset="0"/>
                <a:ea typeface="맑은 고딕" pitchFamily="50" charset="-127"/>
              </a:rPr>
              <a:t> Quantitative verification scores not available yet…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ko-KR" dirty="0" smtClean="0">
                <a:latin typeface="Arial" charset="0"/>
                <a:ea typeface="맑은 고딕" pitchFamily="50" charset="-127"/>
              </a:rPr>
              <a:t> Visibility observation is not available in precipitation cases</a:t>
            </a:r>
          </a:p>
        </p:txBody>
      </p:sp>
    </p:spTree>
    <p:extLst>
      <p:ext uri="{BB962C8B-B14F-4D97-AF65-F5344CB8AC3E}">
        <p14:creationId xmlns:p14="http://schemas.microsoft.com/office/powerpoint/2010/main" xmlns="" val="2198557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[Trial 3]</a:t>
            </a:r>
            <a:r>
              <a:rPr lang="en-US" altLang="ko-K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Convective-scale EPS </a:t>
            </a:r>
            <a:r>
              <a:rPr lang="en-US" altLang="ko-KR" sz="24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(since Oct. 2015)</a:t>
            </a:r>
            <a:endParaRPr lang="en-US" altLang="ko-KR" sz="2400" b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 rot="5400000">
            <a:off x="5032681" y="4858988"/>
            <a:ext cx="1512000" cy="4532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오른쪽 화살표 6"/>
          <p:cNvSpPr/>
          <p:nvPr/>
        </p:nvSpPr>
        <p:spPr>
          <a:xfrm>
            <a:off x="1989050" y="4854021"/>
            <a:ext cx="6480000" cy="571504"/>
          </a:xfrm>
          <a:prstGeom prst="rightArrow">
            <a:avLst>
              <a:gd name="adj1" fmla="val 57529"/>
              <a:gd name="adj2" fmla="val 48118"/>
            </a:avLst>
          </a:prstGeom>
          <a:gradFill flip="none" rotWithShape="1">
            <a:gsLst>
              <a:gs pos="0">
                <a:srgbClr val="92D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altLang="ko-KR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T+72</a:t>
            </a:r>
            <a:endParaRPr lang="ko-KR" altLang="en-US" sz="1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3829695" y="3607480"/>
            <a:ext cx="500066" cy="571504"/>
          </a:xfrm>
          <a:prstGeom prst="rightArrow">
            <a:avLst>
              <a:gd name="adj1" fmla="val 57529"/>
              <a:gd name="adj2" fmla="val 2230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9h</a:t>
            </a:r>
            <a:endParaRPr lang="ko-KR" altLang="en-US" sz="1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7922108" y="3596594"/>
            <a:ext cx="500066" cy="571504"/>
          </a:xfrm>
          <a:prstGeom prst="rightArrow">
            <a:avLst>
              <a:gd name="adj1" fmla="val 57529"/>
              <a:gd name="adj2" fmla="val 2230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9h</a:t>
            </a:r>
            <a:endParaRPr lang="ko-KR" altLang="en-US" sz="1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5752432" y="3607480"/>
            <a:ext cx="1143008" cy="571504"/>
          </a:xfrm>
          <a:prstGeom prst="rightArrow">
            <a:avLst>
              <a:gd name="adj1" fmla="val 57529"/>
              <a:gd name="adj2" fmla="val 48118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288h</a:t>
            </a:r>
            <a:endParaRPr lang="ko-KR" altLang="en-US" sz="1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1686555" y="3607480"/>
            <a:ext cx="1143008" cy="571504"/>
          </a:xfrm>
          <a:prstGeom prst="rightArrow">
            <a:avLst>
              <a:gd name="adj1" fmla="val 57529"/>
              <a:gd name="adj2" fmla="val 48118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288h</a:t>
            </a:r>
            <a:endParaRPr lang="ko-KR" altLang="en-US" sz="1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직선 화살표 연결선 11"/>
          <p:cNvCxnSpPr>
            <a:stCxn id="14" idx="4"/>
            <a:endCxn id="22" idx="0"/>
          </p:cNvCxnSpPr>
          <p:nvPr/>
        </p:nvCxnSpPr>
        <p:spPr>
          <a:xfrm rot="5400000">
            <a:off x="1067881" y="3340474"/>
            <a:ext cx="630133" cy="32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75424" y="3131373"/>
            <a:ext cx="9965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indent="-87313">
              <a:buFont typeface="Wingdings" pitchFamily="2" charset="2"/>
              <a:buChar char="§"/>
              <a:defRPr/>
            </a:pPr>
            <a:r>
              <a:rPr lang="en-US" altLang="ko-KR" sz="1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BG_ERRs</a:t>
            </a:r>
            <a:endParaRPr lang="ko-KR" altLang="en-US" sz="12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882563" y="2525024"/>
            <a:ext cx="1000800" cy="500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Early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1720590" y="2525032"/>
            <a:ext cx="1136898" cy="500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Update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2935016" y="2525024"/>
            <a:ext cx="1000163" cy="50006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Early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3803160" y="2503260"/>
            <a:ext cx="1126030" cy="500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Update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5016280" y="2525024"/>
            <a:ext cx="1000800" cy="500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Early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5873526" y="2525032"/>
            <a:ext cx="1127366" cy="500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Update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7016543" y="2525024"/>
            <a:ext cx="1000800" cy="500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Early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7873776" y="2525032"/>
            <a:ext cx="1127380" cy="500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Update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882531" y="3655557"/>
            <a:ext cx="1000800" cy="50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Early</a:t>
            </a:r>
          </a:p>
          <a:p>
            <a:pPr algn="ctr">
              <a:defRPr/>
            </a:pPr>
            <a:r>
              <a:rPr lang="en-US" altLang="ko-KR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(12d)</a:t>
            </a:r>
            <a:endParaRPr lang="ko-KR" altLang="en-US" sz="1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934531" y="3655557"/>
            <a:ext cx="1000800" cy="50006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Early</a:t>
            </a:r>
            <a:endParaRPr lang="ko-KR" altLang="en-US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5017176" y="3655557"/>
            <a:ext cx="1000800" cy="50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Early</a:t>
            </a:r>
          </a:p>
          <a:p>
            <a:pPr algn="ctr">
              <a:defRPr/>
            </a:pPr>
            <a:r>
              <a:rPr lang="en-US" altLang="ko-KR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(12d)</a:t>
            </a:r>
            <a:endParaRPr lang="ko-KR" altLang="en-US" sz="1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7015176" y="3644671"/>
            <a:ext cx="1000800" cy="50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Early</a:t>
            </a:r>
            <a:endParaRPr lang="en-US" altLang="ko-KR" sz="1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구부러진 연결선 25"/>
          <p:cNvCxnSpPr/>
          <p:nvPr/>
        </p:nvCxnSpPr>
        <p:spPr>
          <a:xfrm rot="5400000" flipH="1" flipV="1">
            <a:off x="3197585" y="1506146"/>
            <a:ext cx="21772" cy="2016000"/>
          </a:xfrm>
          <a:prstGeom prst="curvedConnector3">
            <a:avLst>
              <a:gd name="adj1" fmla="val 1149972"/>
            </a:avLst>
          </a:prstGeom>
          <a:ln>
            <a:solidFill>
              <a:schemeClr val="accent3">
                <a:lumMod val="50000"/>
              </a:schemeClr>
            </a:solidFill>
            <a:tailEnd type="stealth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구부러진 연결선 26"/>
          <p:cNvCxnSpPr/>
          <p:nvPr/>
        </p:nvCxnSpPr>
        <p:spPr>
          <a:xfrm rot="5400000" flipH="1" flipV="1">
            <a:off x="4892644" y="1906133"/>
            <a:ext cx="1588" cy="1214437"/>
          </a:xfrm>
          <a:prstGeom prst="curvedConnector3">
            <a:avLst>
              <a:gd name="adj1" fmla="val 13709828"/>
            </a:avLst>
          </a:prstGeom>
          <a:ln>
            <a:tailEnd type="stealth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구부러진 연결선 27"/>
          <p:cNvCxnSpPr/>
          <p:nvPr/>
        </p:nvCxnSpPr>
        <p:spPr>
          <a:xfrm rot="5400000" flipH="1" flipV="1">
            <a:off x="5283796" y="1483579"/>
            <a:ext cx="1588" cy="2016000"/>
          </a:xfrm>
          <a:prstGeom prst="curvedConnector3">
            <a:avLst>
              <a:gd name="adj1" fmla="val 14395282"/>
            </a:avLst>
          </a:prstGeom>
          <a:ln>
            <a:solidFill>
              <a:schemeClr val="accent3">
                <a:lumMod val="50000"/>
              </a:schemeClr>
            </a:solidFill>
            <a:tailEnd type="stealth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구부러진 연결선 28"/>
          <p:cNvCxnSpPr/>
          <p:nvPr/>
        </p:nvCxnSpPr>
        <p:spPr>
          <a:xfrm rot="5400000" flipH="1" flipV="1">
            <a:off x="6919462" y="1906133"/>
            <a:ext cx="1588" cy="1214438"/>
          </a:xfrm>
          <a:prstGeom prst="curvedConnector3">
            <a:avLst>
              <a:gd name="adj1" fmla="val 14395466"/>
            </a:avLst>
          </a:prstGeom>
          <a:ln>
            <a:tailEnd type="stealth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구부러진 연결선 29"/>
          <p:cNvCxnSpPr/>
          <p:nvPr/>
        </p:nvCxnSpPr>
        <p:spPr>
          <a:xfrm rot="5400000" flipH="1" flipV="1">
            <a:off x="7321501" y="1505352"/>
            <a:ext cx="1588" cy="2016000"/>
          </a:xfrm>
          <a:prstGeom prst="curvedConnector3">
            <a:avLst>
              <a:gd name="adj1" fmla="val 16451957"/>
            </a:avLst>
          </a:prstGeom>
          <a:ln>
            <a:solidFill>
              <a:schemeClr val="accent3">
                <a:lumMod val="50000"/>
              </a:schemeClr>
            </a:solidFill>
            <a:tailEnd type="stealth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구부러진 연결선 30"/>
          <p:cNvCxnSpPr/>
          <p:nvPr/>
        </p:nvCxnSpPr>
        <p:spPr>
          <a:xfrm rot="16200000" flipH="1">
            <a:off x="2364487" y="3148413"/>
            <a:ext cx="1587" cy="2016000"/>
          </a:xfrm>
          <a:prstGeom prst="curvedConnector3">
            <a:avLst>
              <a:gd name="adj1" fmla="val 10959361"/>
            </a:avLst>
          </a:prstGeom>
          <a:ln>
            <a:solidFill>
              <a:srgbClr val="0070C0"/>
            </a:solidFill>
            <a:tailEnd type="stealth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구부러진 연결선 31"/>
          <p:cNvCxnSpPr/>
          <p:nvPr/>
        </p:nvCxnSpPr>
        <p:spPr>
          <a:xfrm rot="16200000" flipH="1">
            <a:off x="4436176" y="3159298"/>
            <a:ext cx="1587" cy="2016000"/>
          </a:xfrm>
          <a:prstGeom prst="curvedConnector3">
            <a:avLst>
              <a:gd name="adj1" fmla="val 11645309"/>
            </a:avLst>
          </a:prstGeom>
          <a:ln>
            <a:solidFill>
              <a:srgbClr val="0070C0"/>
            </a:solidFill>
            <a:tailEnd type="stealth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구부러진 연결선 32"/>
          <p:cNvCxnSpPr/>
          <p:nvPr/>
        </p:nvCxnSpPr>
        <p:spPr>
          <a:xfrm rot="16200000" flipH="1">
            <a:off x="6495651" y="3159299"/>
            <a:ext cx="1587" cy="2016000"/>
          </a:xfrm>
          <a:prstGeom prst="curvedConnector3">
            <a:avLst>
              <a:gd name="adj1" fmla="val 12331195"/>
            </a:avLst>
          </a:prstGeom>
          <a:ln>
            <a:solidFill>
              <a:srgbClr val="0070C0"/>
            </a:solidFill>
            <a:tailEnd type="stealth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>
            <a:stCxn id="22" idx="7"/>
            <a:endCxn id="16" idx="3"/>
          </p:cNvCxnSpPr>
          <p:nvPr/>
        </p:nvCxnSpPr>
        <p:spPr>
          <a:xfrm rot="5400000" flipH="1" flipV="1">
            <a:off x="2020636" y="2667988"/>
            <a:ext cx="776982" cy="1344720"/>
          </a:xfrm>
          <a:prstGeom prst="straightConnector1">
            <a:avLst/>
          </a:prstGeom>
          <a:ln w="28575">
            <a:solidFill>
              <a:srgbClr val="FFC000"/>
            </a:solidFill>
            <a:prstDash val="sysDash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/>
          <p:cNvCxnSpPr>
            <a:stCxn id="22" idx="7"/>
            <a:endCxn id="17" idx="3"/>
          </p:cNvCxnSpPr>
          <p:nvPr/>
        </p:nvCxnSpPr>
        <p:spPr>
          <a:xfrm rot="5400000" flipH="1" flipV="1">
            <a:off x="2453185" y="2213961"/>
            <a:ext cx="798461" cy="2231296"/>
          </a:xfrm>
          <a:prstGeom prst="straightConnector1">
            <a:avLst/>
          </a:prstGeom>
          <a:ln w="28575">
            <a:solidFill>
              <a:srgbClr val="FFC000"/>
            </a:solidFill>
            <a:prstDash val="sysDash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>
            <a:stCxn id="23" idx="7"/>
            <a:endCxn id="18" idx="3"/>
          </p:cNvCxnSpPr>
          <p:nvPr/>
        </p:nvCxnSpPr>
        <p:spPr>
          <a:xfrm rot="5400000" flipH="1" flipV="1">
            <a:off x="4087481" y="2653428"/>
            <a:ext cx="776648" cy="1374077"/>
          </a:xfrm>
          <a:prstGeom prst="straightConnector1">
            <a:avLst/>
          </a:prstGeom>
          <a:ln w="28575">
            <a:solidFill>
              <a:srgbClr val="FFC000"/>
            </a:solidFill>
            <a:prstDash val="sysDash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/>
          <p:cNvCxnSpPr>
            <a:stCxn id="23" idx="7"/>
            <a:endCxn id="19" idx="3"/>
          </p:cNvCxnSpPr>
          <p:nvPr/>
        </p:nvCxnSpPr>
        <p:spPr>
          <a:xfrm rot="5400000" flipH="1" flipV="1">
            <a:off x="4525376" y="2215541"/>
            <a:ext cx="776640" cy="2249858"/>
          </a:xfrm>
          <a:prstGeom prst="straightConnector1">
            <a:avLst/>
          </a:prstGeom>
          <a:ln w="28575">
            <a:solidFill>
              <a:srgbClr val="FFC000"/>
            </a:solidFill>
            <a:prstDash val="sysDash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/>
          <p:cNvCxnSpPr>
            <a:stCxn id="24" idx="7"/>
            <a:endCxn id="20" idx="3"/>
          </p:cNvCxnSpPr>
          <p:nvPr/>
        </p:nvCxnSpPr>
        <p:spPr>
          <a:xfrm rot="5400000" flipH="1" flipV="1">
            <a:off x="6128911" y="2694644"/>
            <a:ext cx="776697" cy="1291695"/>
          </a:xfrm>
          <a:prstGeom prst="straightConnector1">
            <a:avLst/>
          </a:prstGeom>
          <a:ln w="28575">
            <a:solidFill>
              <a:srgbClr val="FFC000"/>
            </a:solidFill>
            <a:prstDash val="sysDash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>
            <a:stCxn id="24" idx="7"/>
            <a:endCxn id="21" idx="3"/>
          </p:cNvCxnSpPr>
          <p:nvPr/>
        </p:nvCxnSpPr>
        <p:spPr>
          <a:xfrm rot="5400000" flipH="1" flipV="1">
            <a:off x="6566800" y="2256763"/>
            <a:ext cx="776689" cy="2167465"/>
          </a:xfrm>
          <a:prstGeom prst="straightConnector1">
            <a:avLst/>
          </a:prstGeom>
          <a:ln w="28575">
            <a:solidFill>
              <a:srgbClr val="FFC000"/>
            </a:solidFill>
            <a:prstDash val="sysDash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59"/>
          <p:cNvSpPr txBox="1">
            <a:spLocks noChangeArrowheads="1"/>
          </p:cNvSpPr>
          <p:nvPr/>
        </p:nvSpPr>
        <p:spPr bwMode="auto">
          <a:xfrm>
            <a:off x="180000" y="2609084"/>
            <a:ext cx="785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r>
              <a:rPr lang="en-US" altLang="ko-KR" sz="1400" b="1" dirty="0">
                <a:latin typeface="Arial" pitchFamily="34" charset="0"/>
                <a:cs typeface="Arial" pitchFamily="34" charset="0"/>
              </a:rPr>
              <a:t>GDAPS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60"/>
          <p:cNvSpPr txBox="1">
            <a:spLocks noChangeArrowheads="1"/>
          </p:cNvSpPr>
          <p:nvPr/>
        </p:nvSpPr>
        <p:spPr bwMode="auto">
          <a:xfrm>
            <a:off x="180000" y="3752092"/>
            <a:ext cx="785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EPSG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50434" y="1577475"/>
            <a:ext cx="8640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00 </a:t>
            </a:r>
            <a:r>
              <a:rPr lang="en-US" altLang="ko-KR" sz="14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UTC</a:t>
            </a:r>
            <a:endParaRPr lang="ko-KR" altLang="en-US" sz="14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00333" y="1577475"/>
            <a:ext cx="8640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06 </a:t>
            </a:r>
            <a:r>
              <a:rPr lang="en-US" altLang="ko-KR" sz="14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UTC</a:t>
            </a:r>
            <a:endParaRPr lang="ko-KR" altLang="en-US" sz="14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72066" y="1577475"/>
            <a:ext cx="8640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altLang="ko-KR" sz="14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UTC</a:t>
            </a:r>
            <a:endParaRPr lang="ko-KR" altLang="en-US" sz="14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65586" y="1577475"/>
            <a:ext cx="8640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18 </a:t>
            </a:r>
            <a:r>
              <a:rPr lang="en-US" altLang="ko-KR" sz="14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UTC</a:t>
            </a:r>
            <a:endParaRPr lang="ko-KR" altLang="en-US" sz="14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6" name="직선 화살표 연결선 45"/>
          <p:cNvCxnSpPr>
            <a:stCxn id="16" idx="4"/>
            <a:endCxn id="23" idx="0"/>
          </p:cNvCxnSpPr>
          <p:nvPr/>
        </p:nvCxnSpPr>
        <p:spPr>
          <a:xfrm rot="5400000">
            <a:off x="3119782" y="3340240"/>
            <a:ext cx="630467" cy="167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/>
          <p:cNvCxnSpPr>
            <a:stCxn id="18" idx="4"/>
            <a:endCxn id="24" idx="0"/>
          </p:cNvCxnSpPr>
          <p:nvPr/>
        </p:nvCxnSpPr>
        <p:spPr>
          <a:xfrm rot="16200000" flipH="1">
            <a:off x="5202062" y="3340042"/>
            <a:ext cx="630133" cy="896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>
            <a:stCxn id="20" idx="4"/>
            <a:endCxn id="25" idx="0"/>
          </p:cNvCxnSpPr>
          <p:nvPr/>
        </p:nvCxnSpPr>
        <p:spPr>
          <a:xfrm rot="5400000">
            <a:off x="7206637" y="3334364"/>
            <a:ext cx="619247" cy="1367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307633" y="3096528"/>
            <a:ext cx="12144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7313" indent="-87313">
              <a:buFont typeface="Wingdings" pitchFamily="2" charset="2"/>
              <a:buChar char="§"/>
              <a:defRPr/>
            </a:pPr>
            <a:r>
              <a:rPr lang="en-US" altLang="ko-KR" sz="1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Initial</a:t>
            </a:r>
            <a:r>
              <a:rPr lang="ko-KR" altLang="en-US" sz="1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T+0</a:t>
            </a:r>
          </a:p>
          <a:p>
            <a:pPr marL="87313" indent="-87313">
              <a:buFont typeface="Wingdings" pitchFamily="2" charset="2"/>
              <a:buChar char="§"/>
              <a:defRPr/>
            </a:pPr>
            <a:r>
              <a:rPr lang="en-US" altLang="ko-KR" sz="1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Obs.</a:t>
            </a:r>
            <a:endParaRPr lang="ko-KR" altLang="en-US" sz="1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107483" y="2025577"/>
            <a:ext cx="121443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Background</a:t>
            </a:r>
            <a:endParaRPr lang="ko-KR" altLang="en-US" sz="1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" name="구부러진 연결선 50"/>
          <p:cNvCxnSpPr/>
          <p:nvPr/>
        </p:nvCxnSpPr>
        <p:spPr>
          <a:xfrm rot="5400000" flipH="1" flipV="1">
            <a:off x="2842712" y="1918600"/>
            <a:ext cx="1588" cy="1214437"/>
          </a:xfrm>
          <a:prstGeom prst="curvedConnector3">
            <a:avLst>
              <a:gd name="adj1" fmla="val 13024374"/>
            </a:avLst>
          </a:prstGeom>
          <a:ln>
            <a:tailEnd type="stealth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2" name="타원 51"/>
          <p:cNvSpPr/>
          <p:nvPr/>
        </p:nvSpPr>
        <p:spPr>
          <a:xfrm>
            <a:off x="1188647" y="4929198"/>
            <a:ext cx="900000" cy="432000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 prstMaterial="matte">
            <a:bevelT w="165100" prst="coolSlant"/>
            <a:bevelB w="139700" prst="cross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36000" anchor="ctr"/>
          <a:lstStyle/>
          <a:p>
            <a:pPr algn="ctr">
              <a:defRPr/>
            </a:pPr>
            <a:r>
              <a:rPr lang="en-US" altLang="ko-KR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03UTC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직선 화살표 연결선 52"/>
          <p:cNvCxnSpPr/>
          <p:nvPr/>
        </p:nvCxnSpPr>
        <p:spPr>
          <a:xfrm rot="5400000">
            <a:off x="1226913" y="4502046"/>
            <a:ext cx="828000" cy="4532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571573" y="4380304"/>
            <a:ext cx="17145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indent="-87313"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Pert. IC (T+3)</a:t>
            </a:r>
            <a:endParaRPr lang="en-US" altLang="ko-KR" sz="11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87313" indent="-87313"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Pert. BC</a:t>
            </a:r>
            <a:endParaRPr lang="ko-KR" altLang="en-US" sz="11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5" name="직선 화살표 연결선 54"/>
          <p:cNvCxnSpPr/>
          <p:nvPr/>
        </p:nvCxnSpPr>
        <p:spPr>
          <a:xfrm>
            <a:off x="2057948" y="4969268"/>
            <a:ext cx="5760000" cy="1588"/>
          </a:xfrm>
          <a:prstGeom prst="straightConnector1">
            <a:avLst/>
          </a:prstGeom>
          <a:ln w="15875">
            <a:solidFill>
              <a:schemeClr val="tx2">
                <a:lumMod val="75000"/>
              </a:schemeClr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/>
          <p:cNvCxnSpPr/>
          <p:nvPr/>
        </p:nvCxnSpPr>
        <p:spPr>
          <a:xfrm>
            <a:off x="2057948" y="5039943"/>
            <a:ext cx="5760000" cy="1588"/>
          </a:xfrm>
          <a:prstGeom prst="straightConnector1">
            <a:avLst/>
          </a:prstGeom>
          <a:ln w="15875">
            <a:solidFill>
              <a:schemeClr val="tx2">
                <a:lumMod val="75000"/>
              </a:schemeClr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/>
          <p:cNvCxnSpPr/>
          <p:nvPr/>
        </p:nvCxnSpPr>
        <p:spPr>
          <a:xfrm>
            <a:off x="2057948" y="5112144"/>
            <a:ext cx="5760000" cy="1588"/>
          </a:xfrm>
          <a:prstGeom prst="straightConnector1">
            <a:avLst/>
          </a:prstGeom>
          <a:ln w="15875">
            <a:solidFill>
              <a:schemeClr val="tx2">
                <a:lumMod val="75000"/>
              </a:schemeClr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/>
          <p:cNvCxnSpPr/>
          <p:nvPr/>
        </p:nvCxnSpPr>
        <p:spPr>
          <a:xfrm>
            <a:off x="2057948" y="5185170"/>
            <a:ext cx="5760000" cy="1588"/>
          </a:xfrm>
          <a:prstGeom prst="straightConnector1">
            <a:avLst/>
          </a:prstGeom>
          <a:ln w="15875">
            <a:solidFill>
              <a:schemeClr val="tx2">
                <a:lumMod val="75000"/>
              </a:schemeClr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화살표 연결선 58"/>
          <p:cNvCxnSpPr/>
          <p:nvPr/>
        </p:nvCxnSpPr>
        <p:spPr>
          <a:xfrm>
            <a:off x="2057948" y="5243869"/>
            <a:ext cx="5760000" cy="1588"/>
          </a:xfrm>
          <a:prstGeom prst="straightConnector1">
            <a:avLst/>
          </a:prstGeom>
          <a:ln w="15875">
            <a:solidFill>
              <a:schemeClr val="tx2">
                <a:lumMod val="75000"/>
              </a:schemeClr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/>
          <p:cNvCxnSpPr/>
          <p:nvPr/>
        </p:nvCxnSpPr>
        <p:spPr>
          <a:xfrm>
            <a:off x="2057948" y="5304156"/>
            <a:ext cx="5760000" cy="1588"/>
          </a:xfrm>
          <a:prstGeom prst="straightConnector1">
            <a:avLst/>
          </a:prstGeom>
          <a:ln w="15875">
            <a:solidFill>
              <a:schemeClr val="tx2">
                <a:lumMod val="75000"/>
              </a:schemeClr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오른쪽 화살표 60"/>
          <p:cNvSpPr/>
          <p:nvPr/>
        </p:nvSpPr>
        <p:spPr>
          <a:xfrm>
            <a:off x="5929291" y="5572140"/>
            <a:ext cx="3168000" cy="571504"/>
          </a:xfrm>
          <a:prstGeom prst="rightArrow">
            <a:avLst>
              <a:gd name="adj1" fmla="val 57529"/>
              <a:gd name="adj2" fmla="val 48118"/>
            </a:avLst>
          </a:prstGeom>
          <a:gradFill flip="none" rotWithShape="1">
            <a:gsLst>
              <a:gs pos="0">
                <a:srgbClr val="92D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altLang="ko-KR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T+72</a:t>
            </a:r>
            <a:endParaRPr lang="ko-KR" altLang="en-US" sz="1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타원 61"/>
          <p:cNvSpPr/>
          <p:nvPr/>
        </p:nvSpPr>
        <p:spPr>
          <a:xfrm>
            <a:off x="5260613" y="5643578"/>
            <a:ext cx="900000" cy="432000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 prstMaterial="matte">
            <a:bevelT w="165100" prst="coolSlant"/>
            <a:bevelB w="139700" prst="cross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36000" anchor="ctr"/>
          <a:lstStyle/>
          <a:p>
            <a:pPr algn="ctr">
              <a:defRPr/>
            </a:pPr>
            <a:r>
              <a:rPr lang="en-US" altLang="ko-KR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15UTC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732016" y="4379466"/>
            <a:ext cx="17145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indent="-87313"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Pert. IC (T+3)</a:t>
            </a:r>
            <a:endParaRPr lang="en-US" altLang="ko-KR" sz="11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87313" indent="-87313"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Pert. BC</a:t>
            </a:r>
            <a:endParaRPr lang="ko-KR" altLang="en-US" sz="11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4" name="직선 화살표 연결선 63"/>
          <p:cNvCxnSpPr/>
          <p:nvPr/>
        </p:nvCxnSpPr>
        <p:spPr>
          <a:xfrm>
            <a:off x="6130482" y="5747635"/>
            <a:ext cx="2340000" cy="1588"/>
          </a:xfrm>
          <a:prstGeom prst="straightConnector1">
            <a:avLst/>
          </a:prstGeom>
          <a:ln w="15875">
            <a:solidFill>
              <a:schemeClr val="tx2">
                <a:lumMod val="75000"/>
              </a:schemeClr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화살표 연결선 64"/>
          <p:cNvCxnSpPr/>
          <p:nvPr/>
        </p:nvCxnSpPr>
        <p:spPr>
          <a:xfrm>
            <a:off x="6130482" y="5807961"/>
            <a:ext cx="2340000" cy="1588"/>
          </a:xfrm>
          <a:prstGeom prst="straightConnector1">
            <a:avLst/>
          </a:prstGeom>
          <a:ln w="15875">
            <a:solidFill>
              <a:schemeClr val="tx2">
                <a:lumMod val="75000"/>
              </a:schemeClr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화살표 연결선 65"/>
          <p:cNvCxnSpPr/>
          <p:nvPr/>
        </p:nvCxnSpPr>
        <p:spPr>
          <a:xfrm>
            <a:off x="6130482" y="5880987"/>
            <a:ext cx="2340000" cy="1588"/>
          </a:xfrm>
          <a:prstGeom prst="straightConnector1">
            <a:avLst/>
          </a:prstGeom>
          <a:ln w="15875">
            <a:solidFill>
              <a:schemeClr val="tx2">
                <a:lumMod val="75000"/>
              </a:schemeClr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화살표 연결선 66"/>
          <p:cNvCxnSpPr/>
          <p:nvPr/>
        </p:nvCxnSpPr>
        <p:spPr>
          <a:xfrm>
            <a:off x="6130482" y="5950837"/>
            <a:ext cx="2340000" cy="1588"/>
          </a:xfrm>
          <a:prstGeom prst="straightConnector1">
            <a:avLst/>
          </a:prstGeom>
          <a:ln w="15875">
            <a:solidFill>
              <a:schemeClr val="tx2">
                <a:lumMod val="75000"/>
              </a:schemeClr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/>
          <p:cNvCxnSpPr/>
          <p:nvPr/>
        </p:nvCxnSpPr>
        <p:spPr>
          <a:xfrm>
            <a:off x="6130482" y="6011124"/>
            <a:ext cx="2340000" cy="1588"/>
          </a:xfrm>
          <a:prstGeom prst="straightConnector1">
            <a:avLst/>
          </a:prstGeom>
          <a:ln w="15875">
            <a:solidFill>
              <a:schemeClr val="tx2">
                <a:lumMod val="75000"/>
              </a:schemeClr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화살표 연결선 68"/>
          <p:cNvCxnSpPr/>
          <p:nvPr/>
        </p:nvCxnSpPr>
        <p:spPr>
          <a:xfrm>
            <a:off x="6131394" y="5681298"/>
            <a:ext cx="2340000" cy="1588"/>
          </a:xfrm>
          <a:prstGeom prst="straightConnector1">
            <a:avLst/>
          </a:prstGeom>
          <a:ln w="15875">
            <a:solidFill>
              <a:schemeClr val="tx2">
                <a:lumMod val="75000"/>
              </a:schemeClr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모서리가 둥근 직사각형 69"/>
          <p:cNvSpPr/>
          <p:nvPr/>
        </p:nvSpPr>
        <p:spPr>
          <a:xfrm>
            <a:off x="2006930" y="4846874"/>
            <a:ext cx="7109774" cy="1291992"/>
          </a:xfrm>
          <a:prstGeom prst="roundRect">
            <a:avLst/>
          </a:prstGeom>
          <a:noFill/>
          <a:ln w="317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372841" y="5390484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altLang="ko-KR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(CNTL)</a:t>
            </a:r>
            <a:r>
              <a:rPr lang="en-US" altLang="ko-KR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+ 12 members</a:t>
            </a:r>
          </a:p>
          <a:p>
            <a:r>
              <a:rPr lang="en-US" altLang="ko-KR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for 2 days forecast</a:t>
            </a:r>
            <a:endParaRPr lang="ko-KR" alt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60"/>
          <p:cNvSpPr txBox="1">
            <a:spLocks noChangeArrowheads="1"/>
          </p:cNvSpPr>
          <p:nvPr/>
        </p:nvSpPr>
        <p:spPr bwMode="auto">
          <a:xfrm>
            <a:off x="180000" y="4966736"/>
            <a:ext cx="7858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LENS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직선 화살표 연결선 72"/>
          <p:cNvCxnSpPr/>
          <p:nvPr/>
        </p:nvCxnSpPr>
        <p:spPr>
          <a:xfrm>
            <a:off x="54398" y="1903877"/>
            <a:ext cx="9000000" cy="1588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prstDash val="sysDot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73"/>
          <p:cNvCxnSpPr/>
          <p:nvPr/>
        </p:nvCxnSpPr>
        <p:spPr>
          <a:xfrm rot="5400000">
            <a:off x="1319304" y="1916133"/>
            <a:ext cx="142876" cy="1588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/>
          <p:nvPr/>
        </p:nvCxnSpPr>
        <p:spPr>
          <a:xfrm rot="5400000">
            <a:off x="3365606" y="1916133"/>
            <a:ext cx="142876" cy="1588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/>
          <p:nvPr/>
        </p:nvCxnSpPr>
        <p:spPr>
          <a:xfrm rot="5400000">
            <a:off x="5462708" y="1916133"/>
            <a:ext cx="142876" cy="1588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 rot="5400000">
            <a:off x="7441200" y="1916133"/>
            <a:ext cx="142876" cy="1588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59"/>
          <p:cNvSpPr txBox="1">
            <a:spLocks noChangeArrowheads="1"/>
          </p:cNvSpPr>
          <p:nvPr/>
        </p:nvSpPr>
        <p:spPr bwMode="auto">
          <a:xfrm>
            <a:off x="440470" y="2964747"/>
            <a:ext cx="9168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Hybrid Ensemble and 4dVar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9" name="직선 연결선 78"/>
          <p:cNvCxnSpPr/>
          <p:nvPr/>
        </p:nvCxnSpPr>
        <p:spPr>
          <a:xfrm rot="5400000">
            <a:off x="56533" y="3324747"/>
            <a:ext cx="720000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59"/>
          <p:cNvSpPr txBox="1">
            <a:spLocks noChangeArrowheads="1"/>
          </p:cNvSpPr>
          <p:nvPr/>
        </p:nvSpPr>
        <p:spPr bwMode="auto">
          <a:xfrm>
            <a:off x="440470" y="4381632"/>
            <a:ext cx="11311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r>
              <a:rPr lang="en-US" altLang="ko-KR" sz="14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Downscaling</a:t>
            </a:r>
            <a:endParaRPr lang="ko-KR" altLang="en-US" sz="14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1" name="직선 연결선 80"/>
          <p:cNvCxnSpPr/>
          <p:nvPr/>
        </p:nvCxnSpPr>
        <p:spPr>
          <a:xfrm rot="5400000">
            <a:off x="19926" y="4532966"/>
            <a:ext cx="792000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oval" w="sm" len="sm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185758" y="1021374"/>
            <a:ext cx="8315332" cy="4969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0" latinLnBrk="0" hangingPunct="0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en-GB" altLang="ko-KR" sz="2400" dirty="0" smtClean="0">
                <a:solidFill>
                  <a:srgbClr val="990033"/>
                </a:solidFill>
                <a:latin typeface="Arial" charset="0"/>
                <a:ea typeface="맑은 고딕" pitchFamily="50" charset="-127"/>
                <a:cs typeface="Arial" charset="0"/>
              </a:rPr>
              <a:t> System design of LENS </a:t>
            </a:r>
            <a:r>
              <a:rPr kumimoji="0" lang="en-GB" altLang="ko-KR" sz="2000" dirty="0" smtClean="0">
                <a:solidFill>
                  <a:srgbClr val="990033"/>
                </a:solidFill>
                <a:latin typeface="Arial" charset="0"/>
                <a:ea typeface="맑은 고딕" pitchFamily="50" charset="-127"/>
                <a:cs typeface="Arial" charset="0"/>
              </a:rPr>
              <a:t>(Local </a:t>
            </a:r>
            <a:r>
              <a:rPr kumimoji="0" lang="en-GB" altLang="ko-KR" sz="2000" dirty="0" err="1" smtClean="0">
                <a:solidFill>
                  <a:srgbClr val="990033"/>
                </a:solidFill>
                <a:latin typeface="Arial" charset="0"/>
                <a:ea typeface="맑은 고딕" pitchFamily="50" charset="-127"/>
                <a:cs typeface="Arial" charset="0"/>
              </a:rPr>
              <a:t>ENSemble</a:t>
            </a:r>
            <a:r>
              <a:rPr kumimoji="0" lang="en-GB" altLang="ko-KR" sz="2000" dirty="0" smtClean="0">
                <a:solidFill>
                  <a:srgbClr val="990033"/>
                </a:solidFill>
                <a:latin typeface="Arial" charset="0"/>
                <a:ea typeface="맑은 고딕" pitchFamily="50" charset="-127"/>
                <a:cs typeface="Arial" charset="0"/>
              </a:rPr>
              <a:t> prediction system)</a:t>
            </a:r>
            <a:endParaRPr kumimoji="0" lang="en-GB" altLang="ko-KR" sz="2400" dirty="0" smtClean="0">
              <a:solidFill>
                <a:srgbClr val="990033"/>
              </a:solidFill>
              <a:latin typeface="Arial" charset="0"/>
              <a:ea typeface="맑은 고딕" pitchFamily="50" charset="-127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687514" y="1714488"/>
            <a:ext cx="5299256" cy="3929090"/>
          </a:xfrm>
          <a:prstGeom prst="rect">
            <a:avLst/>
          </a:prstGeom>
        </p:spPr>
      </p:pic>
      <p:sp>
        <p:nvSpPr>
          <p:cNvPr id="9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[Trial 3]</a:t>
            </a:r>
            <a:r>
              <a:rPr lang="en-US" altLang="ko-K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Convective-scale EPS </a:t>
            </a:r>
            <a:r>
              <a:rPr lang="en-US" altLang="ko-KR" sz="2800" b="1" i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: LETKF trial</a:t>
            </a:r>
            <a:endParaRPr lang="en-US" altLang="ko-KR" sz="2000" b="1" i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85758" y="1021374"/>
            <a:ext cx="8315332" cy="4969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0" latinLnBrk="0" hangingPunct="0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en-GB" altLang="ko-KR" sz="2400" dirty="0" smtClean="0">
                <a:solidFill>
                  <a:srgbClr val="990033"/>
                </a:solidFill>
                <a:latin typeface="Arial" charset="0"/>
                <a:ea typeface="맑은 고딕" pitchFamily="50" charset="-127"/>
                <a:cs typeface="Arial" charset="0"/>
              </a:rPr>
              <a:t> Downscaling from global EPS vs. LETKF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6258" y="1857364"/>
            <a:ext cx="591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T850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2" y="3824175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U500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0170" y="5643855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T+3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47621" y="5643578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T+6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000760" y="2298641"/>
            <a:ext cx="300039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eaLnBrk="0" hangingPunct="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ko-KR" dirty="0" smtClean="0">
                <a:latin typeface="Arial" charset="0"/>
                <a:ea typeface="맑은 고딕" pitchFamily="50" charset="-127"/>
              </a:rPr>
              <a:t>Average power spectrum of ensemble members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6286512" y="3286124"/>
            <a:ext cx="571504" cy="14287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6286512" y="3552988"/>
            <a:ext cx="571504" cy="1428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6883575" y="3192661"/>
            <a:ext cx="1200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Downscaling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89546" y="3478413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LETKF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000760" y="4261012"/>
            <a:ext cx="292895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eaLnBrk="0" hangingPunct="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ko-KR" dirty="0" smtClean="0">
                <a:solidFill>
                  <a:srgbClr val="C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Small-scale features are better resolved </a:t>
            </a:r>
            <a:r>
              <a:rPr kumimoji="0"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in the initial condition (T+3) when using </a:t>
            </a:r>
            <a:r>
              <a:rPr kumimoji="0" lang="en-US" altLang="ko-KR" dirty="0" smtClean="0">
                <a:solidFill>
                  <a:srgbClr val="C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LETKF method</a:t>
            </a:r>
            <a:endParaRPr kumimoji="0" lang="en-US" altLang="ko-KR" sz="1600" dirty="0" smtClean="0">
              <a:solidFill>
                <a:srgbClr val="C000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3" name="아래쪽 화살표 22"/>
          <p:cNvSpPr/>
          <p:nvPr/>
        </p:nvSpPr>
        <p:spPr>
          <a:xfrm>
            <a:off x="7215206" y="3917915"/>
            <a:ext cx="571504" cy="28575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화살표 연결선 24"/>
          <p:cNvCxnSpPr/>
          <p:nvPr/>
        </p:nvCxnSpPr>
        <p:spPr>
          <a:xfrm rot="5400000">
            <a:off x="2214546" y="4918047"/>
            <a:ext cx="428628" cy="1588"/>
          </a:xfrm>
          <a:prstGeom prst="straightConnector1">
            <a:avLst/>
          </a:prstGeom>
          <a:ln w="12700">
            <a:solidFill>
              <a:srgbClr val="FF33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 rot="5400000">
            <a:off x="2069355" y="2897796"/>
            <a:ext cx="216000" cy="1588"/>
          </a:xfrm>
          <a:prstGeom prst="straightConnector1">
            <a:avLst/>
          </a:prstGeom>
          <a:ln w="12700">
            <a:solidFill>
              <a:srgbClr val="FF33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[Trial 3]</a:t>
            </a:r>
            <a:r>
              <a:rPr lang="en-US" altLang="ko-K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Convective-scale EPS </a:t>
            </a:r>
            <a:r>
              <a:rPr lang="en-US" altLang="ko-KR" sz="2800" b="1" i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: LETKF trial</a:t>
            </a:r>
            <a:endParaRPr lang="en-US" altLang="ko-KR" sz="2000" b="1" i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85758" y="1021374"/>
            <a:ext cx="8315332" cy="4969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0" latinLnBrk="0" hangingPunct="0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en-GB" altLang="ko-KR" sz="2400" dirty="0" smtClean="0">
                <a:solidFill>
                  <a:srgbClr val="990033"/>
                </a:solidFill>
                <a:latin typeface="Arial" charset="0"/>
                <a:ea typeface="맑은 고딕" pitchFamily="50" charset="-127"/>
                <a:cs typeface="Arial" charset="0"/>
              </a:rPr>
              <a:t> Downscaling from global EPS vs. LETKF</a:t>
            </a:r>
          </a:p>
        </p:txBody>
      </p:sp>
      <p:pic>
        <p:nvPicPr>
          <p:cNvPr id="24" name="그림 23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1247769" y="1665929"/>
            <a:ext cx="5824561" cy="397764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6258" y="1857364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10m Wind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4282" y="3824175"/>
            <a:ext cx="115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1.5m Temp.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79724" y="5643855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RMSE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37244" y="5643578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smtClean="0">
                <a:latin typeface="Arial" pitchFamily="34" charset="0"/>
                <a:cs typeface="Arial" pitchFamily="34" charset="0"/>
              </a:rPr>
              <a:t>Spread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500034" y="5991115"/>
            <a:ext cx="750099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eaLnBrk="0" hangingPunct="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Spread from LETKF is smaller than that from downscaling  : Further research area</a:t>
            </a:r>
            <a:endParaRPr kumimoji="0" lang="en-US" altLang="ko-KR" sz="1600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37"/>
          <p:cNvGrpSpPr/>
          <p:nvPr/>
        </p:nvGrpSpPr>
        <p:grpSpPr>
          <a:xfrm>
            <a:off x="144520" y="1285860"/>
            <a:ext cx="8856636" cy="4511547"/>
            <a:chOff x="1644" y="1500174"/>
            <a:chExt cx="9070950" cy="4511547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</a:blip>
            <a:srcRect/>
            <a:stretch>
              <a:fillRect/>
            </a:stretch>
          </p:blipFill>
          <p:spPr bwMode="auto">
            <a:xfrm>
              <a:off x="6216550" y="4712128"/>
              <a:ext cx="528407" cy="369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5587323" y="4099894"/>
              <a:ext cx="429585" cy="428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" name="그룹 71"/>
            <p:cNvGrpSpPr/>
            <p:nvPr/>
          </p:nvGrpSpPr>
          <p:grpSpPr>
            <a:xfrm>
              <a:off x="5929322" y="4265944"/>
              <a:ext cx="829530" cy="351673"/>
              <a:chOff x="5783515" y="3746000"/>
              <a:chExt cx="975338" cy="351673"/>
            </a:xfrm>
          </p:grpSpPr>
          <p:sp>
            <p:nvSpPr>
              <p:cNvPr id="73" name="자유형 72"/>
              <p:cNvSpPr/>
              <p:nvPr/>
            </p:nvSpPr>
            <p:spPr>
              <a:xfrm>
                <a:off x="5786565" y="3746000"/>
                <a:ext cx="972288" cy="119798"/>
              </a:xfrm>
              <a:custGeom>
                <a:avLst/>
                <a:gdLst>
                  <a:gd name="connsiteX0" fmla="*/ 0 w 2196548"/>
                  <a:gd name="connsiteY0" fmla="*/ 248479 h 352840"/>
                  <a:gd name="connsiteX1" fmla="*/ 437322 w 2196548"/>
                  <a:gd name="connsiteY1" fmla="*/ 149087 h 352840"/>
                  <a:gd name="connsiteX2" fmla="*/ 1033670 w 2196548"/>
                  <a:gd name="connsiteY2" fmla="*/ 327992 h 352840"/>
                  <a:gd name="connsiteX3" fmla="*/ 2196548 w 2196548"/>
                  <a:gd name="connsiteY3" fmla="*/ 0 h 3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6548" h="352840">
                    <a:moveTo>
                      <a:pt x="0" y="248479"/>
                    </a:moveTo>
                    <a:cubicBezTo>
                      <a:pt x="132522" y="192157"/>
                      <a:pt x="265044" y="135835"/>
                      <a:pt x="437322" y="149087"/>
                    </a:cubicBezTo>
                    <a:cubicBezTo>
                      <a:pt x="609600" y="162339"/>
                      <a:pt x="740466" y="352840"/>
                      <a:pt x="1033670" y="327992"/>
                    </a:cubicBezTo>
                    <a:cubicBezTo>
                      <a:pt x="1326874" y="303144"/>
                      <a:pt x="1761711" y="151572"/>
                      <a:pt x="2196548" y="0"/>
                    </a:cubicBezTo>
                  </a:path>
                </a:pathLst>
              </a:custGeom>
              <a:noFill/>
              <a:ln w="9525">
                <a:solidFill>
                  <a:schemeClr val="bg1">
                    <a:lumMod val="75000"/>
                  </a:schemeClr>
                </a:solidFill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4" name="자유형 73"/>
              <p:cNvSpPr/>
              <p:nvPr/>
            </p:nvSpPr>
            <p:spPr>
              <a:xfrm>
                <a:off x="5785786" y="3828877"/>
                <a:ext cx="968343" cy="100923"/>
              </a:xfrm>
              <a:custGeom>
                <a:avLst/>
                <a:gdLst>
                  <a:gd name="connsiteX0" fmla="*/ 0 w 2196548"/>
                  <a:gd name="connsiteY0" fmla="*/ 248479 h 352840"/>
                  <a:gd name="connsiteX1" fmla="*/ 437322 w 2196548"/>
                  <a:gd name="connsiteY1" fmla="*/ 149087 h 352840"/>
                  <a:gd name="connsiteX2" fmla="*/ 1033670 w 2196548"/>
                  <a:gd name="connsiteY2" fmla="*/ 327992 h 352840"/>
                  <a:gd name="connsiteX3" fmla="*/ 2196548 w 2196548"/>
                  <a:gd name="connsiteY3" fmla="*/ 0 h 352840"/>
                  <a:gd name="connsiteX0" fmla="*/ 0 w 2417346"/>
                  <a:gd name="connsiteY0" fmla="*/ 112644 h 202357"/>
                  <a:gd name="connsiteX1" fmla="*/ 437322 w 2417346"/>
                  <a:gd name="connsiteY1" fmla="*/ 13252 h 202357"/>
                  <a:gd name="connsiteX2" fmla="*/ 1033670 w 2417346"/>
                  <a:gd name="connsiteY2" fmla="*/ 192157 h 202357"/>
                  <a:gd name="connsiteX3" fmla="*/ 2417346 w 2417346"/>
                  <a:gd name="connsiteY3" fmla="*/ 50785 h 202357"/>
                  <a:gd name="connsiteX0" fmla="*/ 0 w 2417346"/>
                  <a:gd name="connsiteY0" fmla="*/ 120084 h 250491"/>
                  <a:gd name="connsiteX1" fmla="*/ 437322 w 2417346"/>
                  <a:gd name="connsiteY1" fmla="*/ 20692 h 250491"/>
                  <a:gd name="connsiteX2" fmla="*/ 1018966 w 2417346"/>
                  <a:gd name="connsiteY2" fmla="*/ 244236 h 250491"/>
                  <a:gd name="connsiteX3" fmla="*/ 2417346 w 2417346"/>
                  <a:gd name="connsiteY3" fmla="*/ 58225 h 250491"/>
                  <a:gd name="connsiteX0" fmla="*/ 0 w 2417346"/>
                  <a:gd name="connsiteY0" fmla="*/ 61860 h 194144"/>
                  <a:gd name="connsiteX1" fmla="*/ 493341 w 2417346"/>
                  <a:gd name="connsiteY1" fmla="*/ 48802 h 194144"/>
                  <a:gd name="connsiteX2" fmla="*/ 1018966 w 2417346"/>
                  <a:gd name="connsiteY2" fmla="*/ 186012 h 194144"/>
                  <a:gd name="connsiteX3" fmla="*/ 2417346 w 2417346"/>
                  <a:gd name="connsiteY3" fmla="*/ 1 h 194144"/>
                  <a:gd name="connsiteX0" fmla="*/ 0 w 2417346"/>
                  <a:gd name="connsiteY0" fmla="*/ 61858 h 194144"/>
                  <a:gd name="connsiteX1" fmla="*/ 493341 w 2417346"/>
                  <a:gd name="connsiteY1" fmla="*/ 48800 h 194144"/>
                  <a:gd name="connsiteX2" fmla="*/ 1018966 w 2417346"/>
                  <a:gd name="connsiteY2" fmla="*/ 186010 h 194144"/>
                  <a:gd name="connsiteX3" fmla="*/ 2417346 w 2417346"/>
                  <a:gd name="connsiteY3" fmla="*/ -1 h 194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7346" h="194144">
                    <a:moveTo>
                      <a:pt x="0" y="61858"/>
                    </a:moveTo>
                    <a:cubicBezTo>
                      <a:pt x="132522" y="5536"/>
                      <a:pt x="323513" y="28108"/>
                      <a:pt x="493341" y="48800"/>
                    </a:cubicBezTo>
                    <a:cubicBezTo>
                      <a:pt x="663169" y="69492"/>
                      <a:pt x="698299" y="194143"/>
                      <a:pt x="1018966" y="186010"/>
                    </a:cubicBezTo>
                    <a:cubicBezTo>
                      <a:pt x="1339633" y="177877"/>
                      <a:pt x="1982509" y="151571"/>
                      <a:pt x="2417346" y="-1"/>
                    </a:cubicBezTo>
                  </a:path>
                </a:pathLst>
              </a:custGeom>
              <a:noFill/>
              <a:ln w="9525">
                <a:solidFill>
                  <a:schemeClr val="bg1">
                    <a:lumMod val="75000"/>
                  </a:schemeClr>
                </a:solidFill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5" name="자유형 74"/>
              <p:cNvSpPr/>
              <p:nvPr/>
            </p:nvSpPr>
            <p:spPr>
              <a:xfrm flipV="1">
                <a:off x="5783515" y="3874576"/>
                <a:ext cx="964118" cy="223097"/>
              </a:xfrm>
              <a:custGeom>
                <a:avLst/>
                <a:gdLst>
                  <a:gd name="connsiteX0" fmla="*/ 0 w 2196548"/>
                  <a:gd name="connsiteY0" fmla="*/ 248479 h 352840"/>
                  <a:gd name="connsiteX1" fmla="*/ 437322 w 2196548"/>
                  <a:gd name="connsiteY1" fmla="*/ 149087 h 352840"/>
                  <a:gd name="connsiteX2" fmla="*/ 1033670 w 2196548"/>
                  <a:gd name="connsiteY2" fmla="*/ 327992 h 352840"/>
                  <a:gd name="connsiteX3" fmla="*/ 2196548 w 2196548"/>
                  <a:gd name="connsiteY3" fmla="*/ 0 h 352840"/>
                  <a:gd name="connsiteX0" fmla="*/ 0 w 2196548"/>
                  <a:gd name="connsiteY0" fmla="*/ 402053 h 532009"/>
                  <a:gd name="connsiteX1" fmla="*/ 437322 w 2196548"/>
                  <a:gd name="connsiteY1" fmla="*/ 302661 h 532009"/>
                  <a:gd name="connsiteX2" fmla="*/ 1033670 w 2196548"/>
                  <a:gd name="connsiteY2" fmla="*/ 481566 h 532009"/>
                  <a:gd name="connsiteX3" fmla="*/ 2196548 w 2196548"/>
                  <a:gd name="connsiteY3" fmla="*/ 0 h 532009"/>
                  <a:gd name="connsiteX0" fmla="*/ 0 w 2196548"/>
                  <a:gd name="connsiteY0" fmla="*/ 402053 h 532009"/>
                  <a:gd name="connsiteX1" fmla="*/ 437322 w 2196548"/>
                  <a:gd name="connsiteY1" fmla="*/ 302661 h 532009"/>
                  <a:gd name="connsiteX2" fmla="*/ 1033670 w 2196548"/>
                  <a:gd name="connsiteY2" fmla="*/ 481566 h 532009"/>
                  <a:gd name="connsiteX3" fmla="*/ 2196548 w 2196548"/>
                  <a:gd name="connsiteY3" fmla="*/ 0 h 532009"/>
                  <a:gd name="connsiteX0" fmla="*/ 0 w 2183843"/>
                  <a:gd name="connsiteY0" fmla="*/ 565640 h 722862"/>
                  <a:gd name="connsiteX1" fmla="*/ 437322 w 2183843"/>
                  <a:gd name="connsiteY1" fmla="*/ 466248 h 722862"/>
                  <a:gd name="connsiteX2" fmla="*/ 1033670 w 2183843"/>
                  <a:gd name="connsiteY2" fmla="*/ 645153 h 722862"/>
                  <a:gd name="connsiteX3" fmla="*/ 2183843 w 2183843"/>
                  <a:gd name="connsiteY3" fmla="*/ 0 h 72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3843" h="722862">
                    <a:moveTo>
                      <a:pt x="0" y="565640"/>
                    </a:moveTo>
                    <a:cubicBezTo>
                      <a:pt x="132522" y="509318"/>
                      <a:pt x="265044" y="452996"/>
                      <a:pt x="437322" y="466248"/>
                    </a:cubicBezTo>
                    <a:cubicBezTo>
                      <a:pt x="609600" y="479500"/>
                      <a:pt x="742583" y="722861"/>
                      <a:pt x="1033670" y="645153"/>
                    </a:cubicBezTo>
                    <a:cubicBezTo>
                      <a:pt x="1324757" y="567445"/>
                      <a:pt x="1749006" y="151572"/>
                      <a:pt x="2183843" y="0"/>
                    </a:cubicBezTo>
                  </a:path>
                </a:pathLst>
              </a:custGeom>
              <a:noFill/>
              <a:ln w="9525">
                <a:solidFill>
                  <a:schemeClr val="bg1">
                    <a:lumMod val="75000"/>
                  </a:schemeClr>
                </a:solidFill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" name="자유형 75"/>
              <p:cNvSpPr/>
              <p:nvPr/>
            </p:nvSpPr>
            <p:spPr>
              <a:xfrm>
                <a:off x="5785786" y="3894326"/>
                <a:ext cx="968343" cy="100694"/>
              </a:xfrm>
              <a:custGeom>
                <a:avLst/>
                <a:gdLst>
                  <a:gd name="connsiteX0" fmla="*/ 0 w 2196548"/>
                  <a:gd name="connsiteY0" fmla="*/ 248479 h 352840"/>
                  <a:gd name="connsiteX1" fmla="*/ 437322 w 2196548"/>
                  <a:gd name="connsiteY1" fmla="*/ 149087 h 352840"/>
                  <a:gd name="connsiteX2" fmla="*/ 1033670 w 2196548"/>
                  <a:gd name="connsiteY2" fmla="*/ 327992 h 352840"/>
                  <a:gd name="connsiteX3" fmla="*/ 2196548 w 2196548"/>
                  <a:gd name="connsiteY3" fmla="*/ 0 h 352840"/>
                  <a:gd name="connsiteX0" fmla="*/ 0 w 2417346"/>
                  <a:gd name="connsiteY0" fmla="*/ 112644 h 202357"/>
                  <a:gd name="connsiteX1" fmla="*/ 437322 w 2417346"/>
                  <a:gd name="connsiteY1" fmla="*/ 13252 h 202357"/>
                  <a:gd name="connsiteX2" fmla="*/ 1033670 w 2417346"/>
                  <a:gd name="connsiteY2" fmla="*/ 192157 h 202357"/>
                  <a:gd name="connsiteX3" fmla="*/ 2417346 w 2417346"/>
                  <a:gd name="connsiteY3" fmla="*/ 50785 h 202357"/>
                  <a:gd name="connsiteX0" fmla="*/ 0 w 2417346"/>
                  <a:gd name="connsiteY0" fmla="*/ 120084 h 250491"/>
                  <a:gd name="connsiteX1" fmla="*/ 437322 w 2417346"/>
                  <a:gd name="connsiteY1" fmla="*/ 20692 h 250491"/>
                  <a:gd name="connsiteX2" fmla="*/ 1018966 w 2417346"/>
                  <a:gd name="connsiteY2" fmla="*/ 244236 h 250491"/>
                  <a:gd name="connsiteX3" fmla="*/ 2417346 w 2417346"/>
                  <a:gd name="connsiteY3" fmla="*/ 58225 h 250491"/>
                  <a:gd name="connsiteX0" fmla="*/ 0 w 2417346"/>
                  <a:gd name="connsiteY0" fmla="*/ 120084 h 250491"/>
                  <a:gd name="connsiteX1" fmla="*/ 437322 w 2417346"/>
                  <a:gd name="connsiteY1" fmla="*/ 20692 h 250491"/>
                  <a:gd name="connsiteX2" fmla="*/ 1018966 w 2417346"/>
                  <a:gd name="connsiteY2" fmla="*/ 244236 h 250491"/>
                  <a:gd name="connsiteX3" fmla="*/ 2417346 w 2417346"/>
                  <a:gd name="connsiteY3" fmla="*/ 58225 h 250491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7346" h="193704">
                    <a:moveTo>
                      <a:pt x="0" y="103991"/>
                    </a:moveTo>
                    <a:cubicBezTo>
                      <a:pt x="132522" y="47669"/>
                      <a:pt x="251169" y="0"/>
                      <a:pt x="437322" y="4599"/>
                    </a:cubicBezTo>
                    <a:cubicBezTo>
                      <a:pt x="623475" y="9198"/>
                      <a:pt x="820857" y="102619"/>
                      <a:pt x="1116916" y="131587"/>
                    </a:cubicBezTo>
                    <a:cubicBezTo>
                      <a:pt x="1230602" y="143132"/>
                      <a:pt x="1982509" y="193704"/>
                      <a:pt x="2417346" y="42132"/>
                    </a:cubicBezTo>
                  </a:path>
                </a:pathLst>
              </a:custGeom>
              <a:noFill/>
              <a:ln w="9525">
                <a:solidFill>
                  <a:schemeClr val="bg1">
                    <a:lumMod val="75000"/>
                  </a:schemeClr>
                </a:solidFill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" name="자유형 76"/>
              <p:cNvSpPr/>
              <p:nvPr/>
            </p:nvSpPr>
            <p:spPr>
              <a:xfrm>
                <a:off x="5785786" y="3975688"/>
                <a:ext cx="973067" cy="91519"/>
              </a:xfrm>
              <a:custGeom>
                <a:avLst/>
                <a:gdLst>
                  <a:gd name="connsiteX0" fmla="*/ 0 w 2196548"/>
                  <a:gd name="connsiteY0" fmla="*/ 248479 h 352840"/>
                  <a:gd name="connsiteX1" fmla="*/ 437322 w 2196548"/>
                  <a:gd name="connsiteY1" fmla="*/ 149087 h 352840"/>
                  <a:gd name="connsiteX2" fmla="*/ 1033670 w 2196548"/>
                  <a:gd name="connsiteY2" fmla="*/ 327992 h 352840"/>
                  <a:gd name="connsiteX3" fmla="*/ 2196548 w 2196548"/>
                  <a:gd name="connsiteY3" fmla="*/ 0 h 352840"/>
                  <a:gd name="connsiteX0" fmla="*/ 0 w 2417346"/>
                  <a:gd name="connsiteY0" fmla="*/ 112644 h 202357"/>
                  <a:gd name="connsiteX1" fmla="*/ 437322 w 2417346"/>
                  <a:gd name="connsiteY1" fmla="*/ 13252 h 202357"/>
                  <a:gd name="connsiteX2" fmla="*/ 1033670 w 2417346"/>
                  <a:gd name="connsiteY2" fmla="*/ 192157 h 202357"/>
                  <a:gd name="connsiteX3" fmla="*/ 2417346 w 2417346"/>
                  <a:gd name="connsiteY3" fmla="*/ 50785 h 202357"/>
                  <a:gd name="connsiteX0" fmla="*/ 0 w 2417346"/>
                  <a:gd name="connsiteY0" fmla="*/ 120084 h 250491"/>
                  <a:gd name="connsiteX1" fmla="*/ 437322 w 2417346"/>
                  <a:gd name="connsiteY1" fmla="*/ 20692 h 250491"/>
                  <a:gd name="connsiteX2" fmla="*/ 1018966 w 2417346"/>
                  <a:gd name="connsiteY2" fmla="*/ 244236 h 250491"/>
                  <a:gd name="connsiteX3" fmla="*/ 2417346 w 2417346"/>
                  <a:gd name="connsiteY3" fmla="*/ 58225 h 250491"/>
                  <a:gd name="connsiteX0" fmla="*/ 0 w 2417346"/>
                  <a:gd name="connsiteY0" fmla="*/ 61860 h 190530"/>
                  <a:gd name="connsiteX1" fmla="*/ 451888 w 2417346"/>
                  <a:gd name="connsiteY1" fmla="*/ 27111 h 190530"/>
                  <a:gd name="connsiteX2" fmla="*/ 1018966 w 2417346"/>
                  <a:gd name="connsiteY2" fmla="*/ 186012 h 190530"/>
                  <a:gd name="connsiteX3" fmla="*/ 2417346 w 2417346"/>
                  <a:gd name="connsiteY3" fmla="*/ 1 h 190530"/>
                  <a:gd name="connsiteX0" fmla="*/ 0 w 2417346"/>
                  <a:gd name="connsiteY0" fmla="*/ 61860 h 165861"/>
                  <a:gd name="connsiteX1" fmla="*/ 451888 w 2417346"/>
                  <a:gd name="connsiteY1" fmla="*/ 27111 h 165861"/>
                  <a:gd name="connsiteX2" fmla="*/ 950781 w 2417346"/>
                  <a:gd name="connsiteY2" fmla="*/ 161344 h 165861"/>
                  <a:gd name="connsiteX3" fmla="*/ 2417346 w 2417346"/>
                  <a:gd name="connsiteY3" fmla="*/ 1 h 165861"/>
                  <a:gd name="connsiteX0" fmla="*/ 0 w 2417346"/>
                  <a:gd name="connsiteY0" fmla="*/ 66259 h 167774"/>
                  <a:gd name="connsiteX1" fmla="*/ 591881 w 2417346"/>
                  <a:gd name="connsiteY1" fmla="*/ 16581 h 167774"/>
                  <a:gd name="connsiteX2" fmla="*/ 950781 w 2417346"/>
                  <a:gd name="connsiteY2" fmla="*/ 165743 h 167774"/>
                  <a:gd name="connsiteX3" fmla="*/ 2417346 w 2417346"/>
                  <a:gd name="connsiteY3" fmla="*/ 4400 h 167774"/>
                  <a:gd name="connsiteX0" fmla="*/ 0 w 2417346"/>
                  <a:gd name="connsiteY0" fmla="*/ 73200 h 216355"/>
                  <a:gd name="connsiteX1" fmla="*/ 591881 w 2417346"/>
                  <a:gd name="connsiteY1" fmla="*/ 23522 h 216355"/>
                  <a:gd name="connsiteX2" fmla="*/ 1296982 w 2417346"/>
                  <a:gd name="connsiteY2" fmla="*/ 214325 h 216355"/>
                  <a:gd name="connsiteX3" fmla="*/ 2417346 w 2417346"/>
                  <a:gd name="connsiteY3" fmla="*/ 11341 h 216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7346" h="216355">
                    <a:moveTo>
                      <a:pt x="0" y="73200"/>
                    </a:moveTo>
                    <a:cubicBezTo>
                      <a:pt x="132522" y="16878"/>
                      <a:pt x="375717" y="1"/>
                      <a:pt x="591881" y="23522"/>
                    </a:cubicBezTo>
                    <a:cubicBezTo>
                      <a:pt x="808045" y="47043"/>
                      <a:pt x="992738" y="216355"/>
                      <a:pt x="1296982" y="214325"/>
                    </a:cubicBezTo>
                    <a:cubicBezTo>
                      <a:pt x="1601226" y="212295"/>
                      <a:pt x="1982509" y="162913"/>
                      <a:pt x="2417346" y="11341"/>
                    </a:cubicBezTo>
                  </a:path>
                </a:pathLst>
              </a:custGeom>
              <a:noFill/>
              <a:ln w="9525">
                <a:solidFill>
                  <a:schemeClr val="bg1">
                    <a:lumMod val="75000"/>
                  </a:schemeClr>
                </a:solidFill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그룹 77"/>
            <p:cNvGrpSpPr/>
            <p:nvPr/>
          </p:nvGrpSpPr>
          <p:grpSpPr>
            <a:xfrm>
              <a:off x="5871009" y="4161393"/>
              <a:ext cx="1018098" cy="950437"/>
              <a:chOff x="5871009" y="3641449"/>
              <a:chExt cx="1018098" cy="950437"/>
            </a:xfrm>
          </p:grpSpPr>
          <p:sp>
            <p:nvSpPr>
              <p:cNvPr id="79" name="타원 78"/>
              <p:cNvSpPr/>
              <p:nvPr/>
            </p:nvSpPr>
            <p:spPr>
              <a:xfrm>
                <a:off x="5871009" y="3787120"/>
                <a:ext cx="117947" cy="266806"/>
              </a:xfrm>
              <a:prstGeom prst="ellipse">
                <a:avLst/>
              </a:prstGeom>
              <a:solidFill>
                <a:schemeClr val="bg1">
                  <a:lumMod val="85000"/>
                  <a:alpha val="70000"/>
                </a:schemeClr>
              </a:solidFill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ko-KR" altLang="en-US" sz="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●</a:t>
                </a:r>
                <a:endParaRPr lang="en-US" altLang="ko-KR" sz="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ko-KR" altLang="en-US" sz="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●</a:t>
                </a:r>
                <a:endParaRPr lang="en-US" altLang="ko-KR" sz="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en-US" altLang="ko-KR" sz="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ko-KR" altLang="en-US" sz="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●</a:t>
                </a:r>
                <a:endParaRPr lang="en-US" altLang="ko-KR" sz="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ko-KR" altLang="en-US" sz="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●</a:t>
                </a:r>
                <a:endParaRPr lang="en-US" altLang="ko-KR" sz="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en-US" altLang="ko-KR" sz="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ko-KR" altLang="en-US" sz="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●</a:t>
                </a:r>
                <a:endParaRPr lang="en-US" altLang="ko-KR" sz="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0" name="타원 79"/>
              <p:cNvSpPr/>
              <p:nvPr/>
            </p:nvSpPr>
            <p:spPr>
              <a:xfrm>
                <a:off x="6653212" y="3641449"/>
                <a:ext cx="235895" cy="506122"/>
              </a:xfrm>
              <a:prstGeom prst="ellipse">
                <a:avLst/>
              </a:prstGeom>
              <a:solidFill>
                <a:schemeClr val="bg1">
                  <a:lumMod val="85000"/>
                  <a:alpha val="70000"/>
                </a:schemeClr>
              </a:solidFill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en-US" altLang="ko-KR" sz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ko-KR" altLang="en-US" sz="3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●</a:t>
                </a:r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ko-KR" altLang="en-US" sz="3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●</a:t>
                </a:r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ko-KR" altLang="en-US" sz="3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●</a:t>
                </a:r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ko-KR" altLang="en-US" sz="3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●</a:t>
                </a:r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ko-KR" altLang="en-US" sz="3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●</a:t>
                </a:r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en-US" altLang="ko-KR" sz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1" name="모서리가 둥근 직사각형 80"/>
              <p:cNvSpPr/>
              <p:nvPr/>
            </p:nvSpPr>
            <p:spPr>
              <a:xfrm>
                <a:off x="6704610" y="4300826"/>
                <a:ext cx="117947" cy="291060"/>
              </a:xfrm>
              <a:prstGeom prst="roundRect">
                <a:avLst/>
              </a:prstGeom>
              <a:solidFill>
                <a:schemeClr val="bg1">
                  <a:lumMod val="85000"/>
                  <a:alpha val="70000"/>
                </a:schemeClr>
              </a:solidFill>
              <a:ln w="9525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ko-KR" altLang="en-US" sz="3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■</a:t>
                </a:r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ko-KR" altLang="en-US" sz="3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■</a:t>
                </a:r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ko-KR" altLang="en-US" sz="3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■</a:t>
                </a:r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ko-KR" altLang="en-US" sz="3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■</a:t>
                </a:r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ko-KR" altLang="en-US" sz="3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■</a:t>
                </a:r>
                <a:endParaRPr lang="en-US" altLang="ko-KR" sz="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2" name="덧셈 기호 81"/>
              <p:cNvSpPr/>
              <p:nvPr/>
            </p:nvSpPr>
            <p:spPr>
              <a:xfrm>
                <a:off x="6699879" y="4171827"/>
                <a:ext cx="117947" cy="97020"/>
              </a:xfrm>
              <a:prstGeom prst="mathPlus">
                <a:avLst/>
              </a:prstGeom>
              <a:solidFill>
                <a:schemeClr val="bg1">
                  <a:lumMod val="85000"/>
                  <a:alpha val="70000"/>
                </a:schemeClr>
              </a:solidFill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3" name="타원 82"/>
            <p:cNvSpPr/>
            <p:nvPr/>
          </p:nvSpPr>
          <p:spPr>
            <a:xfrm>
              <a:off x="7828331" y="1500174"/>
              <a:ext cx="714348" cy="214314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Arial" pitchFamily="34" charset="0"/>
                  <a:cs typeface="Arial" pitchFamily="34" charset="0"/>
                </a:rPr>
                <a:t>◆</a:t>
              </a:r>
              <a:endParaRPr lang="en-US" altLang="ko-KR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altLang="ko-KR" sz="10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dirty="0" smtClean="0">
                  <a:latin typeface="Arial" pitchFamily="34" charset="0"/>
                  <a:cs typeface="Arial" pitchFamily="34" charset="0"/>
                </a:rPr>
                <a:t>◆</a:t>
              </a:r>
              <a:endParaRPr lang="en-US" altLang="ko-KR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ko-KR" altLang="en-US" sz="3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dirty="0" smtClean="0">
                  <a:latin typeface="Arial" pitchFamily="34" charset="0"/>
                  <a:cs typeface="Arial" pitchFamily="34" charset="0"/>
                </a:rPr>
                <a:t>◆</a:t>
              </a:r>
              <a:endParaRPr lang="en-US" altLang="ko-KR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ko-KR" altLang="en-US" sz="10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dirty="0" smtClean="0">
                  <a:latin typeface="Arial" pitchFamily="34" charset="0"/>
                  <a:cs typeface="Arial" pitchFamily="34" charset="0"/>
                </a:rPr>
                <a:t>◆</a:t>
              </a:r>
              <a:endParaRPr lang="en-US" altLang="ko-KR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ko-KR" altLang="en-US" sz="7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dirty="0" smtClean="0">
                  <a:latin typeface="Arial" pitchFamily="34" charset="0"/>
                  <a:cs typeface="Arial" pitchFamily="34" charset="0"/>
                </a:rPr>
                <a:t>◆</a:t>
              </a:r>
            </a:p>
          </p:txBody>
        </p:sp>
        <p:sp>
          <p:nvSpPr>
            <p:cNvPr id="84" name="타원 83"/>
            <p:cNvSpPr/>
            <p:nvPr/>
          </p:nvSpPr>
          <p:spPr>
            <a:xfrm>
              <a:off x="8715404" y="4224536"/>
              <a:ext cx="357190" cy="1000132"/>
            </a:xfrm>
            <a:prstGeom prst="ellipse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타원 84"/>
            <p:cNvSpPr/>
            <p:nvPr/>
          </p:nvSpPr>
          <p:spPr>
            <a:xfrm>
              <a:off x="3368084" y="2035568"/>
              <a:ext cx="571504" cy="149067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altLang="ko-KR" sz="6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sz="600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●</a:t>
              </a:r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sz="600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●</a:t>
              </a:r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sz="600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●</a:t>
              </a:r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sz="600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●</a:t>
              </a:r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sz="600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●</a:t>
              </a:r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altLang="ko-KR" sz="6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126" y="1940937"/>
              <a:ext cx="1152947" cy="1152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7" name="타원 86"/>
            <p:cNvSpPr/>
            <p:nvPr/>
          </p:nvSpPr>
          <p:spPr>
            <a:xfrm>
              <a:off x="1123689" y="2424855"/>
              <a:ext cx="285752" cy="78581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●</a:t>
              </a:r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sz="600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●</a:t>
              </a:r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sz="600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●</a:t>
              </a:r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sz="600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●</a:t>
              </a:r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sz="600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●</a:t>
              </a:r>
              <a:endParaRPr lang="en-US" altLang="ko-KR" sz="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모서리가 둥근 직사각형 87"/>
            <p:cNvSpPr/>
            <p:nvPr/>
          </p:nvSpPr>
          <p:spPr>
            <a:xfrm>
              <a:off x="3522764" y="4032517"/>
              <a:ext cx="285752" cy="85725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■</a:t>
              </a:r>
              <a:endParaRPr lang="en-US" altLang="ko-KR" sz="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altLang="ko-KR" sz="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sz="6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■</a:t>
              </a:r>
              <a:endParaRPr lang="en-US" altLang="ko-KR" sz="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altLang="ko-KR" sz="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sz="6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■</a:t>
              </a:r>
              <a:endParaRPr lang="en-US" altLang="ko-KR" sz="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sz="6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■</a:t>
              </a:r>
              <a:endParaRPr lang="en-US" altLang="ko-KR" sz="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en-US" sz="6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■</a:t>
              </a:r>
              <a:endParaRPr lang="en-US" altLang="ko-KR" sz="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자유형 88"/>
            <p:cNvSpPr/>
            <p:nvPr/>
          </p:nvSpPr>
          <p:spPr>
            <a:xfrm>
              <a:off x="1268453" y="2303737"/>
              <a:ext cx="2355566" cy="352840"/>
            </a:xfrm>
            <a:custGeom>
              <a:avLst/>
              <a:gdLst>
                <a:gd name="connsiteX0" fmla="*/ 0 w 2196548"/>
                <a:gd name="connsiteY0" fmla="*/ 248479 h 352840"/>
                <a:gd name="connsiteX1" fmla="*/ 437322 w 2196548"/>
                <a:gd name="connsiteY1" fmla="*/ 149087 h 352840"/>
                <a:gd name="connsiteX2" fmla="*/ 1033670 w 2196548"/>
                <a:gd name="connsiteY2" fmla="*/ 327992 h 352840"/>
                <a:gd name="connsiteX3" fmla="*/ 2196548 w 2196548"/>
                <a:gd name="connsiteY3" fmla="*/ 0 h 35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6548" h="352840">
                  <a:moveTo>
                    <a:pt x="0" y="248479"/>
                  </a:moveTo>
                  <a:cubicBezTo>
                    <a:pt x="132522" y="192157"/>
                    <a:pt x="265044" y="135835"/>
                    <a:pt x="437322" y="149087"/>
                  </a:cubicBezTo>
                  <a:cubicBezTo>
                    <a:pt x="609600" y="162339"/>
                    <a:pt x="740466" y="352840"/>
                    <a:pt x="1033670" y="327992"/>
                  </a:cubicBezTo>
                  <a:cubicBezTo>
                    <a:pt x="1326874" y="303144"/>
                    <a:pt x="1761711" y="151572"/>
                    <a:pt x="2196548" y="0"/>
                  </a:cubicBezTo>
                </a:path>
              </a:pathLst>
            </a:custGeom>
            <a:ln w="158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자유형 89"/>
            <p:cNvSpPr/>
            <p:nvPr/>
          </p:nvSpPr>
          <p:spPr>
            <a:xfrm>
              <a:off x="1266565" y="2458683"/>
              <a:ext cx="2346010" cy="383518"/>
            </a:xfrm>
            <a:custGeom>
              <a:avLst/>
              <a:gdLst>
                <a:gd name="connsiteX0" fmla="*/ 0 w 2196548"/>
                <a:gd name="connsiteY0" fmla="*/ 248479 h 352840"/>
                <a:gd name="connsiteX1" fmla="*/ 437322 w 2196548"/>
                <a:gd name="connsiteY1" fmla="*/ 149087 h 352840"/>
                <a:gd name="connsiteX2" fmla="*/ 1033670 w 2196548"/>
                <a:gd name="connsiteY2" fmla="*/ 327992 h 352840"/>
                <a:gd name="connsiteX3" fmla="*/ 2196548 w 2196548"/>
                <a:gd name="connsiteY3" fmla="*/ 0 h 352840"/>
                <a:gd name="connsiteX0" fmla="*/ 0 w 2417346"/>
                <a:gd name="connsiteY0" fmla="*/ 112644 h 202357"/>
                <a:gd name="connsiteX1" fmla="*/ 437322 w 2417346"/>
                <a:gd name="connsiteY1" fmla="*/ 13252 h 202357"/>
                <a:gd name="connsiteX2" fmla="*/ 1033670 w 2417346"/>
                <a:gd name="connsiteY2" fmla="*/ 192157 h 202357"/>
                <a:gd name="connsiteX3" fmla="*/ 2417346 w 2417346"/>
                <a:gd name="connsiteY3" fmla="*/ 50785 h 202357"/>
                <a:gd name="connsiteX0" fmla="*/ 0 w 2417346"/>
                <a:gd name="connsiteY0" fmla="*/ 120084 h 250491"/>
                <a:gd name="connsiteX1" fmla="*/ 437322 w 2417346"/>
                <a:gd name="connsiteY1" fmla="*/ 20692 h 250491"/>
                <a:gd name="connsiteX2" fmla="*/ 1018966 w 2417346"/>
                <a:gd name="connsiteY2" fmla="*/ 244236 h 250491"/>
                <a:gd name="connsiteX3" fmla="*/ 2417346 w 2417346"/>
                <a:gd name="connsiteY3" fmla="*/ 58225 h 25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7346" h="250491">
                  <a:moveTo>
                    <a:pt x="0" y="120084"/>
                  </a:moveTo>
                  <a:cubicBezTo>
                    <a:pt x="132522" y="63762"/>
                    <a:pt x="267494" y="0"/>
                    <a:pt x="437322" y="20692"/>
                  </a:cubicBezTo>
                  <a:cubicBezTo>
                    <a:pt x="607150" y="41384"/>
                    <a:pt x="688962" y="237981"/>
                    <a:pt x="1018966" y="244236"/>
                  </a:cubicBezTo>
                  <a:cubicBezTo>
                    <a:pt x="1348970" y="250491"/>
                    <a:pt x="1982509" y="209797"/>
                    <a:pt x="2417346" y="58225"/>
                  </a:cubicBezTo>
                </a:path>
              </a:pathLst>
            </a:custGeom>
            <a:ln w="1905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자유형 90"/>
            <p:cNvSpPr/>
            <p:nvPr/>
          </p:nvSpPr>
          <p:spPr>
            <a:xfrm flipV="1">
              <a:off x="1274655" y="2707219"/>
              <a:ext cx="2349363" cy="483600"/>
            </a:xfrm>
            <a:custGeom>
              <a:avLst/>
              <a:gdLst>
                <a:gd name="connsiteX0" fmla="*/ 0 w 2196548"/>
                <a:gd name="connsiteY0" fmla="*/ 248479 h 352840"/>
                <a:gd name="connsiteX1" fmla="*/ 437322 w 2196548"/>
                <a:gd name="connsiteY1" fmla="*/ 149087 h 352840"/>
                <a:gd name="connsiteX2" fmla="*/ 1033670 w 2196548"/>
                <a:gd name="connsiteY2" fmla="*/ 327992 h 352840"/>
                <a:gd name="connsiteX3" fmla="*/ 2196548 w 2196548"/>
                <a:gd name="connsiteY3" fmla="*/ 0 h 352840"/>
                <a:gd name="connsiteX0" fmla="*/ 0 w 2196548"/>
                <a:gd name="connsiteY0" fmla="*/ 402053 h 532009"/>
                <a:gd name="connsiteX1" fmla="*/ 437322 w 2196548"/>
                <a:gd name="connsiteY1" fmla="*/ 302661 h 532009"/>
                <a:gd name="connsiteX2" fmla="*/ 1033670 w 2196548"/>
                <a:gd name="connsiteY2" fmla="*/ 481566 h 532009"/>
                <a:gd name="connsiteX3" fmla="*/ 2196548 w 2196548"/>
                <a:gd name="connsiteY3" fmla="*/ 0 h 53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6548" h="532009">
                  <a:moveTo>
                    <a:pt x="0" y="402053"/>
                  </a:moveTo>
                  <a:cubicBezTo>
                    <a:pt x="132522" y="345731"/>
                    <a:pt x="265044" y="289409"/>
                    <a:pt x="437322" y="302661"/>
                  </a:cubicBezTo>
                  <a:cubicBezTo>
                    <a:pt x="609600" y="315913"/>
                    <a:pt x="740466" y="532009"/>
                    <a:pt x="1033670" y="481566"/>
                  </a:cubicBezTo>
                  <a:cubicBezTo>
                    <a:pt x="1326874" y="431123"/>
                    <a:pt x="1761711" y="151572"/>
                    <a:pt x="2196548" y="0"/>
                  </a:cubicBezTo>
                </a:path>
              </a:pathLst>
            </a:custGeom>
            <a:ln w="19050">
              <a:solidFill>
                <a:srgbClr val="FFC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자유형 91"/>
            <p:cNvSpPr/>
            <p:nvPr/>
          </p:nvSpPr>
          <p:spPr>
            <a:xfrm>
              <a:off x="1266565" y="2740600"/>
              <a:ext cx="2346010" cy="296574"/>
            </a:xfrm>
            <a:custGeom>
              <a:avLst/>
              <a:gdLst>
                <a:gd name="connsiteX0" fmla="*/ 0 w 2196548"/>
                <a:gd name="connsiteY0" fmla="*/ 248479 h 352840"/>
                <a:gd name="connsiteX1" fmla="*/ 437322 w 2196548"/>
                <a:gd name="connsiteY1" fmla="*/ 149087 h 352840"/>
                <a:gd name="connsiteX2" fmla="*/ 1033670 w 2196548"/>
                <a:gd name="connsiteY2" fmla="*/ 327992 h 352840"/>
                <a:gd name="connsiteX3" fmla="*/ 2196548 w 2196548"/>
                <a:gd name="connsiteY3" fmla="*/ 0 h 352840"/>
                <a:gd name="connsiteX0" fmla="*/ 0 w 2417346"/>
                <a:gd name="connsiteY0" fmla="*/ 112644 h 202357"/>
                <a:gd name="connsiteX1" fmla="*/ 437322 w 2417346"/>
                <a:gd name="connsiteY1" fmla="*/ 13252 h 202357"/>
                <a:gd name="connsiteX2" fmla="*/ 1033670 w 2417346"/>
                <a:gd name="connsiteY2" fmla="*/ 192157 h 202357"/>
                <a:gd name="connsiteX3" fmla="*/ 2417346 w 2417346"/>
                <a:gd name="connsiteY3" fmla="*/ 50785 h 202357"/>
                <a:gd name="connsiteX0" fmla="*/ 0 w 2417346"/>
                <a:gd name="connsiteY0" fmla="*/ 120084 h 250491"/>
                <a:gd name="connsiteX1" fmla="*/ 437322 w 2417346"/>
                <a:gd name="connsiteY1" fmla="*/ 20692 h 250491"/>
                <a:gd name="connsiteX2" fmla="*/ 1018966 w 2417346"/>
                <a:gd name="connsiteY2" fmla="*/ 244236 h 250491"/>
                <a:gd name="connsiteX3" fmla="*/ 2417346 w 2417346"/>
                <a:gd name="connsiteY3" fmla="*/ 58225 h 250491"/>
                <a:gd name="connsiteX0" fmla="*/ 0 w 2417346"/>
                <a:gd name="connsiteY0" fmla="*/ 120084 h 250491"/>
                <a:gd name="connsiteX1" fmla="*/ 437322 w 2417346"/>
                <a:gd name="connsiteY1" fmla="*/ 20692 h 250491"/>
                <a:gd name="connsiteX2" fmla="*/ 1018966 w 2417346"/>
                <a:gd name="connsiteY2" fmla="*/ 244236 h 250491"/>
                <a:gd name="connsiteX3" fmla="*/ 2417346 w 2417346"/>
                <a:gd name="connsiteY3" fmla="*/ 58225 h 250491"/>
                <a:gd name="connsiteX0" fmla="*/ 0 w 2417346"/>
                <a:gd name="connsiteY0" fmla="*/ 103991 h 193704"/>
                <a:gd name="connsiteX1" fmla="*/ 437322 w 2417346"/>
                <a:gd name="connsiteY1" fmla="*/ 4599 h 193704"/>
                <a:gd name="connsiteX2" fmla="*/ 1116916 w 2417346"/>
                <a:gd name="connsiteY2" fmla="*/ 131587 h 193704"/>
                <a:gd name="connsiteX3" fmla="*/ 2417346 w 2417346"/>
                <a:gd name="connsiteY3" fmla="*/ 42132 h 193704"/>
                <a:gd name="connsiteX0" fmla="*/ 0 w 2417346"/>
                <a:gd name="connsiteY0" fmla="*/ 103991 h 193704"/>
                <a:gd name="connsiteX1" fmla="*/ 437322 w 2417346"/>
                <a:gd name="connsiteY1" fmla="*/ 4599 h 193704"/>
                <a:gd name="connsiteX2" fmla="*/ 1116916 w 2417346"/>
                <a:gd name="connsiteY2" fmla="*/ 131587 h 193704"/>
                <a:gd name="connsiteX3" fmla="*/ 2417346 w 2417346"/>
                <a:gd name="connsiteY3" fmla="*/ 42132 h 193704"/>
                <a:gd name="connsiteX0" fmla="*/ 0 w 2417346"/>
                <a:gd name="connsiteY0" fmla="*/ 103991 h 193704"/>
                <a:gd name="connsiteX1" fmla="*/ 437322 w 2417346"/>
                <a:gd name="connsiteY1" fmla="*/ 4599 h 193704"/>
                <a:gd name="connsiteX2" fmla="*/ 1116916 w 2417346"/>
                <a:gd name="connsiteY2" fmla="*/ 131587 h 193704"/>
                <a:gd name="connsiteX3" fmla="*/ 2417346 w 2417346"/>
                <a:gd name="connsiteY3" fmla="*/ 42132 h 193704"/>
                <a:gd name="connsiteX0" fmla="*/ 0 w 2417346"/>
                <a:gd name="connsiteY0" fmla="*/ 103991 h 193704"/>
                <a:gd name="connsiteX1" fmla="*/ 437322 w 2417346"/>
                <a:gd name="connsiteY1" fmla="*/ 4599 h 193704"/>
                <a:gd name="connsiteX2" fmla="*/ 1116916 w 2417346"/>
                <a:gd name="connsiteY2" fmla="*/ 131587 h 193704"/>
                <a:gd name="connsiteX3" fmla="*/ 2417346 w 2417346"/>
                <a:gd name="connsiteY3" fmla="*/ 42132 h 193704"/>
                <a:gd name="connsiteX0" fmla="*/ 0 w 2417346"/>
                <a:gd name="connsiteY0" fmla="*/ 103991 h 193704"/>
                <a:gd name="connsiteX1" fmla="*/ 437322 w 2417346"/>
                <a:gd name="connsiteY1" fmla="*/ 4599 h 193704"/>
                <a:gd name="connsiteX2" fmla="*/ 1116916 w 2417346"/>
                <a:gd name="connsiteY2" fmla="*/ 131587 h 193704"/>
                <a:gd name="connsiteX3" fmla="*/ 2417346 w 2417346"/>
                <a:gd name="connsiteY3" fmla="*/ 42132 h 19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7346" h="193704">
                  <a:moveTo>
                    <a:pt x="0" y="103991"/>
                  </a:moveTo>
                  <a:cubicBezTo>
                    <a:pt x="132522" y="47669"/>
                    <a:pt x="251169" y="0"/>
                    <a:pt x="437322" y="4599"/>
                  </a:cubicBezTo>
                  <a:cubicBezTo>
                    <a:pt x="623475" y="9198"/>
                    <a:pt x="820857" y="102619"/>
                    <a:pt x="1116916" y="131587"/>
                  </a:cubicBezTo>
                  <a:cubicBezTo>
                    <a:pt x="1230602" y="143132"/>
                    <a:pt x="1982509" y="193704"/>
                    <a:pt x="2417346" y="42132"/>
                  </a:cubicBezTo>
                </a:path>
              </a:pathLst>
            </a:custGeom>
            <a:ln w="1905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자유형 92"/>
            <p:cNvSpPr/>
            <p:nvPr/>
          </p:nvSpPr>
          <p:spPr>
            <a:xfrm>
              <a:off x="1266565" y="2931521"/>
              <a:ext cx="2357454" cy="280191"/>
            </a:xfrm>
            <a:custGeom>
              <a:avLst/>
              <a:gdLst>
                <a:gd name="connsiteX0" fmla="*/ 0 w 2196548"/>
                <a:gd name="connsiteY0" fmla="*/ 248479 h 352840"/>
                <a:gd name="connsiteX1" fmla="*/ 437322 w 2196548"/>
                <a:gd name="connsiteY1" fmla="*/ 149087 h 352840"/>
                <a:gd name="connsiteX2" fmla="*/ 1033670 w 2196548"/>
                <a:gd name="connsiteY2" fmla="*/ 327992 h 352840"/>
                <a:gd name="connsiteX3" fmla="*/ 2196548 w 2196548"/>
                <a:gd name="connsiteY3" fmla="*/ 0 h 352840"/>
                <a:gd name="connsiteX0" fmla="*/ 0 w 2417346"/>
                <a:gd name="connsiteY0" fmla="*/ 112644 h 202357"/>
                <a:gd name="connsiteX1" fmla="*/ 437322 w 2417346"/>
                <a:gd name="connsiteY1" fmla="*/ 13252 h 202357"/>
                <a:gd name="connsiteX2" fmla="*/ 1033670 w 2417346"/>
                <a:gd name="connsiteY2" fmla="*/ 192157 h 202357"/>
                <a:gd name="connsiteX3" fmla="*/ 2417346 w 2417346"/>
                <a:gd name="connsiteY3" fmla="*/ 50785 h 202357"/>
                <a:gd name="connsiteX0" fmla="*/ 0 w 2417346"/>
                <a:gd name="connsiteY0" fmla="*/ 120084 h 250491"/>
                <a:gd name="connsiteX1" fmla="*/ 437322 w 2417346"/>
                <a:gd name="connsiteY1" fmla="*/ 20692 h 250491"/>
                <a:gd name="connsiteX2" fmla="*/ 1018966 w 2417346"/>
                <a:gd name="connsiteY2" fmla="*/ 244236 h 250491"/>
                <a:gd name="connsiteX3" fmla="*/ 2417346 w 2417346"/>
                <a:gd name="connsiteY3" fmla="*/ 58225 h 250491"/>
                <a:gd name="connsiteX0" fmla="*/ 0 w 2417346"/>
                <a:gd name="connsiteY0" fmla="*/ 114600 h 212103"/>
                <a:gd name="connsiteX1" fmla="*/ 437322 w 2417346"/>
                <a:gd name="connsiteY1" fmla="*/ 15208 h 212103"/>
                <a:gd name="connsiteX2" fmla="*/ 1499900 w 2417346"/>
                <a:gd name="connsiteY2" fmla="*/ 205848 h 212103"/>
                <a:gd name="connsiteX3" fmla="*/ 2417346 w 2417346"/>
                <a:gd name="connsiteY3" fmla="*/ 52741 h 212103"/>
                <a:gd name="connsiteX0" fmla="*/ 0 w 2417346"/>
                <a:gd name="connsiteY0" fmla="*/ 125564 h 224895"/>
                <a:gd name="connsiteX1" fmla="*/ 687038 w 2417346"/>
                <a:gd name="connsiteY1" fmla="*/ 15208 h 224895"/>
                <a:gd name="connsiteX2" fmla="*/ 1499900 w 2417346"/>
                <a:gd name="connsiteY2" fmla="*/ 216812 h 224895"/>
                <a:gd name="connsiteX3" fmla="*/ 2417346 w 2417346"/>
                <a:gd name="connsiteY3" fmla="*/ 63705 h 22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7346" h="224895">
                  <a:moveTo>
                    <a:pt x="0" y="125564"/>
                  </a:moveTo>
                  <a:cubicBezTo>
                    <a:pt x="132522" y="69242"/>
                    <a:pt x="437055" y="0"/>
                    <a:pt x="687038" y="15208"/>
                  </a:cubicBezTo>
                  <a:cubicBezTo>
                    <a:pt x="937021" y="30416"/>
                    <a:pt x="1211515" y="208729"/>
                    <a:pt x="1499900" y="216812"/>
                  </a:cubicBezTo>
                  <a:cubicBezTo>
                    <a:pt x="1788285" y="224895"/>
                    <a:pt x="1982509" y="215277"/>
                    <a:pt x="2417346" y="63705"/>
                  </a:cubicBezTo>
                </a:path>
              </a:pathLst>
            </a:custGeom>
            <a:ln w="15875">
              <a:solidFill>
                <a:srgbClr val="0000FF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모서리가 둥근 직사각형 93"/>
            <p:cNvSpPr/>
            <p:nvPr/>
          </p:nvSpPr>
          <p:spPr>
            <a:xfrm>
              <a:off x="3742673" y="2899117"/>
              <a:ext cx="428628" cy="1285884"/>
            </a:xfrm>
            <a:prstGeom prst="roundRect">
              <a:avLst>
                <a:gd name="adj" fmla="val 39855"/>
              </a:avLst>
            </a:prstGeom>
            <a:solidFill>
              <a:schemeClr val="accent3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ko-KR" sz="12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★</a:t>
              </a:r>
              <a:endParaRPr lang="en-US" altLang="ko-KR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ko-KR" sz="12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★</a:t>
              </a:r>
              <a:endParaRPr lang="en-US" altLang="ko-KR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ko-KR" sz="12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★</a:t>
              </a:r>
              <a:endParaRPr lang="en-US" altLang="ko-KR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ko-KR" sz="12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★</a:t>
              </a:r>
              <a:endParaRPr lang="en-US" altLang="ko-KR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ko-KR" sz="12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★</a:t>
              </a:r>
              <a:endParaRPr lang="ko-KR" altLang="en-US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5" name="직선 화살표 연결선 94"/>
            <p:cNvCxnSpPr/>
            <p:nvPr/>
          </p:nvCxnSpPr>
          <p:spPr>
            <a:xfrm>
              <a:off x="56117" y="5558188"/>
              <a:ext cx="8640000" cy="1588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58933" y="3426178"/>
              <a:ext cx="793506" cy="960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11333" y="3578578"/>
              <a:ext cx="793506" cy="960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3733" y="3730978"/>
              <a:ext cx="793506" cy="960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16133" y="3883378"/>
              <a:ext cx="793506" cy="960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6" name="그룹 99"/>
            <p:cNvGrpSpPr/>
            <p:nvPr/>
          </p:nvGrpSpPr>
          <p:grpSpPr>
            <a:xfrm>
              <a:off x="3986805" y="1734366"/>
              <a:ext cx="4157096" cy="2270452"/>
              <a:chOff x="3986804" y="1299836"/>
              <a:chExt cx="4352123" cy="2270452"/>
            </a:xfrm>
          </p:grpSpPr>
          <p:sp>
            <p:nvSpPr>
              <p:cNvPr id="101" name="자유형 100"/>
              <p:cNvSpPr/>
              <p:nvPr/>
            </p:nvSpPr>
            <p:spPr>
              <a:xfrm>
                <a:off x="4005699" y="1299836"/>
                <a:ext cx="4310225" cy="1710983"/>
              </a:xfrm>
              <a:custGeom>
                <a:avLst/>
                <a:gdLst>
                  <a:gd name="connsiteX0" fmla="*/ 0 w 2196548"/>
                  <a:gd name="connsiteY0" fmla="*/ 248479 h 352840"/>
                  <a:gd name="connsiteX1" fmla="*/ 437322 w 2196548"/>
                  <a:gd name="connsiteY1" fmla="*/ 149087 h 352840"/>
                  <a:gd name="connsiteX2" fmla="*/ 1033670 w 2196548"/>
                  <a:gd name="connsiteY2" fmla="*/ 327992 h 352840"/>
                  <a:gd name="connsiteX3" fmla="*/ 2196548 w 2196548"/>
                  <a:gd name="connsiteY3" fmla="*/ 0 h 352840"/>
                  <a:gd name="connsiteX0" fmla="*/ 0 w 2417346"/>
                  <a:gd name="connsiteY0" fmla="*/ 112644 h 202357"/>
                  <a:gd name="connsiteX1" fmla="*/ 437322 w 2417346"/>
                  <a:gd name="connsiteY1" fmla="*/ 13252 h 202357"/>
                  <a:gd name="connsiteX2" fmla="*/ 1033670 w 2417346"/>
                  <a:gd name="connsiteY2" fmla="*/ 192157 h 202357"/>
                  <a:gd name="connsiteX3" fmla="*/ 2417346 w 2417346"/>
                  <a:gd name="connsiteY3" fmla="*/ 50785 h 202357"/>
                  <a:gd name="connsiteX0" fmla="*/ 0 w 2417346"/>
                  <a:gd name="connsiteY0" fmla="*/ 120084 h 250491"/>
                  <a:gd name="connsiteX1" fmla="*/ 437322 w 2417346"/>
                  <a:gd name="connsiteY1" fmla="*/ 20692 h 250491"/>
                  <a:gd name="connsiteX2" fmla="*/ 1018966 w 2417346"/>
                  <a:gd name="connsiteY2" fmla="*/ 244236 h 250491"/>
                  <a:gd name="connsiteX3" fmla="*/ 2417346 w 2417346"/>
                  <a:gd name="connsiteY3" fmla="*/ 58225 h 250491"/>
                  <a:gd name="connsiteX0" fmla="*/ 0 w 2417346"/>
                  <a:gd name="connsiteY0" fmla="*/ 120084 h 250491"/>
                  <a:gd name="connsiteX1" fmla="*/ 437322 w 2417346"/>
                  <a:gd name="connsiteY1" fmla="*/ 20692 h 250491"/>
                  <a:gd name="connsiteX2" fmla="*/ 1018966 w 2417346"/>
                  <a:gd name="connsiteY2" fmla="*/ 244236 h 250491"/>
                  <a:gd name="connsiteX3" fmla="*/ 2417346 w 2417346"/>
                  <a:gd name="connsiteY3" fmla="*/ 58225 h 250491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295169 h 334310"/>
                  <a:gd name="connsiteX1" fmla="*/ 437322 w 2417346"/>
                  <a:gd name="connsiteY1" fmla="*/ 195777 h 334310"/>
                  <a:gd name="connsiteX2" fmla="*/ 1116916 w 2417346"/>
                  <a:gd name="connsiteY2" fmla="*/ 322765 h 334310"/>
                  <a:gd name="connsiteX3" fmla="*/ 2417346 w 2417346"/>
                  <a:gd name="connsiteY3" fmla="*/ 0 h 334310"/>
                  <a:gd name="connsiteX0" fmla="*/ 0 w 2417346"/>
                  <a:gd name="connsiteY0" fmla="*/ 295169 h 334310"/>
                  <a:gd name="connsiteX1" fmla="*/ 437322 w 2417346"/>
                  <a:gd name="connsiteY1" fmla="*/ 195777 h 334310"/>
                  <a:gd name="connsiteX2" fmla="*/ 1319014 w 2417346"/>
                  <a:gd name="connsiteY2" fmla="*/ 322765 h 334310"/>
                  <a:gd name="connsiteX3" fmla="*/ 2417346 w 2417346"/>
                  <a:gd name="connsiteY3" fmla="*/ 0 h 334310"/>
                  <a:gd name="connsiteX0" fmla="*/ 0 w 2417346"/>
                  <a:gd name="connsiteY0" fmla="*/ 295169 h 335128"/>
                  <a:gd name="connsiteX1" fmla="*/ 437322 w 2417346"/>
                  <a:gd name="connsiteY1" fmla="*/ 195777 h 335128"/>
                  <a:gd name="connsiteX2" fmla="*/ 1319014 w 2417346"/>
                  <a:gd name="connsiteY2" fmla="*/ 322765 h 335128"/>
                  <a:gd name="connsiteX3" fmla="*/ 2417346 w 2417346"/>
                  <a:gd name="connsiteY3" fmla="*/ 0 h 335128"/>
                  <a:gd name="connsiteX0" fmla="*/ 0 w 2417346"/>
                  <a:gd name="connsiteY0" fmla="*/ 295169 h 335128"/>
                  <a:gd name="connsiteX1" fmla="*/ 437322 w 2417346"/>
                  <a:gd name="connsiteY1" fmla="*/ 195777 h 335128"/>
                  <a:gd name="connsiteX2" fmla="*/ 1319014 w 2417346"/>
                  <a:gd name="connsiteY2" fmla="*/ 322765 h 335128"/>
                  <a:gd name="connsiteX3" fmla="*/ 2417346 w 2417346"/>
                  <a:gd name="connsiteY3" fmla="*/ 0 h 335128"/>
                  <a:gd name="connsiteX0" fmla="*/ 0 w 2417346"/>
                  <a:gd name="connsiteY0" fmla="*/ 295169 h 335128"/>
                  <a:gd name="connsiteX1" fmla="*/ 437322 w 2417346"/>
                  <a:gd name="connsiteY1" fmla="*/ 195777 h 335128"/>
                  <a:gd name="connsiteX2" fmla="*/ 1319014 w 2417346"/>
                  <a:gd name="connsiteY2" fmla="*/ 322765 h 335128"/>
                  <a:gd name="connsiteX3" fmla="*/ 2417346 w 2417346"/>
                  <a:gd name="connsiteY3" fmla="*/ 0 h 335128"/>
                  <a:gd name="connsiteX0" fmla="*/ 0 w 2417346"/>
                  <a:gd name="connsiteY0" fmla="*/ 295169 h 355394"/>
                  <a:gd name="connsiteX1" fmla="*/ 437322 w 2417346"/>
                  <a:gd name="connsiteY1" fmla="*/ 195777 h 355394"/>
                  <a:gd name="connsiteX2" fmla="*/ 1319014 w 2417346"/>
                  <a:gd name="connsiteY2" fmla="*/ 322765 h 355394"/>
                  <a:gd name="connsiteX3" fmla="*/ 2417346 w 2417346"/>
                  <a:gd name="connsiteY3" fmla="*/ 0 h 355394"/>
                  <a:gd name="connsiteX0" fmla="*/ 0 w 2417346"/>
                  <a:gd name="connsiteY0" fmla="*/ 295169 h 355394"/>
                  <a:gd name="connsiteX1" fmla="*/ 437322 w 2417346"/>
                  <a:gd name="connsiteY1" fmla="*/ 195777 h 355394"/>
                  <a:gd name="connsiteX2" fmla="*/ 1319014 w 2417346"/>
                  <a:gd name="connsiteY2" fmla="*/ 322765 h 355394"/>
                  <a:gd name="connsiteX3" fmla="*/ 2417346 w 2417346"/>
                  <a:gd name="connsiteY3" fmla="*/ 0 h 355394"/>
                  <a:gd name="connsiteX0" fmla="*/ 0 w 2417346"/>
                  <a:gd name="connsiteY0" fmla="*/ 948409 h 1117508"/>
                  <a:gd name="connsiteX1" fmla="*/ 437322 w 2417346"/>
                  <a:gd name="connsiteY1" fmla="*/ 849017 h 1117508"/>
                  <a:gd name="connsiteX2" fmla="*/ 1319014 w 2417346"/>
                  <a:gd name="connsiteY2" fmla="*/ 976005 h 1117508"/>
                  <a:gd name="connsiteX3" fmla="*/ 2417346 w 2417346"/>
                  <a:gd name="connsiteY3" fmla="*/ 0 h 1117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7346" h="1117508">
                    <a:moveTo>
                      <a:pt x="0" y="948409"/>
                    </a:moveTo>
                    <a:cubicBezTo>
                      <a:pt x="132522" y="892087"/>
                      <a:pt x="217486" y="844418"/>
                      <a:pt x="437322" y="849017"/>
                    </a:cubicBezTo>
                    <a:cubicBezTo>
                      <a:pt x="657158" y="853616"/>
                      <a:pt x="989010" y="1117508"/>
                      <a:pt x="1319014" y="976005"/>
                    </a:cubicBezTo>
                    <a:cubicBezTo>
                      <a:pt x="1649018" y="834502"/>
                      <a:pt x="1982509" y="151572"/>
                      <a:pt x="2417346" y="0"/>
                    </a:cubicBezTo>
                  </a:path>
                </a:pathLst>
              </a:custGeom>
              <a:ln w="19050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" name="자유형 101"/>
              <p:cNvSpPr/>
              <p:nvPr/>
            </p:nvSpPr>
            <p:spPr>
              <a:xfrm>
                <a:off x="4005738" y="2014216"/>
                <a:ext cx="4333189" cy="1380853"/>
              </a:xfrm>
              <a:custGeom>
                <a:avLst/>
                <a:gdLst>
                  <a:gd name="connsiteX0" fmla="*/ 0 w 2196548"/>
                  <a:gd name="connsiteY0" fmla="*/ 248479 h 352840"/>
                  <a:gd name="connsiteX1" fmla="*/ 437322 w 2196548"/>
                  <a:gd name="connsiteY1" fmla="*/ 149087 h 352840"/>
                  <a:gd name="connsiteX2" fmla="*/ 1033670 w 2196548"/>
                  <a:gd name="connsiteY2" fmla="*/ 327992 h 352840"/>
                  <a:gd name="connsiteX3" fmla="*/ 2196548 w 2196548"/>
                  <a:gd name="connsiteY3" fmla="*/ 0 h 352840"/>
                  <a:gd name="connsiteX0" fmla="*/ 0 w 2417346"/>
                  <a:gd name="connsiteY0" fmla="*/ 112644 h 202357"/>
                  <a:gd name="connsiteX1" fmla="*/ 437322 w 2417346"/>
                  <a:gd name="connsiteY1" fmla="*/ 13252 h 202357"/>
                  <a:gd name="connsiteX2" fmla="*/ 1033670 w 2417346"/>
                  <a:gd name="connsiteY2" fmla="*/ 192157 h 202357"/>
                  <a:gd name="connsiteX3" fmla="*/ 2417346 w 2417346"/>
                  <a:gd name="connsiteY3" fmla="*/ 50785 h 202357"/>
                  <a:gd name="connsiteX0" fmla="*/ 0 w 2417346"/>
                  <a:gd name="connsiteY0" fmla="*/ 120084 h 250491"/>
                  <a:gd name="connsiteX1" fmla="*/ 437322 w 2417346"/>
                  <a:gd name="connsiteY1" fmla="*/ 20692 h 250491"/>
                  <a:gd name="connsiteX2" fmla="*/ 1018966 w 2417346"/>
                  <a:gd name="connsiteY2" fmla="*/ 244236 h 250491"/>
                  <a:gd name="connsiteX3" fmla="*/ 2417346 w 2417346"/>
                  <a:gd name="connsiteY3" fmla="*/ 58225 h 250491"/>
                  <a:gd name="connsiteX0" fmla="*/ 0 w 2417346"/>
                  <a:gd name="connsiteY0" fmla="*/ 120084 h 250491"/>
                  <a:gd name="connsiteX1" fmla="*/ 437322 w 2417346"/>
                  <a:gd name="connsiteY1" fmla="*/ 20692 h 250491"/>
                  <a:gd name="connsiteX2" fmla="*/ 1018966 w 2417346"/>
                  <a:gd name="connsiteY2" fmla="*/ 244236 h 250491"/>
                  <a:gd name="connsiteX3" fmla="*/ 2417346 w 2417346"/>
                  <a:gd name="connsiteY3" fmla="*/ 58225 h 250491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295169 h 334310"/>
                  <a:gd name="connsiteX1" fmla="*/ 437322 w 2417346"/>
                  <a:gd name="connsiteY1" fmla="*/ 195777 h 334310"/>
                  <a:gd name="connsiteX2" fmla="*/ 1116916 w 2417346"/>
                  <a:gd name="connsiteY2" fmla="*/ 322765 h 334310"/>
                  <a:gd name="connsiteX3" fmla="*/ 2417346 w 2417346"/>
                  <a:gd name="connsiteY3" fmla="*/ 0 h 334310"/>
                  <a:gd name="connsiteX0" fmla="*/ 0 w 2417346"/>
                  <a:gd name="connsiteY0" fmla="*/ 295169 h 334310"/>
                  <a:gd name="connsiteX1" fmla="*/ 437322 w 2417346"/>
                  <a:gd name="connsiteY1" fmla="*/ 195777 h 334310"/>
                  <a:gd name="connsiteX2" fmla="*/ 1319014 w 2417346"/>
                  <a:gd name="connsiteY2" fmla="*/ 322765 h 334310"/>
                  <a:gd name="connsiteX3" fmla="*/ 2417346 w 2417346"/>
                  <a:gd name="connsiteY3" fmla="*/ 0 h 334310"/>
                  <a:gd name="connsiteX0" fmla="*/ 0 w 2417346"/>
                  <a:gd name="connsiteY0" fmla="*/ 295169 h 335128"/>
                  <a:gd name="connsiteX1" fmla="*/ 437322 w 2417346"/>
                  <a:gd name="connsiteY1" fmla="*/ 195777 h 335128"/>
                  <a:gd name="connsiteX2" fmla="*/ 1319014 w 2417346"/>
                  <a:gd name="connsiteY2" fmla="*/ 322765 h 335128"/>
                  <a:gd name="connsiteX3" fmla="*/ 2417346 w 2417346"/>
                  <a:gd name="connsiteY3" fmla="*/ 0 h 335128"/>
                  <a:gd name="connsiteX0" fmla="*/ 0 w 2417346"/>
                  <a:gd name="connsiteY0" fmla="*/ 295169 h 335128"/>
                  <a:gd name="connsiteX1" fmla="*/ 437322 w 2417346"/>
                  <a:gd name="connsiteY1" fmla="*/ 195777 h 335128"/>
                  <a:gd name="connsiteX2" fmla="*/ 1319014 w 2417346"/>
                  <a:gd name="connsiteY2" fmla="*/ 322765 h 335128"/>
                  <a:gd name="connsiteX3" fmla="*/ 2417346 w 2417346"/>
                  <a:gd name="connsiteY3" fmla="*/ 0 h 335128"/>
                  <a:gd name="connsiteX0" fmla="*/ 0 w 2632965"/>
                  <a:gd name="connsiteY0" fmla="*/ 199434 h 239393"/>
                  <a:gd name="connsiteX1" fmla="*/ 437322 w 2632965"/>
                  <a:gd name="connsiteY1" fmla="*/ 100042 h 239393"/>
                  <a:gd name="connsiteX2" fmla="*/ 1319014 w 2632965"/>
                  <a:gd name="connsiteY2" fmla="*/ 227030 h 239393"/>
                  <a:gd name="connsiteX3" fmla="*/ 2632965 w 2632965"/>
                  <a:gd name="connsiteY3" fmla="*/ 0 h 239393"/>
                  <a:gd name="connsiteX0" fmla="*/ 0 w 2632965"/>
                  <a:gd name="connsiteY0" fmla="*/ 199434 h 239393"/>
                  <a:gd name="connsiteX1" fmla="*/ 437322 w 2632965"/>
                  <a:gd name="connsiteY1" fmla="*/ 100042 h 239393"/>
                  <a:gd name="connsiteX2" fmla="*/ 1588544 w 2632965"/>
                  <a:gd name="connsiteY2" fmla="*/ 227030 h 239393"/>
                  <a:gd name="connsiteX3" fmla="*/ 2632965 w 2632965"/>
                  <a:gd name="connsiteY3" fmla="*/ 0 h 239393"/>
                  <a:gd name="connsiteX0" fmla="*/ 0 w 2632965"/>
                  <a:gd name="connsiteY0" fmla="*/ 199434 h 239393"/>
                  <a:gd name="connsiteX1" fmla="*/ 437322 w 2632965"/>
                  <a:gd name="connsiteY1" fmla="*/ 100042 h 239393"/>
                  <a:gd name="connsiteX2" fmla="*/ 1588544 w 2632965"/>
                  <a:gd name="connsiteY2" fmla="*/ 227030 h 239393"/>
                  <a:gd name="connsiteX3" fmla="*/ 2632965 w 2632965"/>
                  <a:gd name="connsiteY3" fmla="*/ 0 h 239393"/>
                  <a:gd name="connsiteX0" fmla="*/ 0 w 2632965"/>
                  <a:gd name="connsiteY0" fmla="*/ 199434 h 239393"/>
                  <a:gd name="connsiteX1" fmla="*/ 437322 w 2632965"/>
                  <a:gd name="connsiteY1" fmla="*/ 100042 h 239393"/>
                  <a:gd name="connsiteX2" fmla="*/ 1588544 w 2632965"/>
                  <a:gd name="connsiteY2" fmla="*/ 227030 h 239393"/>
                  <a:gd name="connsiteX3" fmla="*/ 2632965 w 2632965"/>
                  <a:gd name="connsiteY3" fmla="*/ 0 h 239393"/>
                  <a:gd name="connsiteX0" fmla="*/ 0 w 2632965"/>
                  <a:gd name="connsiteY0" fmla="*/ 119631 h 239393"/>
                  <a:gd name="connsiteX1" fmla="*/ 437322 w 2632965"/>
                  <a:gd name="connsiteY1" fmla="*/ 100042 h 239393"/>
                  <a:gd name="connsiteX2" fmla="*/ 1588544 w 2632965"/>
                  <a:gd name="connsiteY2" fmla="*/ 227030 h 239393"/>
                  <a:gd name="connsiteX3" fmla="*/ 2632965 w 2632965"/>
                  <a:gd name="connsiteY3" fmla="*/ 0 h 239393"/>
                  <a:gd name="connsiteX0" fmla="*/ 0 w 2632965"/>
                  <a:gd name="connsiteY0" fmla="*/ 119631 h 265867"/>
                  <a:gd name="connsiteX1" fmla="*/ 604067 w 2632965"/>
                  <a:gd name="connsiteY1" fmla="*/ 233024 h 265867"/>
                  <a:gd name="connsiteX2" fmla="*/ 1588544 w 2632965"/>
                  <a:gd name="connsiteY2" fmla="*/ 227030 h 265867"/>
                  <a:gd name="connsiteX3" fmla="*/ 2632965 w 2632965"/>
                  <a:gd name="connsiteY3" fmla="*/ 0 h 265867"/>
                  <a:gd name="connsiteX0" fmla="*/ 0 w 2632965"/>
                  <a:gd name="connsiteY0" fmla="*/ 119631 h 265867"/>
                  <a:gd name="connsiteX1" fmla="*/ 604067 w 2632965"/>
                  <a:gd name="connsiteY1" fmla="*/ 233024 h 265867"/>
                  <a:gd name="connsiteX2" fmla="*/ 1588544 w 2632965"/>
                  <a:gd name="connsiteY2" fmla="*/ 227030 h 265867"/>
                  <a:gd name="connsiteX3" fmla="*/ 2632965 w 2632965"/>
                  <a:gd name="connsiteY3" fmla="*/ 0 h 265867"/>
                  <a:gd name="connsiteX0" fmla="*/ 0 w 2632965"/>
                  <a:gd name="connsiteY0" fmla="*/ 332426 h 514128"/>
                  <a:gd name="connsiteX1" fmla="*/ 604067 w 2632965"/>
                  <a:gd name="connsiteY1" fmla="*/ 445819 h 514128"/>
                  <a:gd name="connsiteX2" fmla="*/ 1588544 w 2632965"/>
                  <a:gd name="connsiteY2" fmla="*/ 439825 h 514128"/>
                  <a:gd name="connsiteX3" fmla="*/ 2632965 w 2632965"/>
                  <a:gd name="connsiteY3" fmla="*/ 0 h 514128"/>
                  <a:gd name="connsiteX0" fmla="*/ 0 w 2632965"/>
                  <a:gd name="connsiteY0" fmla="*/ 332426 h 514128"/>
                  <a:gd name="connsiteX1" fmla="*/ 604067 w 2632965"/>
                  <a:gd name="connsiteY1" fmla="*/ 445819 h 514128"/>
                  <a:gd name="connsiteX2" fmla="*/ 1588544 w 2632965"/>
                  <a:gd name="connsiteY2" fmla="*/ 439825 h 514128"/>
                  <a:gd name="connsiteX3" fmla="*/ 2632965 w 2632965"/>
                  <a:gd name="connsiteY3" fmla="*/ 0 h 51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2965" h="514128">
                    <a:moveTo>
                      <a:pt x="0" y="332426"/>
                    </a:moveTo>
                    <a:cubicBezTo>
                      <a:pt x="356201" y="340175"/>
                      <a:pt x="339310" y="427919"/>
                      <a:pt x="604067" y="445819"/>
                    </a:cubicBezTo>
                    <a:cubicBezTo>
                      <a:pt x="868824" y="463719"/>
                      <a:pt x="1250394" y="514128"/>
                      <a:pt x="1588544" y="439825"/>
                    </a:cubicBezTo>
                    <a:cubicBezTo>
                      <a:pt x="1926694" y="365522"/>
                      <a:pt x="2326071" y="206160"/>
                      <a:pt x="2632965" y="0"/>
                    </a:cubicBezTo>
                  </a:path>
                </a:pathLst>
              </a:custGeom>
              <a:ln w="19050">
                <a:solidFill>
                  <a:srgbClr val="00B05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" name="자유형 102"/>
              <p:cNvSpPr/>
              <p:nvPr/>
            </p:nvSpPr>
            <p:spPr>
              <a:xfrm>
                <a:off x="4007687" y="2847255"/>
                <a:ext cx="4295359" cy="309993"/>
              </a:xfrm>
              <a:custGeom>
                <a:avLst/>
                <a:gdLst>
                  <a:gd name="connsiteX0" fmla="*/ 0 w 2196548"/>
                  <a:gd name="connsiteY0" fmla="*/ 248479 h 352840"/>
                  <a:gd name="connsiteX1" fmla="*/ 437322 w 2196548"/>
                  <a:gd name="connsiteY1" fmla="*/ 149087 h 352840"/>
                  <a:gd name="connsiteX2" fmla="*/ 1033670 w 2196548"/>
                  <a:gd name="connsiteY2" fmla="*/ 327992 h 352840"/>
                  <a:gd name="connsiteX3" fmla="*/ 2196548 w 2196548"/>
                  <a:gd name="connsiteY3" fmla="*/ 0 h 352840"/>
                  <a:gd name="connsiteX0" fmla="*/ 0 w 2417346"/>
                  <a:gd name="connsiteY0" fmla="*/ 112644 h 202357"/>
                  <a:gd name="connsiteX1" fmla="*/ 437322 w 2417346"/>
                  <a:gd name="connsiteY1" fmla="*/ 13252 h 202357"/>
                  <a:gd name="connsiteX2" fmla="*/ 1033670 w 2417346"/>
                  <a:gd name="connsiteY2" fmla="*/ 192157 h 202357"/>
                  <a:gd name="connsiteX3" fmla="*/ 2417346 w 2417346"/>
                  <a:gd name="connsiteY3" fmla="*/ 50785 h 202357"/>
                  <a:gd name="connsiteX0" fmla="*/ 0 w 2417346"/>
                  <a:gd name="connsiteY0" fmla="*/ 120084 h 250491"/>
                  <a:gd name="connsiteX1" fmla="*/ 437322 w 2417346"/>
                  <a:gd name="connsiteY1" fmla="*/ 20692 h 250491"/>
                  <a:gd name="connsiteX2" fmla="*/ 1018966 w 2417346"/>
                  <a:gd name="connsiteY2" fmla="*/ 244236 h 250491"/>
                  <a:gd name="connsiteX3" fmla="*/ 2417346 w 2417346"/>
                  <a:gd name="connsiteY3" fmla="*/ 58225 h 250491"/>
                  <a:gd name="connsiteX0" fmla="*/ 0 w 2417346"/>
                  <a:gd name="connsiteY0" fmla="*/ 120084 h 250491"/>
                  <a:gd name="connsiteX1" fmla="*/ 437322 w 2417346"/>
                  <a:gd name="connsiteY1" fmla="*/ 20692 h 250491"/>
                  <a:gd name="connsiteX2" fmla="*/ 1018966 w 2417346"/>
                  <a:gd name="connsiteY2" fmla="*/ 244236 h 250491"/>
                  <a:gd name="connsiteX3" fmla="*/ 2417346 w 2417346"/>
                  <a:gd name="connsiteY3" fmla="*/ 58225 h 250491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295169 h 334310"/>
                  <a:gd name="connsiteX1" fmla="*/ 437322 w 2417346"/>
                  <a:gd name="connsiteY1" fmla="*/ 195777 h 334310"/>
                  <a:gd name="connsiteX2" fmla="*/ 1116916 w 2417346"/>
                  <a:gd name="connsiteY2" fmla="*/ 322765 h 334310"/>
                  <a:gd name="connsiteX3" fmla="*/ 2417346 w 2417346"/>
                  <a:gd name="connsiteY3" fmla="*/ 0 h 334310"/>
                  <a:gd name="connsiteX0" fmla="*/ 0 w 2417346"/>
                  <a:gd name="connsiteY0" fmla="*/ 295169 h 334310"/>
                  <a:gd name="connsiteX1" fmla="*/ 437322 w 2417346"/>
                  <a:gd name="connsiteY1" fmla="*/ 195777 h 334310"/>
                  <a:gd name="connsiteX2" fmla="*/ 1319014 w 2417346"/>
                  <a:gd name="connsiteY2" fmla="*/ 322765 h 334310"/>
                  <a:gd name="connsiteX3" fmla="*/ 2417346 w 2417346"/>
                  <a:gd name="connsiteY3" fmla="*/ 0 h 334310"/>
                  <a:gd name="connsiteX0" fmla="*/ 0 w 2417346"/>
                  <a:gd name="connsiteY0" fmla="*/ 295169 h 335128"/>
                  <a:gd name="connsiteX1" fmla="*/ 437322 w 2417346"/>
                  <a:gd name="connsiteY1" fmla="*/ 195777 h 335128"/>
                  <a:gd name="connsiteX2" fmla="*/ 1319014 w 2417346"/>
                  <a:gd name="connsiteY2" fmla="*/ 322765 h 335128"/>
                  <a:gd name="connsiteX3" fmla="*/ 2417346 w 2417346"/>
                  <a:gd name="connsiteY3" fmla="*/ 0 h 335128"/>
                  <a:gd name="connsiteX0" fmla="*/ 0 w 2417346"/>
                  <a:gd name="connsiteY0" fmla="*/ 295169 h 335128"/>
                  <a:gd name="connsiteX1" fmla="*/ 437322 w 2417346"/>
                  <a:gd name="connsiteY1" fmla="*/ 195777 h 335128"/>
                  <a:gd name="connsiteX2" fmla="*/ 1319014 w 2417346"/>
                  <a:gd name="connsiteY2" fmla="*/ 322765 h 335128"/>
                  <a:gd name="connsiteX3" fmla="*/ 2417346 w 2417346"/>
                  <a:gd name="connsiteY3" fmla="*/ 0 h 335128"/>
                  <a:gd name="connsiteX0" fmla="*/ 0 w 2632965"/>
                  <a:gd name="connsiteY0" fmla="*/ 199434 h 239393"/>
                  <a:gd name="connsiteX1" fmla="*/ 437322 w 2632965"/>
                  <a:gd name="connsiteY1" fmla="*/ 100042 h 239393"/>
                  <a:gd name="connsiteX2" fmla="*/ 1319014 w 2632965"/>
                  <a:gd name="connsiteY2" fmla="*/ 227030 h 239393"/>
                  <a:gd name="connsiteX3" fmla="*/ 2632965 w 2632965"/>
                  <a:gd name="connsiteY3" fmla="*/ 0 h 239393"/>
                  <a:gd name="connsiteX0" fmla="*/ 0 w 2632965"/>
                  <a:gd name="connsiteY0" fmla="*/ 199434 h 239393"/>
                  <a:gd name="connsiteX1" fmla="*/ 437322 w 2632965"/>
                  <a:gd name="connsiteY1" fmla="*/ 100042 h 239393"/>
                  <a:gd name="connsiteX2" fmla="*/ 1588544 w 2632965"/>
                  <a:gd name="connsiteY2" fmla="*/ 227030 h 239393"/>
                  <a:gd name="connsiteX3" fmla="*/ 2632965 w 2632965"/>
                  <a:gd name="connsiteY3" fmla="*/ 0 h 239393"/>
                  <a:gd name="connsiteX0" fmla="*/ 0 w 2609978"/>
                  <a:gd name="connsiteY0" fmla="*/ 167788 h 207747"/>
                  <a:gd name="connsiteX1" fmla="*/ 437322 w 2609978"/>
                  <a:gd name="connsiteY1" fmla="*/ 68396 h 207747"/>
                  <a:gd name="connsiteX2" fmla="*/ 1588544 w 2609978"/>
                  <a:gd name="connsiteY2" fmla="*/ 195384 h 207747"/>
                  <a:gd name="connsiteX3" fmla="*/ 2609978 w 2609978"/>
                  <a:gd name="connsiteY3" fmla="*/ 0 h 207747"/>
                  <a:gd name="connsiteX0" fmla="*/ 0 w 2609978"/>
                  <a:gd name="connsiteY0" fmla="*/ 167788 h 207747"/>
                  <a:gd name="connsiteX1" fmla="*/ 437322 w 2609978"/>
                  <a:gd name="connsiteY1" fmla="*/ 68396 h 207747"/>
                  <a:gd name="connsiteX2" fmla="*/ 1588544 w 2609978"/>
                  <a:gd name="connsiteY2" fmla="*/ 195384 h 207747"/>
                  <a:gd name="connsiteX3" fmla="*/ 2609978 w 2609978"/>
                  <a:gd name="connsiteY3" fmla="*/ 0 h 207747"/>
                  <a:gd name="connsiteX0" fmla="*/ 0 w 2609978"/>
                  <a:gd name="connsiteY0" fmla="*/ 167788 h 207747"/>
                  <a:gd name="connsiteX1" fmla="*/ 437322 w 2609978"/>
                  <a:gd name="connsiteY1" fmla="*/ 68396 h 207747"/>
                  <a:gd name="connsiteX2" fmla="*/ 1588544 w 2609978"/>
                  <a:gd name="connsiteY2" fmla="*/ 195384 h 207747"/>
                  <a:gd name="connsiteX3" fmla="*/ 2609978 w 2609978"/>
                  <a:gd name="connsiteY3" fmla="*/ 0 h 20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9978" h="207747">
                    <a:moveTo>
                      <a:pt x="0" y="167788"/>
                    </a:moveTo>
                    <a:cubicBezTo>
                      <a:pt x="132522" y="111466"/>
                      <a:pt x="172565" y="63797"/>
                      <a:pt x="437322" y="68396"/>
                    </a:cubicBezTo>
                    <a:cubicBezTo>
                      <a:pt x="702079" y="72995"/>
                      <a:pt x="1392700" y="183021"/>
                      <a:pt x="1588544" y="195384"/>
                    </a:cubicBezTo>
                    <a:cubicBezTo>
                      <a:pt x="1784388" y="207747"/>
                      <a:pt x="2175141" y="151572"/>
                      <a:pt x="2609978" y="0"/>
                    </a:cubicBezTo>
                  </a:path>
                </a:pathLst>
              </a:custGeom>
              <a:ln w="19050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" name="자유형 103"/>
              <p:cNvSpPr/>
              <p:nvPr/>
            </p:nvSpPr>
            <p:spPr>
              <a:xfrm>
                <a:off x="3997082" y="2470744"/>
                <a:ext cx="4333189" cy="1089966"/>
              </a:xfrm>
              <a:custGeom>
                <a:avLst/>
                <a:gdLst>
                  <a:gd name="connsiteX0" fmla="*/ 0 w 2196548"/>
                  <a:gd name="connsiteY0" fmla="*/ 248479 h 352840"/>
                  <a:gd name="connsiteX1" fmla="*/ 437322 w 2196548"/>
                  <a:gd name="connsiteY1" fmla="*/ 149087 h 352840"/>
                  <a:gd name="connsiteX2" fmla="*/ 1033670 w 2196548"/>
                  <a:gd name="connsiteY2" fmla="*/ 327992 h 352840"/>
                  <a:gd name="connsiteX3" fmla="*/ 2196548 w 2196548"/>
                  <a:gd name="connsiteY3" fmla="*/ 0 h 352840"/>
                  <a:gd name="connsiteX0" fmla="*/ 0 w 2417346"/>
                  <a:gd name="connsiteY0" fmla="*/ 112644 h 202357"/>
                  <a:gd name="connsiteX1" fmla="*/ 437322 w 2417346"/>
                  <a:gd name="connsiteY1" fmla="*/ 13252 h 202357"/>
                  <a:gd name="connsiteX2" fmla="*/ 1033670 w 2417346"/>
                  <a:gd name="connsiteY2" fmla="*/ 192157 h 202357"/>
                  <a:gd name="connsiteX3" fmla="*/ 2417346 w 2417346"/>
                  <a:gd name="connsiteY3" fmla="*/ 50785 h 202357"/>
                  <a:gd name="connsiteX0" fmla="*/ 0 w 2417346"/>
                  <a:gd name="connsiteY0" fmla="*/ 120084 h 250491"/>
                  <a:gd name="connsiteX1" fmla="*/ 437322 w 2417346"/>
                  <a:gd name="connsiteY1" fmla="*/ 20692 h 250491"/>
                  <a:gd name="connsiteX2" fmla="*/ 1018966 w 2417346"/>
                  <a:gd name="connsiteY2" fmla="*/ 244236 h 250491"/>
                  <a:gd name="connsiteX3" fmla="*/ 2417346 w 2417346"/>
                  <a:gd name="connsiteY3" fmla="*/ 58225 h 250491"/>
                  <a:gd name="connsiteX0" fmla="*/ 0 w 2417346"/>
                  <a:gd name="connsiteY0" fmla="*/ 120084 h 250491"/>
                  <a:gd name="connsiteX1" fmla="*/ 437322 w 2417346"/>
                  <a:gd name="connsiteY1" fmla="*/ 20692 h 250491"/>
                  <a:gd name="connsiteX2" fmla="*/ 1018966 w 2417346"/>
                  <a:gd name="connsiteY2" fmla="*/ 244236 h 250491"/>
                  <a:gd name="connsiteX3" fmla="*/ 2417346 w 2417346"/>
                  <a:gd name="connsiteY3" fmla="*/ 58225 h 250491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295169 h 334310"/>
                  <a:gd name="connsiteX1" fmla="*/ 437322 w 2417346"/>
                  <a:gd name="connsiteY1" fmla="*/ 195777 h 334310"/>
                  <a:gd name="connsiteX2" fmla="*/ 1116916 w 2417346"/>
                  <a:gd name="connsiteY2" fmla="*/ 322765 h 334310"/>
                  <a:gd name="connsiteX3" fmla="*/ 2417346 w 2417346"/>
                  <a:gd name="connsiteY3" fmla="*/ 0 h 334310"/>
                  <a:gd name="connsiteX0" fmla="*/ 0 w 2417346"/>
                  <a:gd name="connsiteY0" fmla="*/ 295169 h 334310"/>
                  <a:gd name="connsiteX1" fmla="*/ 437322 w 2417346"/>
                  <a:gd name="connsiteY1" fmla="*/ 195777 h 334310"/>
                  <a:gd name="connsiteX2" fmla="*/ 1319014 w 2417346"/>
                  <a:gd name="connsiteY2" fmla="*/ 322765 h 334310"/>
                  <a:gd name="connsiteX3" fmla="*/ 2417346 w 2417346"/>
                  <a:gd name="connsiteY3" fmla="*/ 0 h 334310"/>
                  <a:gd name="connsiteX0" fmla="*/ 0 w 2417346"/>
                  <a:gd name="connsiteY0" fmla="*/ 295169 h 335128"/>
                  <a:gd name="connsiteX1" fmla="*/ 437322 w 2417346"/>
                  <a:gd name="connsiteY1" fmla="*/ 195777 h 335128"/>
                  <a:gd name="connsiteX2" fmla="*/ 1319014 w 2417346"/>
                  <a:gd name="connsiteY2" fmla="*/ 322765 h 335128"/>
                  <a:gd name="connsiteX3" fmla="*/ 2417346 w 2417346"/>
                  <a:gd name="connsiteY3" fmla="*/ 0 h 335128"/>
                  <a:gd name="connsiteX0" fmla="*/ 0 w 2417346"/>
                  <a:gd name="connsiteY0" fmla="*/ 295169 h 335128"/>
                  <a:gd name="connsiteX1" fmla="*/ 437322 w 2417346"/>
                  <a:gd name="connsiteY1" fmla="*/ 195777 h 335128"/>
                  <a:gd name="connsiteX2" fmla="*/ 1319014 w 2417346"/>
                  <a:gd name="connsiteY2" fmla="*/ 322765 h 335128"/>
                  <a:gd name="connsiteX3" fmla="*/ 2417346 w 2417346"/>
                  <a:gd name="connsiteY3" fmla="*/ 0 h 335128"/>
                  <a:gd name="connsiteX0" fmla="*/ 0 w 2632965"/>
                  <a:gd name="connsiteY0" fmla="*/ 199434 h 239393"/>
                  <a:gd name="connsiteX1" fmla="*/ 437322 w 2632965"/>
                  <a:gd name="connsiteY1" fmla="*/ 100042 h 239393"/>
                  <a:gd name="connsiteX2" fmla="*/ 1319014 w 2632965"/>
                  <a:gd name="connsiteY2" fmla="*/ 227030 h 239393"/>
                  <a:gd name="connsiteX3" fmla="*/ 2632965 w 2632965"/>
                  <a:gd name="connsiteY3" fmla="*/ 0 h 239393"/>
                  <a:gd name="connsiteX0" fmla="*/ 0 w 2632965"/>
                  <a:gd name="connsiteY0" fmla="*/ 199434 h 239393"/>
                  <a:gd name="connsiteX1" fmla="*/ 437322 w 2632965"/>
                  <a:gd name="connsiteY1" fmla="*/ 100042 h 239393"/>
                  <a:gd name="connsiteX2" fmla="*/ 1588544 w 2632965"/>
                  <a:gd name="connsiteY2" fmla="*/ 227030 h 239393"/>
                  <a:gd name="connsiteX3" fmla="*/ 2632965 w 2632965"/>
                  <a:gd name="connsiteY3" fmla="*/ 0 h 239393"/>
                  <a:gd name="connsiteX0" fmla="*/ 0 w 2632965"/>
                  <a:gd name="connsiteY0" fmla="*/ 103991 h 247614"/>
                  <a:gd name="connsiteX1" fmla="*/ 437322 w 2632965"/>
                  <a:gd name="connsiteY1" fmla="*/ 4599 h 247614"/>
                  <a:gd name="connsiteX2" fmla="*/ 1588544 w 2632965"/>
                  <a:gd name="connsiteY2" fmla="*/ 131587 h 247614"/>
                  <a:gd name="connsiteX3" fmla="*/ 2632965 w 2632965"/>
                  <a:gd name="connsiteY3" fmla="*/ 96042 h 247614"/>
                  <a:gd name="connsiteX0" fmla="*/ 0 w 2632965"/>
                  <a:gd name="connsiteY0" fmla="*/ 103991 h 247614"/>
                  <a:gd name="connsiteX1" fmla="*/ 437322 w 2632965"/>
                  <a:gd name="connsiteY1" fmla="*/ 4599 h 247614"/>
                  <a:gd name="connsiteX2" fmla="*/ 1588544 w 2632965"/>
                  <a:gd name="connsiteY2" fmla="*/ 131587 h 247614"/>
                  <a:gd name="connsiteX3" fmla="*/ 2632965 w 2632965"/>
                  <a:gd name="connsiteY3" fmla="*/ 96042 h 247614"/>
                  <a:gd name="connsiteX0" fmla="*/ 0 w 2632965"/>
                  <a:gd name="connsiteY0" fmla="*/ 119947 h 263570"/>
                  <a:gd name="connsiteX1" fmla="*/ 437322 w 2632965"/>
                  <a:gd name="connsiteY1" fmla="*/ 20555 h 263570"/>
                  <a:gd name="connsiteX2" fmla="*/ 1480698 w 2632965"/>
                  <a:gd name="connsiteY2" fmla="*/ 243278 h 263570"/>
                  <a:gd name="connsiteX3" fmla="*/ 2632965 w 2632965"/>
                  <a:gd name="connsiteY3" fmla="*/ 111998 h 263570"/>
                  <a:gd name="connsiteX0" fmla="*/ 0 w 2632965"/>
                  <a:gd name="connsiteY0" fmla="*/ 119947 h 263570"/>
                  <a:gd name="connsiteX1" fmla="*/ 437322 w 2632965"/>
                  <a:gd name="connsiteY1" fmla="*/ 20555 h 263570"/>
                  <a:gd name="connsiteX2" fmla="*/ 1480698 w 2632965"/>
                  <a:gd name="connsiteY2" fmla="*/ 243278 h 263570"/>
                  <a:gd name="connsiteX3" fmla="*/ 2632965 w 2632965"/>
                  <a:gd name="connsiteY3" fmla="*/ 111998 h 263570"/>
                  <a:gd name="connsiteX0" fmla="*/ 0 w 2632965"/>
                  <a:gd name="connsiteY0" fmla="*/ 534594 h 730459"/>
                  <a:gd name="connsiteX1" fmla="*/ 437322 w 2632965"/>
                  <a:gd name="connsiteY1" fmla="*/ 435202 h 730459"/>
                  <a:gd name="connsiteX2" fmla="*/ 1480698 w 2632965"/>
                  <a:gd name="connsiteY2" fmla="*/ 657925 h 730459"/>
                  <a:gd name="connsiteX3" fmla="*/ 2632965 w 2632965"/>
                  <a:gd name="connsiteY3" fmla="*/ 0 h 730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2965" h="730459">
                    <a:moveTo>
                      <a:pt x="0" y="534594"/>
                    </a:moveTo>
                    <a:cubicBezTo>
                      <a:pt x="132522" y="478272"/>
                      <a:pt x="190539" y="414647"/>
                      <a:pt x="437322" y="435202"/>
                    </a:cubicBezTo>
                    <a:cubicBezTo>
                      <a:pt x="684105" y="455757"/>
                      <a:pt x="1114758" y="730459"/>
                      <a:pt x="1480698" y="657925"/>
                    </a:cubicBezTo>
                    <a:cubicBezTo>
                      <a:pt x="1846638" y="585391"/>
                      <a:pt x="2198128" y="151572"/>
                      <a:pt x="2632965" y="0"/>
                    </a:cubicBezTo>
                  </a:path>
                </a:pathLst>
              </a:custGeom>
              <a:ln w="19050">
                <a:solidFill>
                  <a:srgbClr val="FFC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" name="자유형 104"/>
              <p:cNvSpPr/>
              <p:nvPr/>
            </p:nvSpPr>
            <p:spPr>
              <a:xfrm>
                <a:off x="3986804" y="1681247"/>
                <a:ext cx="4333189" cy="1889041"/>
              </a:xfrm>
              <a:custGeom>
                <a:avLst/>
                <a:gdLst>
                  <a:gd name="connsiteX0" fmla="*/ 0 w 2196548"/>
                  <a:gd name="connsiteY0" fmla="*/ 248479 h 352840"/>
                  <a:gd name="connsiteX1" fmla="*/ 437322 w 2196548"/>
                  <a:gd name="connsiteY1" fmla="*/ 149087 h 352840"/>
                  <a:gd name="connsiteX2" fmla="*/ 1033670 w 2196548"/>
                  <a:gd name="connsiteY2" fmla="*/ 327992 h 352840"/>
                  <a:gd name="connsiteX3" fmla="*/ 2196548 w 2196548"/>
                  <a:gd name="connsiteY3" fmla="*/ 0 h 352840"/>
                  <a:gd name="connsiteX0" fmla="*/ 0 w 2417346"/>
                  <a:gd name="connsiteY0" fmla="*/ 112644 h 202357"/>
                  <a:gd name="connsiteX1" fmla="*/ 437322 w 2417346"/>
                  <a:gd name="connsiteY1" fmla="*/ 13252 h 202357"/>
                  <a:gd name="connsiteX2" fmla="*/ 1033670 w 2417346"/>
                  <a:gd name="connsiteY2" fmla="*/ 192157 h 202357"/>
                  <a:gd name="connsiteX3" fmla="*/ 2417346 w 2417346"/>
                  <a:gd name="connsiteY3" fmla="*/ 50785 h 202357"/>
                  <a:gd name="connsiteX0" fmla="*/ 0 w 2417346"/>
                  <a:gd name="connsiteY0" fmla="*/ 120084 h 250491"/>
                  <a:gd name="connsiteX1" fmla="*/ 437322 w 2417346"/>
                  <a:gd name="connsiteY1" fmla="*/ 20692 h 250491"/>
                  <a:gd name="connsiteX2" fmla="*/ 1018966 w 2417346"/>
                  <a:gd name="connsiteY2" fmla="*/ 244236 h 250491"/>
                  <a:gd name="connsiteX3" fmla="*/ 2417346 w 2417346"/>
                  <a:gd name="connsiteY3" fmla="*/ 58225 h 250491"/>
                  <a:gd name="connsiteX0" fmla="*/ 0 w 2417346"/>
                  <a:gd name="connsiteY0" fmla="*/ 120084 h 250491"/>
                  <a:gd name="connsiteX1" fmla="*/ 437322 w 2417346"/>
                  <a:gd name="connsiteY1" fmla="*/ 20692 h 250491"/>
                  <a:gd name="connsiteX2" fmla="*/ 1018966 w 2417346"/>
                  <a:gd name="connsiteY2" fmla="*/ 244236 h 250491"/>
                  <a:gd name="connsiteX3" fmla="*/ 2417346 w 2417346"/>
                  <a:gd name="connsiteY3" fmla="*/ 58225 h 250491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103991 h 193704"/>
                  <a:gd name="connsiteX1" fmla="*/ 437322 w 2417346"/>
                  <a:gd name="connsiteY1" fmla="*/ 4599 h 193704"/>
                  <a:gd name="connsiteX2" fmla="*/ 1116916 w 2417346"/>
                  <a:gd name="connsiteY2" fmla="*/ 131587 h 193704"/>
                  <a:gd name="connsiteX3" fmla="*/ 2417346 w 2417346"/>
                  <a:gd name="connsiteY3" fmla="*/ 42132 h 193704"/>
                  <a:gd name="connsiteX0" fmla="*/ 0 w 2417346"/>
                  <a:gd name="connsiteY0" fmla="*/ 295169 h 334310"/>
                  <a:gd name="connsiteX1" fmla="*/ 437322 w 2417346"/>
                  <a:gd name="connsiteY1" fmla="*/ 195777 h 334310"/>
                  <a:gd name="connsiteX2" fmla="*/ 1116916 w 2417346"/>
                  <a:gd name="connsiteY2" fmla="*/ 322765 h 334310"/>
                  <a:gd name="connsiteX3" fmla="*/ 2417346 w 2417346"/>
                  <a:gd name="connsiteY3" fmla="*/ 0 h 334310"/>
                  <a:gd name="connsiteX0" fmla="*/ 0 w 2417346"/>
                  <a:gd name="connsiteY0" fmla="*/ 295169 h 334310"/>
                  <a:gd name="connsiteX1" fmla="*/ 437322 w 2417346"/>
                  <a:gd name="connsiteY1" fmla="*/ 195777 h 334310"/>
                  <a:gd name="connsiteX2" fmla="*/ 1319014 w 2417346"/>
                  <a:gd name="connsiteY2" fmla="*/ 322765 h 334310"/>
                  <a:gd name="connsiteX3" fmla="*/ 2417346 w 2417346"/>
                  <a:gd name="connsiteY3" fmla="*/ 0 h 334310"/>
                  <a:gd name="connsiteX0" fmla="*/ 0 w 2417346"/>
                  <a:gd name="connsiteY0" fmla="*/ 295169 h 335128"/>
                  <a:gd name="connsiteX1" fmla="*/ 437322 w 2417346"/>
                  <a:gd name="connsiteY1" fmla="*/ 195777 h 335128"/>
                  <a:gd name="connsiteX2" fmla="*/ 1319014 w 2417346"/>
                  <a:gd name="connsiteY2" fmla="*/ 322765 h 335128"/>
                  <a:gd name="connsiteX3" fmla="*/ 2417346 w 2417346"/>
                  <a:gd name="connsiteY3" fmla="*/ 0 h 335128"/>
                  <a:gd name="connsiteX0" fmla="*/ 0 w 2417346"/>
                  <a:gd name="connsiteY0" fmla="*/ 295169 h 335128"/>
                  <a:gd name="connsiteX1" fmla="*/ 437322 w 2417346"/>
                  <a:gd name="connsiteY1" fmla="*/ 195777 h 335128"/>
                  <a:gd name="connsiteX2" fmla="*/ 1319014 w 2417346"/>
                  <a:gd name="connsiteY2" fmla="*/ 322765 h 335128"/>
                  <a:gd name="connsiteX3" fmla="*/ 2417346 w 2417346"/>
                  <a:gd name="connsiteY3" fmla="*/ 0 h 335128"/>
                  <a:gd name="connsiteX0" fmla="*/ 0 w 2632965"/>
                  <a:gd name="connsiteY0" fmla="*/ 199434 h 239393"/>
                  <a:gd name="connsiteX1" fmla="*/ 437322 w 2632965"/>
                  <a:gd name="connsiteY1" fmla="*/ 100042 h 239393"/>
                  <a:gd name="connsiteX2" fmla="*/ 1319014 w 2632965"/>
                  <a:gd name="connsiteY2" fmla="*/ 227030 h 239393"/>
                  <a:gd name="connsiteX3" fmla="*/ 2632965 w 2632965"/>
                  <a:gd name="connsiteY3" fmla="*/ 0 h 239393"/>
                  <a:gd name="connsiteX0" fmla="*/ 0 w 2632965"/>
                  <a:gd name="connsiteY0" fmla="*/ 199434 h 239393"/>
                  <a:gd name="connsiteX1" fmla="*/ 437322 w 2632965"/>
                  <a:gd name="connsiteY1" fmla="*/ 100042 h 239393"/>
                  <a:gd name="connsiteX2" fmla="*/ 1588544 w 2632965"/>
                  <a:gd name="connsiteY2" fmla="*/ 227030 h 239393"/>
                  <a:gd name="connsiteX3" fmla="*/ 2632965 w 2632965"/>
                  <a:gd name="connsiteY3" fmla="*/ 0 h 239393"/>
                  <a:gd name="connsiteX0" fmla="*/ 0 w 2632965"/>
                  <a:gd name="connsiteY0" fmla="*/ 103991 h 247614"/>
                  <a:gd name="connsiteX1" fmla="*/ 437322 w 2632965"/>
                  <a:gd name="connsiteY1" fmla="*/ 4599 h 247614"/>
                  <a:gd name="connsiteX2" fmla="*/ 1588544 w 2632965"/>
                  <a:gd name="connsiteY2" fmla="*/ 131587 h 247614"/>
                  <a:gd name="connsiteX3" fmla="*/ 2632965 w 2632965"/>
                  <a:gd name="connsiteY3" fmla="*/ 96042 h 247614"/>
                  <a:gd name="connsiteX0" fmla="*/ 0 w 2632965"/>
                  <a:gd name="connsiteY0" fmla="*/ 103991 h 247614"/>
                  <a:gd name="connsiteX1" fmla="*/ 437322 w 2632965"/>
                  <a:gd name="connsiteY1" fmla="*/ 4599 h 247614"/>
                  <a:gd name="connsiteX2" fmla="*/ 1588544 w 2632965"/>
                  <a:gd name="connsiteY2" fmla="*/ 131587 h 247614"/>
                  <a:gd name="connsiteX3" fmla="*/ 2632965 w 2632965"/>
                  <a:gd name="connsiteY3" fmla="*/ 96042 h 247614"/>
                  <a:gd name="connsiteX0" fmla="*/ 0 w 2632965"/>
                  <a:gd name="connsiteY0" fmla="*/ 119947 h 263570"/>
                  <a:gd name="connsiteX1" fmla="*/ 437322 w 2632965"/>
                  <a:gd name="connsiteY1" fmla="*/ 20555 h 263570"/>
                  <a:gd name="connsiteX2" fmla="*/ 1480698 w 2632965"/>
                  <a:gd name="connsiteY2" fmla="*/ 243278 h 263570"/>
                  <a:gd name="connsiteX3" fmla="*/ 2632965 w 2632965"/>
                  <a:gd name="connsiteY3" fmla="*/ 111998 h 263570"/>
                  <a:gd name="connsiteX0" fmla="*/ 0 w 2632965"/>
                  <a:gd name="connsiteY0" fmla="*/ 119947 h 263570"/>
                  <a:gd name="connsiteX1" fmla="*/ 437322 w 2632965"/>
                  <a:gd name="connsiteY1" fmla="*/ 20555 h 263570"/>
                  <a:gd name="connsiteX2" fmla="*/ 1480698 w 2632965"/>
                  <a:gd name="connsiteY2" fmla="*/ 243278 h 263570"/>
                  <a:gd name="connsiteX3" fmla="*/ 2632965 w 2632965"/>
                  <a:gd name="connsiteY3" fmla="*/ 111998 h 263570"/>
                  <a:gd name="connsiteX0" fmla="*/ 0 w 2632965"/>
                  <a:gd name="connsiteY0" fmla="*/ 119947 h 455056"/>
                  <a:gd name="connsiteX1" fmla="*/ 437322 w 2632965"/>
                  <a:gd name="connsiteY1" fmla="*/ 20555 h 455056"/>
                  <a:gd name="connsiteX2" fmla="*/ 1480698 w 2632965"/>
                  <a:gd name="connsiteY2" fmla="*/ 243278 h 455056"/>
                  <a:gd name="connsiteX3" fmla="*/ 2632965 w 2632965"/>
                  <a:gd name="connsiteY3" fmla="*/ 303484 h 455056"/>
                  <a:gd name="connsiteX0" fmla="*/ 0 w 2632965"/>
                  <a:gd name="connsiteY0" fmla="*/ 119947 h 455056"/>
                  <a:gd name="connsiteX1" fmla="*/ 437322 w 2632965"/>
                  <a:gd name="connsiteY1" fmla="*/ 20555 h 455056"/>
                  <a:gd name="connsiteX2" fmla="*/ 1103299 w 2632965"/>
                  <a:gd name="connsiteY2" fmla="*/ 243278 h 455056"/>
                  <a:gd name="connsiteX3" fmla="*/ 2632965 w 2632965"/>
                  <a:gd name="connsiteY3" fmla="*/ 303484 h 455056"/>
                  <a:gd name="connsiteX0" fmla="*/ 0 w 2632965"/>
                  <a:gd name="connsiteY0" fmla="*/ 119947 h 455056"/>
                  <a:gd name="connsiteX1" fmla="*/ 437322 w 2632965"/>
                  <a:gd name="connsiteY1" fmla="*/ 20555 h 455056"/>
                  <a:gd name="connsiteX2" fmla="*/ 1103299 w 2632965"/>
                  <a:gd name="connsiteY2" fmla="*/ 243278 h 455056"/>
                  <a:gd name="connsiteX3" fmla="*/ 2632965 w 2632965"/>
                  <a:gd name="connsiteY3" fmla="*/ 303484 h 455056"/>
                  <a:gd name="connsiteX0" fmla="*/ 0 w 2632965"/>
                  <a:gd name="connsiteY0" fmla="*/ 119947 h 455056"/>
                  <a:gd name="connsiteX1" fmla="*/ 437322 w 2632965"/>
                  <a:gd name="connsiteY1" fmla="*/ 20555 h 455056"/>
                  <a:gd name="connsiteX2" fmla="*/ 1103299 w 2632965"/>
                  <a:gd name="connsiteY2" fmla="*/ 243278 h 455056"/>
                  <a:gd name="connsiteX3" fmla="*/ 2632965 w 2632965"/>
                  <a:gd name="connsiteY3" fmla="*/ 303484 h 455056"/>
                  <a:gd name="connsiteX0" fmla="*/ 0 w 2632965"/>
                  <a:gd name="connsiteY0" fmla="*/ 110789 h 445898"/>
                  <a:gd name="connsiteX1" fmla="*/ 437322 w 2632965"/>
                  <a:gd name="connsiteY1" fmla="*/ 11397 h 445898"/>
                  <a:gd name="connsiteX2" fmla="*/ 1409408 w 2632965"/>
                  <a:gd name="connsiteY2" fmla="*/ 179169 h 445898"/>
                  <a:gd name="connsiteX3" fmla="*/ 2632965 w 2632965"/>
                  <a:gd name="connsiteY3" fmla="*/ 294326 h 445898"/>
                  <a:gd name="connsiteX0" fmla="*/ 0 w 2632965"/>
                  <a:gd name="connsiteY0" fmla="*/ 1204864 h 1457489"/>
                  <a:gd name="connsiteX1" fmla="*/ 437322 w 2632965"/>
                  <a:gd name="connsiteY1" fmla="*/ 1105472 h 1457489"/>
                  <a:gd name="connsiteX2" fmla="*/ 1409408 w 2632965"/>
                  <a:gd name="connsiteY2" fmla="*/ 1273244 h 1457489"/>
                  <a:gd name="connsiteX3" fmla="*/ 2632965 w 2632965"/>
                  <a:gd name="connsiteY3" fmla="*/ 0 h 1457489"/>
                  <a:gd name="connsiteX0" fmla="*/ 0 w 2632965"/>
                  <a:gd name="connsiteY0" fmla="*/ 1204864 h 1457489"/>
                  <a:gd name="connsiteX1" fmla="*/ 437322 w 2632965"/>
                  <a:gd name="connsiteY1" fmla="*/ 1105472 h 1457489"/>
                  <a:gd name="connsiteX2" fmla="*/ 1409408 w 2632965"/>
                  <a:gd name="connsiteY2" fmla="*/ 1273244 h 1457489"/>
                  <a:gd name="connsiteX3" fmla="*/ 2632965 w 2632965"/>
                  <a:gd name="connsiteY3" fmla="*/ 0 h 1457489"/>
                  <a:gd name="connsiteX0" fmla="*/ 0 w 2632965"/>
                  <a:gd name="connsiteY0" fmla="*/ 1204864 h 1265972"/>
                  <a:gd name="connsiteX1" fmla="*/ 437322 w 2632965"/>
                  <a:gd name="connsiteY1" fmla="*/ 1105472 h 1265972"/>
                  <a:gd name="connsiteX2" fmla="*/ 1583019 w 2632965"/>
                  <a:gd name="connsiteY2" fmla="*/ 1081727 h 1265972"/>
                  <a:gd name="connsiteX3" fmla="*/ 2632965 w 2632965"/>
                  <a:gd name="connsiteY3" fmla="*/ 0 h 126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2965" h="1265972">
                    <a:moveTo>
                      <a:pt x="0" y="1204864"/>
                    </a:moveTo>
                    <a:cubicBezTo>
                      <a:pt x="132522" y="1148542"/>
                      <a:pt x="173486" y="1125995"/>
                      <a:pt x="437322" y="1105472"/>
                    </a:cubicBezTo>
                    <a:cubicBezTo>
                      <a:pt x="701158" y="1084949"/>
                      <a:pt x="1217079" y="1265972"/>
                      <a:pt x="1583019" y="1081727"/>
                    </a:cubicBezTo>
                    <a:cubicBezTo>
                      <a:pt x="1948959" y="897482"/>
                      <a:pt x="2303046" y="359734"/>
                      <a:pt x="2632965" y="0"/>
                    </a:cubicBezTo>
                  </a:path>
                </a:pathLst>
              </a:custGeom>
              <a:ln w="19050">
                <a:solidFill>
                  <a:srgbClr val="0000FF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4333464" y="4020382"/>
              <a:ext cx="12386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C00000"/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rPr>
                <a:t>Blended LENS ICs at T+00h</a:t>
              </a:r>
              <a:endParaRPr lang="ko-KR" altLang="en-US" sz="1600" dirty="0">
                <a:solidFill>
                  <a:srgbClr val="C00000"/>
                </a:solidFill>
                <a:latin typeface="Arial" pitchFamily="34" charset="0"/>
                <a:ea typeface="HY헤드라인M" pitchFamily="18" charset="-127"/>
                <a:cs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371551" y="1567598"/>
              <a:ext cx="1774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ICs downscaled from Global EPS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덧셈 기호 107"/>
            <p:cNvSpPr/>
            <p:nvPr/>
          </p:nvSpPr>
          <p:spPr>
            <a:xfrm>
              <a:off x="3461602" y="3589511"/>
              <a:ext cx="339555" cy="339555"/>
            </a:xfrm>
            <a:prstGeom prst="mathPlus">
              <a:avLst>
                <a:gd name="adj1" fmla="val 31515"/>
              </a:avLst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rgbClr val="FF33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406154" y="2643182"/>
              <a:ext cx="2325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LBCs from Global EPS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11" name="직선 화살표 연결선 110"/>
            <p:cNvCxnSpPr/>
            <p:nvPr/>
          </p:nvCxnSpPr>
          <p:spPr>
            <a:xfrm>
              <a:off x="2552449" y="4548533"/>
              <a:ext cx="1081509" cy="21590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직선 화살표 연결선 111"/>
            <p:cNvCxnSpPr/>
            <p:nvPr/>
          </p:nvCxnSpPr>
          <p:spPr>
            <a:xfrm rot="16200000" flipH="1">
              <a:off x="2617473" y="3184797"/>
              <a:ext cx="419105" cy="1593988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직선 화살표 연결선 112"/>
            <p:cNvCxnSpPr/>
            <p:nvPr/>
          </p:nvCxnSpPr>
          <p:spPr>
            <a:xfrm>
              <a:off x="2338135" y="4262781"/>
              <a:ext cx="1285884" cy="285751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직선 화살표 연결선 113"/>
            <p:cNvCxnSpPr/>
            <p:nvPr/>
          </p:nvCxnSpPr>
          <p:spPr>
            <a:xfrm>
              <a:off x="2123823" y="4048469"/>
              <a:ext cx="1500195" cy="357188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직선 화살표 연결선 114"/>
            <p:cNvCxnSpPr/>
            <p:nvPr/>
          </p:nvCxnSpPr>
          <p:spPr>
            <a:xfrm>
              <a:off x="2338135" y="4405657"/>
              <a:ext cx="1285884" cy="28575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직선 연결선 115"/>
            <p:cNvCxnSpPr/>
            <p:nvPr/>
          </p:nvCxnSpPr>
          <p:spPr>
            <a:xfrm rot="5400000">
              <a:off x="-278536" y="4431468"/>
              <a:ext cx="2592000" cy="9939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직선 연결선 116"/>
            <p:cNvCxnSpPr/>
            <p:nvPr/>
          </p:nvCxnSpPr>
          <p:spPr>
            <a:xfrm rot="5400000">
              <a:off x="3510487" y="5549923"/>
              <a:ext cx="360000" cy="9939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3356623" y="5703944"/>
              <a:ext cx="7227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latin typeface="Arial" pitchFamily="34" charset="0"/>
                  <a:cs typeface="Arial" pitchFamily="34" charset="0"/>
                </a:rPr>
                <a:t>T+00h</a:t>
              </a:r>
              <a:endParaRPr lang="ko-KR" alt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95061" y="5703944"/>
              <a:ext cx="6666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latin typeface="Arial" pitchFamily="34" charset="0"/>
                  <a:cs typeface="Arial" pitchFamily="34" charset="0"/>
                </a:rPr>
                <a:t>T-09h</a:t>
              </a:r>
              <a:endParaRPr lang="ko-KR" alt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0" name="직선 연결선 119"/>
            <p:cNvCxnSpPr/>
            <p:nvPr/>
          </p:nvCxnSpPr>
          <p:spPr>
            <a:xfrm rot="5400000">
              <a:off x="155508" y="5537781"/>
              <a:ext cx="360000" cy="9939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1644" y="5703944"/>
              <a:ext cx="6666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latin typeface="Arial" pitchFamily="34" charset="0"/>
                  <a:cs typeface="Arial" pitchFamily="34" charset="0"/>
                </a:rPr>
                <a:t>T-12h</a:t>
              </a:r>
              <a:endParaRPr lang="ko-KR" alt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2" name="직선 연결선 121"/>
            <p:cNvCxnSpPr/>
            <p:nvPr/>
          </p:nvCxnSpPr>
          <p:spPr>
            <a:xfrm rot="5400000">
              <a:off x="6796635" y="5549924"/>
              <a:ext cx="360000" cy="9939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6642771" y="5703944"/>
              <a:ext cx="7227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latin typeface="Arial" pitchFamily="34" charset="0"/>
                  <a:cs typeface="Arial" pitchFamily="34" charset="0"/>
                </a:rPr>
                <a:t>T+12h</a:t>
              </a:r>
              <a:endParaRPr lang="ko-KR" alt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모서리가 둥근 직사각형 123"/>
            <p:cNvSpPr/>
            <p:nvPr/>
          </p:nvSpPr>
          <p:spPr>
            <a:xfrm>
              <a:off x="6848668" y="4415180"/>
              <a:ext cx="285752" cy="824124"/>
            </a:xfrm>
            <a:prstGeom prst="roundRect">
              <a:avLst>
                <a:gd name="adj" fmla="val 39855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ko-KR" sz="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★</a:t>
              </a:r>
              <a:endParaRPr lang="en-US" altLang="ko-KR" sz="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ko-KR" sz="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★</a:t>
              </a:r>
              <a:endParaRPr lang="en-US" altLang="ko-KR" sz="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ko-KR" sz="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★</a:t>
              </a:r>
              <a:endParaRPr lang="en-US" altLang="ko-KR" sz="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ko-KR" sz="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★</a:t>
              </a:r>
              <a:endParaRPr lang="en-US" altLang="ko-KR" sz="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ko-KR" altLang="ko-KR" sz="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★</a:t>
              </a:r>
              <a:endParaRPr lang="ko-KR" altLang="en-US" sz="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500694" y="5025085"/>
              <a:ext cx="1357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rPr>
                <a:t>Blended LENS ICs at T+12h</a:t>
              </a:r>
              <a:endPara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HY헤드라인M" pitchFamily="18" charset="-127"/>
                <a:cs typeface="Arial" pitchFamily="34" charset="0"/>
              </a:endParaRPr>
            </a:p>
          </p:txBody>
        </p:sp>
        <p:cxnSp>
          <p:nvCxnSpPr>
            <p:cNvPr id="126" name="직선 화살표 연결선 125"/>
            <p:cNvCxnSpPr/>
            <p:nvPr/>
          </p:nvCxnSpPr>
          <p:spPr>
            <a:xfrm>
              <a:off x="4052647" y="4057990"/>
              <a:ext cx="305039" cy="176706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직선 화살표 연결선 126"/>
            <p:cNvCxnSpPr>
              <a:stCxn id="124" idx="1"/>
            </p:cNvCxnSpPr>
            <p:nvPr/>
          </p:nvCxnSpPr>
          <p:spPr>
            <a:xfrm rot="10800000" flipV="1">
              <a:off x="6549888" y="4827241"/>
              <a:ext cx="298781" cy="36409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자유형 127"/>
            <p:cNvSpPr/>
            <p:nvPr/>
          </p:nvSpPr>
          <p:spPr>
            <a:xfrm>
              <a:off x="7011370" y="4413369"/>
              <a:ext cx="1918348" cy="331553"/>
            </a:xfrm>
            <a:custGeom>
              <a:avLst/>
              <a:gdLst>
                <a:gd name="connsiteX0" fmla="*/ 0 w 715617"/>
                <a:gd name="connsiteY0" fmla="*/ 36443 h 76200"/>
                <a:gd name="connsiteX1" fmla="*/ 208721 w 715617"/>
                <a:gd name="connsiteY1" fmla="*/ 6626 h 76200"/>
                <a:gd name="connsiteX2" fmla="*/ 467139 w 715617"/>
                <a:gd name="connsiteY2" fmla="*/ 76200 h 76200"/>
                <a:gd name="connsiteX3" fmla="*/ 715617 w 715617"/>
                <a:gd name="connsiteY3" fmla="*/ 6626 h 76200"/>
                <a:gd name="connsiteX0" fmla="*/ 0 w 715617"/>
                <a:gd name="connsiteY0" fmla="*/ 29817 h 76884"/>
                <a:gd name="connsiteX1" fmla="*/ 208721 w 715617"/>
                <a:gd name="connsiteY1" fmla="*/ 43858 h 76884"/>
                <a:gd name="connsiteX2" fmla="*/ 467139 w 715617"/>
                <a:gd name="connsiteY2" fmla="*/ 69574 h 76884"/>
                <a:gd name="connsiteX3" fmla="*/ 715617 w 715617"/>
                <a:gd name="connsiteY3" fmla="*/ 0 h 76884"/>
                <a:gd name="connsiteX0" fmla="*/ 0 w 715617"/>
                <a:gd name="connsiteY0" fmla="*/ 29817 h 74055"/>
                <a:gd name="connsiteX1" fmla="*/ 208362 w 715617"/>
                <a:gd name="connsiteY1" fmla="*/ 26884 h 74055"/>
                <a:gd name="connsiteX2" fmla="*/ 467139 w 715617"/>
                <a:gd name="connsiteY2" fmla="*/ 69574 h 74055"/>
                <a:gd name="connsiteX3" fmla="*/ 715617 w 715617"/>
                <a:gd name="connsiteY3" fmla="*/ 0 h 74055"/>
                <a:gd name="connsiteX0" fmla="*/ 0 w 661809"/>
                <a:gd name="connsiteY0" fmla="*/ 42595 h 88962"/>
                <a:gd name="connsiteX1" fmla="*/ 208362 w 661809"/>
                <a:gd name="connsiteY1" fmla="*/ 39662 h 88962"/>
                <a:gd name="connsiteX2" fmla="*/ 467139 w 661809"/>
                <a:gd name="connsiteY2" fmla="*/ 82352 h 88962"/>
                <a:gd name="connsiteX3" fmla="*/ 661809 w 661809"/>
                <a:gd name="connsiteY3" fmla="*/ 0 h 88962"/>
                <a:gd name="connsiteX0" fmla="*/ 0 w 661809"/>
                <a:gd name="connsiteY0" fmla="*/ 42595 h 88962"/>
                <a:gd name="connsiteX1" fmla="*/ 208362 w 661809"/>
                <a:gd name="connsiteY1" fmla="*/ 39662 h 88962"/>
                <a:gd name="connsiteX2" fmla="*/ 467139 w 661809"/>
                <a:gd name="connsiteY2" fmla="*/ 82352 h 88962"/>
                <a:gd name="connsiteX3" fmla="*/ 661809 w 661809"/>
                <a:gd name="connsiteY3" fmla="*/ 0 h 88962"/>
                <a:gd name="connsiteX0" fmla="*/ 0 w 661809"/>
                <a:gd name="connsiteY0" fmla="*/ 42595 h 86229"/>
                <a:gd name="connsiteX1" fmla="*/ 213555 w 661809"/>
                <a:gd name="connsiteY1" fmla="*/ 23260 h 86229"/>
                <a:gd name="connsiteX2" fmla="*/ 467139 w 661809"/>
                <a:gd name="connsiteY2" fmla="*/ 82352 h 86229"/>
                <a:gd name="connsiteX3" fmla="*/ 661809 w 661809"/>
                <a:gd name="connsiteY3" fmla="*/ 0 h 8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1809" h="86229">
                  <a:moveTo>
                    <a:pt x="0" y="42595"/>
                  </a:moveTo>
                  <a:cubicBezTo>
                    <a:pt x="65432" y="24373"/>
                    <a:pt x="135698" y="16634"/>
                    <a:pt x="213555" y="23260"/>
                  </a:cubicBezTo>
                  <a:cubicBezTo>
                    <a:pt x="291412" y="29886"/>
                    <a:pt x="392430" y="86229"/>
                    <a:pt x="467139" y="82352"/>
                  </a:cubicBezTo>
                  <a:cubicBezTo>
                    <a:pt x="541848" y="78475"/>
                    <a:pt x="579811" y="34787"/>
                    <a:pt x="661809" y="0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9" name="자유형 128"/>
            <p:cNvSpPr/>
            <p:nvPr/>
          </p:nvSpPr>
          <p:spPr>
            <a:xfrm>
              <a:off x="7015000" y="4653712"/>
              <a:ext cx="1914718" cy="101688"/>
            </a:xfrm>
            <a:custGeom>
              <a:avLst/>
              <a:gdLst>
                <a:gd name="connsiteX0" fmla="*/ 0 w 715617"/>
                <a:gd name="connsiteY0" fmla="*/ 36443 h 76200"/>
                <a:gd name="connsiteX1" fmla="*/ 208721 w 715617"/>
                <a:gd name="connsiteY1" fmla="*/ 6626 h 76200"/>
                <a:gd name="connsiteX2" fmla="*/ 467139 w 715617"/>
                <a:gd name="connsiteY2" fmla="*/ 76200 h 76200"/>
                <a:gd name="connsiteX3" fmla="*/ 715617 w 715617"/>
                <a:gd name="connsiteY3" fmla="*/ 662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7" h="76200">
                  <a:moveTo>
                    <a:pt x="0" y="36443"/>
                  </a:moveTo>
                  <a:cubicBezTo>
                    <a:pt x="65432" y="18221"/>
                    <a:pt x="130865" y="0"/>
                    <a:pt x="208721" y="6626"/>
                  </a:cubicBezTo>
                  <a:cubicBezTo>
                    <a:pt x="286578" y="13252"/>
                    <a:pt x="382656" y="76200"/>
                    <a:pt x="467139" y="76200"/>
                  </a:cubicBezTo>
                  <a:cubicBezTo>
                    <a:pt x="551622" y="76200"/>
                    <a:pt x="633619" y="41413"/>
                    <a:pt x="715617" y="6626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자유형 129"/>
            <p:cNvSpPr/>
            <p:nvPr/>
          </p:nvSpPr>
          <p:spPr>
            <a:xfrm>
              <a:off x="7030159" y="4782860"/>
              <a:ext cx="1805765" cy="60376"/>
            </a:xfrm>
            <a:custGeom>
              <a:avLst/>
              <a:gdLst>
                <a:gd name="connsiteX0" fmla="*/ 0 w 715617"/>
                <a:gd name="connsiteY0" fmla="*/ 36443 h 76200"/>
                <a:gd name="connsiteX1" fmla="*/ 208721 w 715617"/>
                <a:gd name="connsiteY1" fmla="*/ 6626 h 76200"/>
                <a:gd name="connsiteX2" fmla="*/ 467139 w 715617"/>
                <a:gd name="connsiteY2" fmla="*/ 76200 h 76200"/>
                <a:gd name="connsiteX3" fmla="*/ 715617 w 715617"/>
                <a:gd name="connsiteY3" fmla="*/ 662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7" h="76200">
                  <a:moveTo>
                    <a:pt x="0" y="36443"/>
                  </a:moveTo>
                  <a:cubicBezTo>
                    <a:pt x="65432" y="18221"/>
                    <a:pt x="130865" y="0"/>
                    <a:pt x="208721" y="6626"/>
                  </a:cubicBezTo>
                  <a:cubicBezTo>
                    <a:pt x="286578" y="13252"/>
                    <a:pt x="382656" y="76200"/>
                    <a:pt x="467139" y="76200"/>
                  </a:cubicBezTo>
                  <a:cubicBezTo>
                    <a:pt x="551622" y="76200"/>
                    <a:pt x="633619" y="41413"/>
                    <a:pt x="715617" y="6626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자유형 130"/>
            <p:cNvSpPr/>
            <p:nvPr/>
          </p:nvSpPr>
          <p:spPr>
            <a:xfrm>
              <a:off x="7014042" y="4893942"/>
              <a:ext cx="1915676" cy="126572"/>
            </a:xfrm>
            <a:custGeom>
              <a:avLst/>
              <a:gdLst>
                <a:gd name="connsiteX0" fmla="*/ 0 w 715617"/>
                <a:gd name="connsiteY0" fmla="*/ 36443 h 76200"/>
                <a:gd name="connsiteX1" fmla="*/ 208721 w 715617"/>
                <a:gd name="connsiteY1" fmla="*/ 6626 h 76200"/>
                <a:gd name="connsiteX2" fmla="*/ 467139 w 715617"/>
                <a:gd name="connsiteY2" fmla="*/ 76200 h 76200"/>
                <a:gd name="connsiteX3" fmla="*/ 715617 w 715617"/>
                <a:gd name="connsiteY3" fmla="*/ 662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7" h="76200">
                  <a:moveTo>
                    <a:pt x="0" y="36443"/>
                  </a:moveTo>
                  <a:cubicBezTo>
                    <a:pt x="65432" y="18221"/>
                    <a:pt x="130865" y="0"/>
                    <a:pt x="208721" y="6626"/>
                  </a:cubicBezTo>
                  <a:cubicBezTo>
                    <a:pt x="286578" y="13252"/>
                    <a:pt x="382656" y="76200"/>
                    <a:pt x="467139" y="76200"/>
                  </a:cubicBezTo>
                  <a:cubicBezTo>
                    <a:pt x="551622" y="76200"/>
                    <a:pt x="633619" y="41413"/>
                    <a:pt x="715617" y="6626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자유형 131"/>
            <p:cNvSpPr/>
            <p:nvPr/>
          </p:nvSpPr>
          <p:spPr>
            <a:xfrm>
              <a:off x="7016887" y="4965638"/>
              <a:ext cx="1912831" cy="197753"/>
            </a:xfrm>
            <a:custGeom>
              <a:avLst/>
              <a:gdLst>
                <a:gd name="connsiteX0" fmla="*/ 0 w 715617"/>
                <a:gd name="connsiteY0" fmla="*/ 36443 h 76200"/>
                <a:gd name="connsiteX1" fmla="*/ 208721 w 715617"/>
                <a:gd name="connsiteY1" fmla="*/ 6626 h 76200"/>
                <a:gd name="connsiteX2" fmla="*/ 467139 w 715617"/>
                <a:gd name="connsiteY2" fmla="*/ 76200 h 76200"/>
                <a:gd name="connsiteX3" fmla="*/ 715617 w 715617"/>
                <a:gd name="connsiteY3" fmla="*/ 662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7" h="76200">
                  <a:moveTo>
                    <a:pt x="0" y="36443"/>
                  </a:moveTo>
                  <a:cubicBezTo>
                    <a:pt x="65432" y="18221"/>
                    <a:pt x="130865" y="0"/>
                    <a:pt x="208721" y="6626"/>
                  </a:cubicBezTo>
                  <a:cubicBezTo>
                    <a:pt x="286578" y="13252"/>
                    <a:pt x="382656" y="76200"/>
                    <a:pt x="467139" y="76200"/>
                  </a:cubicBezTo>
                  <a:cubicBezTo>
                    <a:pt x="551622" y="76200"/>
                    <a:pt x="633619" y="41413"/>
                    <a:pt x="715617" y="6626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219094" y="1591490"/>
              <a:ext cx="18061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C00000"/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rPr>
                <a:t>Short-range Probabilistic Forecast</a:t>
              </a:r>
              <a:endParaRPr lang="ko-KR" altLang="en-US" sz="1600" dirty="0">
                <a:solidFill>
                  <a:srgbClr val="C00000"/>
                </a:solidFill>
                <a:latin typeface="Arial" pitchFamily="34" charset="0"/>
                <a:ea typeface="HY헤드라인M" pitchFamily="18" charset="-127"/>
                <a:cs typeface="Arial" pitchFamily="34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7909266" y="4100573"/>
              <a:ext cx="1000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rPr>
                <a:t>LENS FCSTs</a:t>
              </a:r>
              <a:endPara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HY헤드라인M" pitchFamily="18" charset="-127"/>
                <a:cs typeface="Arial" pitchFamily="34" charset="0"/>
              </a:endParaRPr>
            </a:p>
          </p:txBody>
        </p:sp>
        <p:sp>
          <p:nvSpPr>
            <p:cNvPr id="135" name="모서리가 둥근 직사각형 134"/>
            <p:cNvSpPr/>
            <p:nvPr/>
          </p:nvSpPr>
          <p:spPr>
            <a:xfrm>
              <a:off x="367097" y="1520052"/>
              <a:ext cx="3857652" cy="378621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6" name="모서리가 둥근 직사각형 135"/>
            <p:cNvSpPr/>
            <p:nvPr/>
          </p:nvSpPr>
          <p:spPr>
            <a:xfrm>
              <a:off x="5500694" y="4008579"/>
              <a:ext cx="1704572" cy="1490258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357422" y="3141101"/>
              <a:ext cx="9230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ea typeface="Cre고딕 B" pitchFamily="18" charset="-127"/>
                  <a:cs typeface="Arial" pitchFamily="34" charset="0"/>
                </a:rPr>
                <a:t>Breeding</a:t>
              </a:r>
              <a:endParaRPr lang="ko-KR" alt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re고딕 B" pitchFamily="18" charset="-127"/>
                <a:cs typeface="Arial" pitchFamily="34" charset="0"/>
              </a:endParaRPr>
            </a:p>
          </p:txBody>
        </p:sp>
      </p:grpSp>
      <p:sp>
        <p:nvSpPr>
          <p:cNvPr id="100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[Trial 3]</a:t>
            </a:r>
            <a:r>
              <a:rPr lang="en-US" altLang="ko-K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Convective-scale EPS </a:t>
            </a:r>
            <a:r>
              <a:rPr lang="en-US" altLang="ko-KR" sz="2800" b="1" i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: Plan</a:t>
            </a:r>
            <a:endParaRPr lang="en-US" altLang="ko-KR" sz="2000" b="1" i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8" name="직사각형 137"/>
          <p:cNvSpPr/>
          <p:nvPr/>
        </p:nvSpPr>
        <p:spPr>
          <a:xfrm>
            <a:off x="1500166" y="4594310"/>
            <a:ext cx="21659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LETKF with local obs.</a:t>
            </a:r>
            <a:endParaRPr lang="ko-KR" altLang="en-US" sz="16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Cre고딕 B" pitchFamily="18" charset="-127"/>
              <a:cs typeface="Arial" pitchFamily="34" charset="0"/>
            </a:endParaRPr>
          </a:p>
        </p:txBody>
      </p:sp>
      <p:sp>
        <p:nvSpPr>
          <p:cNvPr id="139" name="직사각형 138"/>
          <p:cNvSpPr/>
          <p:nvPr/>
        </p:nvSpPr>
        <p:spPr>
          <a:xfrm>
            <a:off x="500034" y="5991115"/>
            <a:ext cx="750099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eaLnBrk="0" hangingPunct="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Downscaling from global EPS </a:t>
            </a:r>
            <a:r>
              <a:rPr kumimoji="0" lang="en-US" altLang="ko-KR" dirty="0" smtClean="0">
                <a:solidFill>
                  <a:srgbClr val="FF3399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(Synoptic-scale features) </a:t>
            </a:r>
            <a:r>
              <a:rPr kumimoji="0"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+ Local observation information from LETKF </a:t>
            </a:r>
            <a:r>
              <a:rPr kumimoji="0" lang="en-US" altLang="ko-KR" dirty="0" smtClean="0">
                <a:solidFill>
                  <a:srgbClr val="FF3399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(Small-scale features)</a:t>
            </a:r>
            <a:endParaRPr kumimoji="0" lang="en-US" altLang="ko-KR" sz="1600" dirty="0" smtClean="0">
              <a:solidFill>
                <a:srgbClr val="FF3399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3"/>
          <p:cNvSpPr>
            <a:spLocks noGrp="1"/>
          </p:cNvSpPr>
          <p:nvPr>
            <p:ph type="ctrTitle"/>
          </p:nvPr>
        </p:nvSpPr>
        <p:spPr>
          <a:xfrm>
            <a:off x="214312" y="3143250"/>
            <a:ext cx="7786712" cy="64293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ko-KR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KIAPS</a:t>
            </a:r>
            <a:r>
              <a:rPr lang="en-US" altLang="ko-KR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Development</a:t>
            </a:r>
            <a:endParaRPr lang="ko-KR" altLang="en-US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제목 3"/>
          <p:cNvSpPr txBox="1">
            <a:spLocks/>
          </p:cNvSpPr>
          <p:nvPr/>
        </p:nvSpPr>
        <p:spPr bwMode="auto">
          <a:xfrm>
            <a:off x="0" y="4429132"/>
            <a:ext cx="757239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1200" cap="none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ea typeface="Cre고딕 B" pitchFamily="18" charset="-127"/>
                <a:cs typeface="Arial" pitchFamily="34" charset="0"/>
              </a:rPr>
              <a:t>Korea Institute of </a:t>
            </a:r>
            <a:r>
              <a:rPr kumimoji="0" lang="en-US" altLang="ko-KR" b="0" i="0" u="none" strike="noStrike" kern="1200" cap="none" normalizeH="0" noProof="0" dirty="0" smtClean="0">
                <a:ln>
                  <a:noFill/>
                </a:ln>
                <a:uLnTx/>
                <a:uFillTx/>
                <a:latin typeface="Arial" pitchFamily="34" charset="0"/>
                <a:ea typeface="Cre고딕 B" pitchFamily="18" charset="-127"/>
                <a:cs typeface="Arial" pitchFamily="34" charset="0"/>
              </a:rPr>
              <a:t>Atmospheric Prediction Systems  (2011~2019)</a:t>
            </a:r>
            <a:endParaRPr kumimoji="0" lang="ko-KR" altLang="en-US" b="0" i="0" u="none" strike="noStrike" kern="1200" cap="none" normalizeH="0" baseline="0" noProof="0" dirty="0">
              <a:ln>
                <a:noFill/>
              </a:ln>
              <a:uLnTx/>
              <a:uFillTx/>
              <a:latin typeface="Arial" pitchFamily="34" charset="0"/>
              <a:ea typeface="Cre고딕 B" pitchFamily="18" charset="-127"/>
              <a:cs typeface="Arial" pitchFamily="34" charset="0"/>
            </a:endParaRPr>
          </a:p>
        </p:txBody>
      </p:sp>
      <p:pic>
        <p:nvPicPr>
          <p:cNvPr id="4" name="그림 3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" y="6064210"/>
            <a:ext cx="2057404" cy="7223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직선 연결선 91"/>
          <p:cNvCxnSpPr/>
          <p:nvPr/>
        </p:nvCxnSpPr>
        <p:spPr>
          <a:xfrm flipH="1">
            <a:off x="7669156" y="5011911"/>
            <a:ext cx="1332000" cy="347"/>
          </a:xfrm>
          <a:prstGeom prst="line">
            <a:avLst/>
          </a:prstGeom>
          <a:ln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모서리가 둥근 직사각형 44"/>
          <p:cNvSpPr/>
          <p:nvPr/>
        </p:nvSpPr>
        <p:spPr>
          <a:xfrm>
            <a:off x="441729" y="1629799"/>
            <a:ext cx="7704856" cy="3799465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435755" y="2793245"/>
            <a:ext cx="1030923" cy="40011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3DVAR</a:t>
            </a:r>
            <a:endParaRPr lang="ko-KR" alt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820501" y="4816733"/>
            <a:ext cx="1033636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KIM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4" name="직선 화살표 연결선 53"/>
          <p:cNvCxnSpPr/>
          <p:nvPr/>
        </p:nvCxnSpPr>
        <p:spPr>
          <a:xfrm>
            <a:off x="3389271" y="2982530"/>
            <a:ext cx="365760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737873" y="1813286"/>
            <a:ext cx="904747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 smtClean="0">
                <a:latin typeface="Arial" pitchFamily="34" charset="0"/>
                <a:cs typeface="Arial" pitchFamily="34" charset="0"/>
              </a:rPr>
              <a:t>KPOP</a:t>
            </a:r>
            <a:endParaRPr lang="ko-KR" alt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837265" y="2753930"/>
            <a:ext cx="1280160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6h Forecast</a:t>
            </a:r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7" name="직선 화살표 연결선 66"/>
          <p:cNvCxnSpPr/>
          <p:nvPr/>
        </p:nvCxnSpPr>
        <p:spPr>
          <a:xfrm flipV="1">
            <a:off x="1551625" y="2280275"/>
            <a:ext cx="293752" cy="43204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506837" y="2814261"/>
            <a:ext cx="911003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Remap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모서리가 둥근 직사각형 68"/>
          <p:cNvSpPr/>
          <p:nvPr/>
        </p:nvSpPr>
        <p:spPr>
          <a:xfrm>
            <a:off x="3755031" y="2753930"/>
            <a:ext cx="1280160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Background</a:t>
            </a:r>
            <a:endParaRPr lang="ko-KR" alt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959718" y="3467998"/>
            <a:ext cx="956418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Remap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모서리가 둥근 직사각형 70"/>
          <p:cNvSpPr/>
          <p:nvPr/>
        </p:nvSpPr>
        <p:spPr>
          <a:xfrm>
            <a:off x="6840916" y="2767654"/>
            <a:ext cx="1194023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analysis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increment</a:t>
            </a:r>
            <a:endParaRPr lang="ko-KR" alt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모서리가 둥근 직사각형 71"/>
          <p:cNvSpPr/>
          <p:nvPr/>
        </p:nvSpPr>
        <p:spPr>
          <a:xfrm>
            <a:off x="6840916" y="4049695"/>
            <a:ext cx="1194023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analysis</a:t>
            </a:r>
          </a:p>
          <a:p>
            <a:pPr algn="ctr"/>
            <a:r>
              <a:rPr lang="en-US" altLang="ko-K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increment</a:t>
            </a:r>
            <a:endParaRPr lang="ko-KR" altLang="en-US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모서리가 둥근 직사각형 73"/>
          <p:cNvSpPr/>
          <p:nvPr/>
        </p:nvSpPr>
        <p:spPr>
          <a:xfrm>
            <a:off x="5233148" y="4744394"/>
            <a:ext cx="969221" cy="531328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nalysis</a:t>
            </a:r>
            <a:endParaRPr lang="ko-KR" alt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5" name="직선 화살표 연결선 74"/>
          <p:cNvCxnSpPr/>
          <p:nvPr/>
        </p:nvCxnSpPr>
        <p:spPr>
          <a:xfrm>
            <a:off x="2152229" y="2982530"/>
            <a:ext cx="365760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직선 화살표 연결선 75"/>
          <p:cNvCxnSpPr/>
          <p:nvPr/>
        </p:nvCxnSpPr>
        <p:spPr>
          <a:xfrm>
            <a:off x="5044716" y="2982530"/>
            <a:ext cx="365760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직선 화살표 연결선 76"/>
          <p:cNvCxnSpPr/>
          <p:nvPr/>
        </p:nvCxnSpPr>
        <p:spPr>
          <a:xfrm>
            <a:off x="6444593" y="2982530"/>
            <a:ext cx="365760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자유형 77"/>
          <p:cNvSpPr/>
          <p:nvPr/>
        </p:nvSpPr>
        <p:spPr>
          <a:xfrm rot="5677383" flipV="1">
            <a:off x="3879372" y="858009"/>
            <a:ext cx="519134" cy="2953158"/>
          </a:xfrm>
          <a:custGeom>
            <a:avLst/>
            <a:gdLst>
              <a:gd name="connsiteX0" fmla="*/ 0 w 400692"/>
              <a:gd name="connsiteY0" fmla="*/ 0 h 811658"/>
              <a:gd name="connsiteX1" fmla="*/ 92467 w 400692"/>
              <a:gd name="connsiteY1" fmla="*/ 554804 h 811658"/>
              <a:gd name="connsiteX2" fmla="*/ 400692 w 400692"/>
              <a:gd name="connsiteY2" fmla="*/ 811658 h 81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692" h="811658">
                <a:moveTo>
                  <a:pt x="0" y="0"/>
                </a:moveTo>
                <a:cubicBezTo>
                  <a:pt x="12842" y="209764"/>
                  <a:pt x="25685" y="419528"/>
                  <a:pt x="92467" y="554804"/>
                </a:cubicBezTo>
                <a:cubicBezTo>
                  <a:pt x="159249" y="690080"/>
                  <a:pt x="297950" y="773986"/>
                  <a:pt x="400692" y="811658"/>
                </a:cubicBezTo>
              </a:path>
            </a:pathLst>
          </a:custGeom>
          <a:ln>
            <a:headEnd type="non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9" name="직선 화살표 연결선 78"/>
          <p:cNvCxnSpPr>
            <a:stCxn id="71" idx="2"/>
          </p:cNvCxnSpPr>
          <p:nvPr/>
        </p:nvCxnSpPr>
        <p:spPr>
          <a:xfrm flipH="1">
            <a:off x="7437927" y="3224854"/>
            <a:ext cx="1" cy="25200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화살표 연결선 79"/>
          <p:cNvCxnSpPr>
            <a:stCxn id="70" idx="2"/>
            <a:endCxn id="72" idx="0"/>
          </p:cNvCxnSpPr>
          <p:nvPr/>
        </p:nvCxnSpPr>
        <p:spPr>
          <a:xfrm>
            <a:off x="7437927" y="3806552"/>
            <a:ext cx="1" cy="24314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연결선 80"/>
          <p:cNvCxnSpPr/>
          <p:nvPr/>
        </p:nvCxnSpPr>
        <p:spPr>
          <a:xfrm>
            <a:off x="2025905" y="3227300"/>
            <a:ext cx="1944216" cy="105099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/>
          <p:cNvCxnSpPr>
            <a:stCxn id="72" idx="1"/>
          </p:cNvCxnSpPr>
          <p:nvPr/>
        </p:nvCxnSpPr>
        <p:spPr>
          <a:xfrm flipH="1">
            <a:off x="3970121" y="4278295"/>
            <a:ext cx="287079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화살표 연결선 82"/>
          <p:cNvCxnSpPr/>
          <p:nvPr/>
        </p:nvCxnSpPr>
        <p:spPr>
          <a:xfrm>
            <a:off x="3970121" y="4278295"/>
            <a:ext cx="1257475" cy="614246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화살표 연결선 83"/>
          <p:cNvCxnSpPr>
            <a:stCxn id="74" idx="3"/>
            <a:endCxn id="53" idx="1"/>
          </p:cNvCxnSpPr>
          <p:nvPr/>
        </p:nvCxnSpPr>
        <p:spPr>
          <a:xfrm>
            <a:off x="6202369" y="5010058"/>
            <a:ext cx="618132" cy="673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67991" y="5448238"/>
            <a:ext cx="2961067" cy="105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 3DVAR: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100 km resolution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 Analysis: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25 km resolution </a:t>
            </a:r>
          </a:p>
          <a:p>
            <a:pPr>
              <a:lnSpc>
                <a:spcPct val="130000"/>
              </a:lnSpc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for 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KIM-SW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initia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l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condition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6" name="직선 연결선 85"/>
          <p:cNvCxnSpPr/>
          <p:nvPr/>
        </p:nvCxnSpPr>
        <p:spPr>
          <a:xfrm flipH="1">
            <a:off x="225705" y="2982530"/>
            <a:ext cx="576000" cy="0"/>
          </a:xfrm>
          <a:prstGeom prst="line">
            <a:avLst/>
          </a:prstGeom>
          <a:ln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직선 화살표 연결선 86"/>
          <p:cNvCxnSpPr/>
          <p:nvPr/>
        </p:nvCxnSpPr>
        <p:spPr>
          <a:xfrm>
            <a:off x="2131821" y="1540832"/>
            <a:ext cx="0" cy="216000"/>
          </a:xfrm>
          <a:prstGeom prst="straightConnector1">
            <a:avLst/>
          </a:prstGeom>
          <a:ln>
            <a:headEnd type="none" w="med" len="med"/>
            <a:tailEnd type="triangle" w="lg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8" name="대각선 방향의 모서리가 둥근 사각형 87"/>
          <p:cNvSpPr/>
          <p:nvPr/>
        </p:nvSpPr>
        <p:spPr>
          <a:xfrm>
            <a:off x="3391007" y="1998635"/>
            <a:ext cx="1285884" cy="336493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KPOP23DVAR</a:t>
            </a:r>
            <a:endParaRPr lang="en-US" altLang="ko-KR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대각선 방향의 모서리가 둥근 사각형 89"/>
          <p:cNvSpPr/>
          <p:nvPr/>
        </p:nvSpPr>
        <p:spPr>
          <a:xfrm>
            <a:off x="3214678" y="4128017"/>
            <a:ext cx="1214446" cy="318885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3DVAR2KIM</a:t>
            </a:r>
            <a:endParaRPr lang="en-US" altLang="ko-KR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모서리가 둥근 직사각형 93"/>
          <p:cNvSpPr/>
          <p:nvPr/>
        </p:nvSpPr>
        <p:spPr>
          <a:xfrm>
            <a:off x="1491741" y="1171267"/>
            <a:ext cx="1280160" cy="3383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Observation</a:t>
            </a:r>
            <a:endParaRPr lang="ko-KR" alt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KIM</a:t>
            </a:r>
            <a:r>
              <a:rPr lang="en-US" altLang="ko-KR" sz="24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 (KIAPS Integrated Model)</a:t>
            </a:r>
            <a:r>
              <a:rPr lang="en-US" altLang="ko-KR" sz="28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System</a:t>
            </a:r>
            <a:endParaRPr lang="en-US" altLang="ko-KR" sz="2800" b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17240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표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39723765"/>
              </p:ext>
            </p:extLst>
          </p:nvPr>
        </p:nvGraphicFramePr>
        <p:xfrm>
          <a:off x="642910" y="2430800"/>
          <a:ext cx="7858178" cy="38557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608646"/>
                <a:gridCol w="3124766"/>
                <a:gridCol w="3124766"/>
              </a:tblGrid>
              <a:tr h="537820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KIM-SH</a:t>
                      </a:r>
                    </a:p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(High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Order Method Modeling </a:t>
                      </a:r>
                    </a:p>
                    <a:p>
                      <a:pPr algn="ctr" latinLnBrk="1"/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Environment model; 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NCAR’s CAM-SE)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" pitchFamily="34" charset="0"/>
                          <a:cs typeface="Arial" pitchFamily="34" charset="0"/>
                        </a:rPr>
                        <a:t>KIM-SW</a:t>
                      </a:r>
                    </a:p>
                    <a:p>
                      <a:pPr algn="ctr" latinLnBrk="1"/>
                      <a:r>
                        <a:rPr lang="en-US" altLang="ko-KR" sz="1200" b="1" dirty="0" smtClean="0">
                          <a:latin typeface="Arial" pitchFamily="34" charset="0"/>
                          <a:cs typeface="Arial" pitchFamily="34" charset="0"/>
                        </a:rPr>
                        <a:t>(KIAPS Integrated Model – Spectral </a:t>
                      </a:r>
                    </a:p>
                    <a:p>
                      <a:pPr algn="ctr" latinLnBrk="1"/>
                      <a:r>
                        <a:rPr lang="en-US" altLang="ko-KR" sz="1200" b="1" dirty="0" smtClean="0">
                          <a:latin typeface="Arial" pitchFamily="34" charset="0"/>
                          <a:cs typeface="Arial" pitchFamily="34" charset="0"/>
                        </a:rPr>
                        <a:t>element method, WRF-Type)</a:t>
                      </a:r>
                      <a:endParaRPr lang="ko-KR" alt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latin typeface="Arial" pitchFamily="34" charset="0"/>
                          <a:cs typeface="Arial" pitchFamily="34" charset="0"/>
                        </a:rPr>
                        <a:t>Spherical grid</a:t>
                      </a:r>
                      <a:endParaRPr lang="ko-KR" altLang="en-US" sz="1400" b="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Cubed-sphere </a:t>
                      </a:r>
                      <a:r>
                        <a:rPr lang="en-US" altLang="ko-KR" sz="1400" b="0" dirty="0" smtClean="0">
                          <a:latin typeface="Arial" pitchFamily="34" charset="0"/>
                          <a:cs typeface="Arial" pitchFamily="34" charset="0"/>
                        </a:rPr>
                        <a:t>(Equiangular gnomonic projection)</a:t>
                      </a:r>
                      <a:endParaRPr lang="ko-KR" altLang="en-US" sz="1400" b="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latin typeface="Arial" pitchFamily="34" charset="0"/>
                          <a:cs typeface="Arial" pitchFamily="34" charset="0"/>
                        </a:rPr>
                        <a:t>Horizontal </a:t>
                      </a:r>
                    </a:p>
                    <a:p>
                      <a:pPr algn="ctr" latinLnBrk="1"/>
                      <a:r>
                        <a:rPr lang="en-US" altLang="ko-KR" sz="1400" b="0" dirty="0" smtClean="0">
                          <a:latin typeface="Arial" pitchFamily="34" charset="0"/>
                          <a:cs typeface="Arial" pitchFamily="34" charset="0"/>
                        </a:rPr>
                        <a:t>approximation</a:t>
                      </a:r>
                      <a:endParaRPr lang="ko-KR" altLang="en-US" sz="1400" b="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Spectral Element</a:t>
                      </a:r>
                      <a:endParaRPr lang="ko-KR" altLang="en-US" sz="1400" b="0" dirty="0" smtClean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2895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Vertical </a:t>
                      </a:r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approximation</a:t>
                      </a:r>
                      <a:endParaRPr lang="ko-KR" altLang="en-US" sz="1400" b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Finite Element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ko-KR" altLang="en-US" sz="1400" b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Finite Difference</a:t>
                      </a:r>
                      <a:endParaRPr lang="ko-KR" altLang="en-US" sz="1400" b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Temporal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approximation</a:t>
                      </a:r>
                      <a:endParaRPr lang="ko-KR" altLang="en-US" sz="1400" b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Fully Explicit Leapfrog,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first-order due to Robert-</a:t>
                      </a:r>
                      <a:r>
                        <a:rPr lang="en-US" altLang="ko-KR" sz="14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Asselin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filter</a:t>
                      </a:r>
                      <a:endParaRPr lang="ko-KR" altLang="en-US" sz="1400" b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Split-explicit RK3, second-order </a:t>
                      </a:r>
                    </a:p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for nonlinear equation </a:t>
                      </a:r>
                      <a:endParaRPr lang="ko-KR" altLang="en-US" sz="1400" b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638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Equation </a:t>
                      </a:r>
                      <a:endParaRPr lang="ko-KR" altLang="en-US" sz="1400" b="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Hydrostatic</a:t>
                      </a:r>
                      <a:r>
                        <a:rPr lang="en-US" altLang="ko-KR" sz="14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altLang="ko-KR" sz="14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en-US" altLang="ko-KR" sz="14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(Full</a:t>
                      </a:r>
                      <a:r>
                        <a:rPr lang="en-US" altLang="ko-KR" sz="1400" b="0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variables)</a:t>
                      </a:r>
                      <a:endParaRPr lang="ko-KR" altLang="en-US" sz="1400" b="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Non-hydrostatic</a:t>
                      </a:r>
                    </a:p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(Perturbation variables)</a:t>
                      </a:r>
                      <a:endParaRPr lang="ko-KR" altLang="en-US" sz="1400" b="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latin typeface="Arial" pitchFamily="34" charset="0"/>
                          <a:cs typeface="Arial" pitchFamily="34" charset="0"/>
                        </a:rPr>
                        <a:t>Explicit spatial</a:t>
                      </a:r>
                      <a:r>
                        <a:rPr lang="en-US" altLang="ko-KR" sz="1400" b="0" baseline="0" dirty="0" smtClean="0">
                          <a:latin typeface="Arial" pitchFamily="34" charset="0"/>
                          <a:cs typeface="Arial" pitchFamily="34" charset="0"/>
                        </a:rPr>
                        <a:t> diffusion</a:t>
                      </a:r>
                      <a:endParaRPr lang="ko-KR" altLang="en-US" sz="1400" b="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altLang="ko-KR" sz="1400" b="0" baseline="30000" dirty="0" smtClean="0">
                          <a:latin typeface="Arial" pitchFamily="34" charset="0"/>
                          <a:cs typeface="Arial" pitchFamily="34" charset="0"/>
                        </a:rPr>
                        <a:t>th</a:t>
                      </a:r>
                      <a:r>
                        <a:rPr lang="en-US" altLang="ko-KR" sz="1400" b="0" dirty="0" smtClean="0">
                          <a:latin typeface="Arial" pitchFamily="34" charset="0"/>
                          <a:cs typeface="Arial" pitchFamily="34" charset="0"/>
                        </a:rPr>
                        <a:t> order linear horizontal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>
                          <a:latin typeface="Arial" pitchFamily="34" charset="0"/>
                          <a:cs typeface="Arial" pitchFamily="34" charset="0"/>
                        </a:rPr>
                        <a:t>diffusion</a:t>
                      </a:r>
                      <a:endParaRPr lang="ko-KR" altLang="en-US" sz="1400" b="0" dirty="0" smtClean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altLang="ko-KR" sz="1400" b="0" baseline="30000" dirty="0" smtClean="0">
                          <a:latin typeface="Arial" pitchFamily="34" charset="0"/>
                          <a:cs typeface="Arial" pitchFamily="34" charset="0"/>
                        </a:rPr>
                        <a:t>th</a:t>
                      </a:r>
                      <a:r>
                        <a:rPr lang="en-US" altLang="ko-KR" sz="1400" b="0" dirty="0" smtClean="0">
                          <a:latin typeface="Arial" pitchFamily="34" charset="0"/>
                          <a:cs typeface="Arial" pitchFamily="34" charset="0"/>
                        </a:rPr>
                        <a:t> order horizontal diffusion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ko-KR" altLang="en-US" sz="1400" b="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baseline="0" dirty="0" smtClean="0">
                          <a:latin typeface="Arial" pitchFamily="34" charset="0"/>
                          <a:cs typeface="Arial" pitchFamily="34" charset="0"/>
                        </a:rPr>
                        <a:t>divergence damping</a:t>
                      </a:r>
                      <a:endParaRPr lang="en-US" altLang="ko-KR" sz="1400" b="0" dirty="0" smtClean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7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Dynamical Core of KIM</a:t>
            </a:r>
            <a:r>
              <a:rPr lang="en-US" altLang="ko-KR" sz="24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 (KIAPS Integrated Model)</a:t>
            </a:r>
            <a:endParaRPr lang="en-US" altLang="ko-KR" sz="2400" b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10" name="Picture 3" descr="C:\Users\a\Desktop\cs_grid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7A7A7A"/>
              </a:clrFrom>
              <a:clrTo>
                <a:srgbClr val="7A7A7A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8" y="1144916"/>
            <a:ext cx="2049733" cy="19821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2428860" y="1488835"/>
            <a:ext cx="607223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Font typeface="Wingdings" pitchFamily="2" charset="2"/>
              <a:buChar char="v"/>
            </a:pPr>
            <a:r>
              <a:rPr lang="en-US" altLang="ko-KR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KIM</a:t>
            </a:r>
            <a:r>
              <a:rPr lang="en-US" altLang="ko-KR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(KIAPS Integrated Model)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: Hydrostatic/Non-hydrostatic system with </a:t>
            </a:r>
            <a:r>
              <a:rPr lang="en-US" altLang="ko-KR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spectral element method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over </a:t>
            </a:r>
            <a:r>
              <a:rPr lang="en-US" altLang="ko-KR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cubed sphere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grid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6991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1156" y="1412776"/>
            <a:ext cx="4320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124" y="1428736"/>
            <a:ext cx="4320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Dynamical Core of KIM</a:t>
            </a:r>
            <a:r>
              <a:rPr lang="en-US" altLang="ko-KR" sz="24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 (KIAPS Integrated Model)</a:t>
            </a:r>
            <a:endParaRPr lang="en-US" altLang="ko-KR" sz="2400" b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아래쪽 화살표 6"/>
          <p:cNvSpPr/>
          <p:nvPr/>
        </p:nvSpPr>
        <p:spPr>
          <a:xfrm rot="16200000">
            <a:off x="4286689" y="3337476"/>
            <a:ext cx="765290" cy="51971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241" b="4992"/>
          <a:stretch/>
        </p:blipFill>
        <p:spPr bwMode="auto">
          <a:xfrm>
            <a:off x="71406" y="1285860"/>
            <a:ext cx="5585818" cy="40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06" y="5429264"/>
            <a:ext cx="564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100" algn="ctr" fontAlgn="base"/>
            <a:r>
              <a:rPr lang="en-US" altLang="ko-KR" sz="1600" dirty="0" smtClean="0">
                <a:latin typeface="Times New Roman" pitchFamily="18" charset="0"/>
                <a:cs typeface="Times New Roman" pitchFamily="18" charset="0"/>
              </a:rPr>
              <a:t>Dry simulation (</a:t>
            </a:r>
            <a:r>
              <a:rPr lang="en-US" altLang="ko-KR" sz="1600" dirty="0" err="1" smtClean="0">
                <a:latin typeface="Times New Roman" pitchFamily="18" charset="0"/>
                <a:cs typeface="Times New Roman" pitchFamily="18" charset="0"/>
              </a:rPr>
              <a:t>Orographic</a:t>
            </a:r>
            <a:r>
              <a:rPr lang="en-US" altLang="ko-KR" sz="1600" dirty="0" smtClean="0">
                <a:latin typeface="Times New Roman" pitchFamily="18" charset="0"/>
                <a:cs typeface="Times New Roman" pitchFamily="18" charset="0"/>
              </a:rPr>
              <a:t> gravity wave)</a:t>
            </a:r>
          </a:p>
          <a:p>
            <a:pPr marL="53100" algn="ctr" fontAlgn="base"/>
            <a:r>
              <a:rPr lang="en-US" altLang="ko-KR" sz="1600" dirty="0" smtClean="0">
                <a:latin typeface="Times New Roman" pitchFamily="18" charset="0"/>
                <a:cs typeface="Times New Roman" pitchFamily="18" charset="0"/>
              </a:rPr>
              <a:t>DCMIP (Dynamical Core Model </a:t>
            </a:r>
            <a:r>
              <a:rPr lang="en-US" altLang="ko-KR" sz="1600" dirty="0" err="1" smtClean="0">
                <a:latin typeface="Times New Roman" pitchFamily="18" charset="0"/>
                <a:cs typeface="Times New Roman" pitchFamily="18" charset="0"/>
              </a:rPr>
              <a:t>Intercomparison</a:t>
            </a:r>
            <a:r>
              <a:rPr lang="en-US" altLang="ko-KR" sz="1600" dirty="0" smtClean="0">
                <a:latin typeface="Times New Roman" pitchFamily="18" charset="0"/>
                <a:cs typeface="Times New Roman" pitchFamily="18" charset="0"/>
              </a:rPr>
              <a:t> Project)</a:t>
            </a:r>
            <a:endParaRPr lang="en-US" altLang="ko-KR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7666" y="1364898"/>
            <a:ext cx="1607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altLang="ko-KR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 (TMPA)</a:t>
            </a:r>
            <a:endParaRPr lang="ko-KR" alt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6730" y="3306028"/>
            <a:ext cx="2352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altLang="ko-K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KIM-SW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(non-hydrostatic)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Non-hydrostatic Dynamical Core</a:t>
            </a:r>
            <a:endParaRPr lang="en-US" altLang="ko-KR" sz="2400" b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13" name="그림 12" descr="TMP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1571612"/>
            <a:ext cx="3186557" cy="1736174"/>
          </a:xfrm>
          <a:prstGeom prst="rect">
            <a:avLst/>
          </a:prstGeom>
        </p:spPr>
      </p:pic>
      <p:pic>
        <p:nvPicPr>
          <p:cNvPr id="14" name="그림 13" descr="KM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3514500"/>
            <a:ext cx="3193703" cy="17004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제목 3"/>
          <p:cNvSpPr>
            <a:spLocks noGrp="1"/>
          </p:cNvSpPr>
          <p:nvPr>
            <p:ph type="title"/>
          </p:nvPr>
        </p:nvSpPr>
        <p:spPr>
          <a:xfrm>
            <a:off x="457200" y="266700"/>
            <a:ext cx="6043613" cy="725488"/>
          </a:xfrm>
        </p:spPr>
        <p:txBody>
          <a:bodyPr/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굴림" charset="-127"/>
              </a:rPr>
              <a:t>Outlines</a:t>
            </a:r>
            <a:endParaRPr lang="ko-KR" altLang="en-US" sz="3200" b="1" dirty="0" smtClean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굴림" charset="-127"/>
            </a:endParaRPr>
          </a:p>
        </p:txBody>
      </p:sp>
      <p:sp>
        <p:nvSpPr>
          <p:cNvPr id="18435" name="직사각형 3"/>
          <p:cNvSpPr>
            <a:spLocks noChangeArrowheads="1"/>
          </p:cNvSpPr>
          <p:nvPr/>
        </p:nvSpPr>
        <p:spPr bwMode="auto">
          <a:xfrm>
            <a:off x="500063" y="1857364"/>
            <a:ext cx="7929562" cy="340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  <a:buFont typeface="Wingdings" pitchFamily="2" charset="2"/>
              <a:buChar char="v"/>
            </a:pPr>
            <a:r>
              <a:rPr lang="en-US" altLang="ko-KR" sz="2400" b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ko-KR" sz="24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Convective-scale NWP Systems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altLang="ko-KR" sz="2000" dirty="0" smtClean="0">
                <a:latin typeface="Arial" charset="0"/>
                <a:cs typeface="Arial" charset="0"/>
              </a:rPr>
              <a:t>  Domain expansion of local model (LDAPS)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altLang="ko-KR" sz="2000" dirty="0" smtClean="0">
                <a:latin typeface="Arial" charset="0"/>
                <a:cs typeface="Arial" charset="0"/>
              </a:rPr>
              <a:t>  A new very short-range NWP system (VDAPS)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altLang="ko-KR" sz="2000" dirty="0" smtClean="0">
                <a:latin typeface="Arial" charset="0"/>
                <a:cs typeface="Arial" charset="0"/>
              </a:rPr>
              <a:t>  Convective-scale EPS (LENS)</a:t>
            </a:r>
            <a:endParaRPr lang="en-US" altLang="ko-KR" sz="2000" dirty="0">
              <a:latin typeface="Arial" charset="0"/>
              <a:cs typeface="Arial" charset="0"/>
            </a:endParaRPr>
          </a:p>
          <a:p>
            <a:pPr>
              <a:lnSpc>
                <a:spcPct val="125000"/>
              </a:lnSpc>
              <a:buFont typeface="Wingdings" pitchFamily="2" charset="2"/>
              <a:buChar char="v"/>
            </a:pPr>
            <a:endParaRPr lang="en-US" altLang="ko-KR" sz="2400" dirty="0">
              <a:latin typeface="Arial" charset="0"/>
              <a:cs typeface="Arial" charset="0"/>
            </a:endParaRPr>
          </a:p>
          <a:p>
            <a:pPr>
              <a:lnSpc>
                <a:spcPct val="125000"/>
              </a:lnSpc>
              <a:buFont typeface="Wingdings" pitchFamily="2" charset="2"/>
              <a:buChar char="v"/>
            </a:pPr>
            <a:r>
              <a:rPr lang="en-US" altLang="ko-KR" sz="2400" b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ko-KR" sz="24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Next-generation Global Model Development (KIAPS)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altLang="ko-KR" sz="2000" dirty="0" smtClean="0">
                <a:latin typeface="Arial" charset="0"/>
                <a:cs typeface="Arial" charset="0"/>
              </a:rPr>
              <a:t>  Recent progresses in KIM development</a:t>
            </a:r>
          </a:p>
          <a:p>
            <a:pPr lvl="1">
              <a:lnSpc>
                <a:spcPct val="125000"/>
              </a:lnSpc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  (Dynamical Core / Physical Parameterization / D.A.)</a:t>
            </a:r>
            <a:endParaRPr lang="en-US" altLang="ko-KR" sz="20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Physical Parameterizations : </a:t>
            </a:r>
            <a:r>
              <a:rPr lang="en-US" altLang="ko-KR" sz="24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Prognostic Cloudiness</a:t>
            </a:r>
            <a:endParaRPr lang="en-US" altLang="ko-KR" sz="2400" b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2022542"/>
            <a:ext cx="7383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Improvement of prognostic cloud fraction </a:t>
            </a:r>
            <a:r>
              <a:rPr lang="en-US" altLang="ko-KR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(PROGC)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:  </a:t>
            </a:r>
            <a:r>
              <a:rPr lang="en-US" altLang="ko-KR" sz="1600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Park et al., MWR, 2016</a:t>
            </a:r>
            <a:endParaRPr lang="ko-KR" altLang="en-US" sz="1600" i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그림 6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" y="3071810"/>
            <a:ext cx="4890275" cy="3110316"/>
          </a:xfrm>
          <a:prstGeom prst="rect">
            <a:avLst/>
          </a:prstGeom>
        </p:spPr>
      </p:pic>
      <p:pic>
        <p:nvPicPr>
          <p:cNvPr id="8" name="그림 7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3006242"/>
            <a:ext cx="3981132" cy="30659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44" y="1071546"/>
            <a:ext cx="3990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Prognostic cloud fraction (</a:t>
            </a: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Tiedtke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, 1993)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개체 9"/>
          <p:cNvGraphicFramePr>
            <a:graphicFrameLocks noChangeAspect="1"/>
          </p:cNvGraphicFramePr>
          <p:nvPr/>
        </p:nvGraphicFramePr>
        <p:xfrm>
          <a:off x="370985" y="1428736"/>
          <a:ext cx="4129577" cy="571504"/>
        </p:xfrm>
        <a:graphic>
          <a:graphicData uri="http://schemas.openxmlformats.org/presentationml/2006/ole">
            <p:oleObj spid="_x0000_s32770" name="수식" r:id="rId5" imgW="2844720" imgH="393480" progId="Equation.3">
              <p:embed/>
            </p:oleObj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366758" y="2320922"/>
          <a:ext cx="5216525" cy="608012"/>
        </p:xfrm>
        <a:graphic>
          <a:graphicData uri="http://schemas.openxmlformats.org/presentationml/2006/ole">
            <p:oleObj spid="_x0000_s32771" name="수식" r:id="rId6" imgW="3593880" imgH="419040" progId="Equation.3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83686" y="6215082"/>
            <a:ext cx="56913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Times New Roman" pitchFamily="18" charset="0"/>
                <a:cs typeface="Times New Roman" pitchFamily="18" charset="0"/>
              </a:rPr>
              <a:t>Improvement of cloud fraction and NWP performance via PROGC</a:t>
            </a:r>
            <a:endParaRPr lang="ko-KR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CCFF66"/>
                </a:solidFill>
                <a:latin typeface="Calibri" pitchFamily="34" charset="0"/>
                <a:ea typeface="맑은 고딕" pitchFamily="50" charset="-127"/>
                <a:cs typeface="Arial" pitchFamily="34" charset="0"/>
              </a:rPr>
              <a:t>Physical Parameterizations : </a:t>
            </a:r>
            <a:r>
              <a:rPr lang="en-US" altLang="ko-KR" sz="2400" b="1" dirty="0" smtClean="0">
                <a:solidFill>
                  <a:srgbClr val="CCFF66"/>
                </a:solidFill>
                <a:latin typeface="Calibri" pitchFamily="34" charset="0"/>
                <a:ea typeface="맑은 고딕" pitchFamily="50" charset="-127"/>
                <a:cs typeface="Arial" pitchFamily="34" charset="0"/>
              </a:rPr>
              <a:t>Scale-aware CPS</a:t>
            </a:r>
            <a:endParaRPr lang="en-US" altLang="ko-KR" sz="2400" b="1" dirty="0">
              <a:solidFill>
                <a:srgbClr val="CCFF66"/>
              </a:solidFill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14282" y="1214422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Font typeface="Wingdings" pitchFamily="2" charset="2"/>
              <a:buChar char="v"/>
            </a:pPr>
            <a:r>
              <a:rPr lang="en-US" altLang="ko-KR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Scale-aware (grid-size dependency)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cumulus parameterization scheme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418" b="6847"/>
          <a:stretch/>
        </p:blipFill>
        <p:spPr bwMode="auto">
          <a:xfrm>
            <a:off x="4797288" y="1908391"/>
            <a:ext cx="2143140" cy="219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46844" y="4105535"/>
            <a:ext cx="2025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Modified SAS / </a:t>
            </a:r>
            <a:r>
              <a:rPr lang="el-GR" altLang="ko-KR" sz="1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US" altLang="ko-KR" sz="1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 = 3</a:t>
            </a:r>
            <a:r>
              <a:rPr lang="en-US" altLang="ko-KR" sz="11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km</a:t>
            </a:r>
            <a:endParaRPr lang="ko-KR" altLang="en-US" sz="11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4122" y="4101362"/>
            <a:ext cx="1726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No CPS / </a:t>
            </a:r>
            <a:r>
              <a:rPr lang="el-GR" altLang="ko-KR" sz="1100" dirty="0" smtClean="0">
                <a:latin typeface="Arial" pitchFamily="34" charset="0"/>
                <a:cs typeface="Arial" pitchFamily="34" charset="0"/>
              </a:rPr>
              <a:t>Δ</a:t>
            </a:r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x = 3 km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56370" y="1643050"/>
            <a:ext cx="1944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Arial" pitchFamily="34" charset="0"/>
                <a:cs typeface="Arial" pitchFamily="34" charset="0"/>
              </a:rPr>
              <a:t>O</a:t>
            </a:r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riginal SAS / </a:t>
            </a:r>
            <a:r>
              <a:rPr lang="el-GR" altLang="ko-KR" sz="1100" dirty="0">
                <a:latin typeface="Arial" pitchFamily="34" charset="0"/>
                <a:cs typeface="Arial" pitchFamily="34" charset="0"/>
              </a:rPr>
              <a:t>Δ</a:t>
            </a:r>
            <a:r>
              <a:rPr lang="en-US" altLang="ko-KR" sz="1100" dirty="0">
                <a:latin typeface="Arial" pitchFamily="34" charset="0"/>
                <a:cs typeface="Arial" pitchFamily="34" charset="0"/>
              </a:rPr>
              <a:t>x = 3</a:t>
            </a:r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 km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그림 12" descr="C:\Users\hn_jung\Desktop\KIAPS\8.kwon_GrADS\2016.01.01_수정\fig.5\shade\3\NONE.bmp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83" t="8356" r="20026" b="3272"/>
          <a:stretch/>
        </p:blipFill>
        <p:spPr bwMode="auto">
          <a:xfrm>
            <a:off x="6895363" y="1851459"/>
            <a:ext cx="2160000" cy="21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4" name="그림 13" descr="C:\Users\hn_jung\Desktop\KIAPS\8.kwon_GrADS\2015.12.30_grads\2\noncon_prec_NOCV_3km.gif"/>
          <p:cNvPicPr/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86" t="22571" r="8699" b="16028"/>
          <a:stretch/>
        </p:blipFill>
        <p:spPr bwMode="auto">
          <a:xfrm rot="5400000">
            <a:off x="4681246" y="4313804"/>
            <a:ext cx="2160000" cy="21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5" name="그림 14" descr="C:\Users\hn_jung\Desktop\KIAPS\8.kwon_GrADS\2016.01.01_수정\fig.5\shade\3\CNTL.bmp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66" t="8090" r="19797" b="3300"/>
          <a:stretch/>
        </p:blipFill>
        <p:spPr bwMode="auto">
          <a:xfrm>
            <a:off x="6881177" y="4330664"/>
            <a:ext cx="2160000" cy="21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4879877" y="1660624"/>
            <a:ext cx="6092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TMPA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29256" y="6500834"/>
            <a:ext cx="3273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24-hour accumulated precipitation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52102" y="1843684"/>
            <a:ext cx="4219897" cy="29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98710" y="3357562"/>
            <a:ext cx="4173290" cy="13431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Cloud-base mass flux [∝ (1 – </a:t>
            </a:r>
            <a:r>
              <a:rPr lang="el-GR" altLang="ko-K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]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Conversion parameter for cloud water detrained from deep convection (∝ </a:t>
            </a:r>
            <a:r>
              <a:rPr lang="el-GR" altLang="ko-K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Moisture detrained at the cloud-top levels (∝ </a:t>
            </a:r>
            <a:r>
              <a:rPr lang="el-GR" altLang="ko-K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03335077"/>
              </p:ext>
            </p:extLst>
          </p:nvPr>
        </p:nvGraphicFramePr>
        <p:xfrm>
          <a:off x="467544" y="1745094"/>
          <a:ext cx="3318638" cy="1163074"/>
        </p:xfrm>
        <a:graphic>
          <a:graphicData uri="http://schemas.openxmlformats.org/presentationml/2006/ole">
            <p:oleObj spid="_x0000_s64514" name="Equation" r:id="rId7" imgW="2717640" imgH="952200" progId="Equation.3">
              <p:embed/>
            </p:oleObj>
          </a:graphicData>
        </a:graphic>
      </p:graphicFrame>
      <p:sp>
        <p:nvSpPr>
          <p:cNvPr id="27" name="직사각형 26"/>
          <p:cNvSpPr/>
          <p:nvPr/>
        </p:nvSpPr>
        <p:spPr>
          <a:xfrm>
            <a:off x="741548" y="2902100"/>
            <a:ext cx="35670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Adapted from Hong and Pan (1998, MWR)</a:t>
            </a:r>
            <a:endParaRPr lang="en-US" sz="1400" i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214414" y="4756380"/>
            <a:ext cx="35621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Kwon and Hong, submitted to MWR</a:t>
            </a:r>
            <a:endParaRPr lang="ko-KR" altLang="en-US" sz="1600" i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1270552" y="3915798"/>
            <a:ext cx="6944786" cy="2585036"/>
            <a:chOff x="738942" y="4095902"/>
            <a:chExt cx="6944786" cy="2585036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942" y="4095902"/>
              <a:ext cx="3545026" cy="2585036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9992" y="4272062"/>
              <a:ext cx="3183736" cy="240887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62232" y="4777206"/>
              <a:ext cx="113685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spAutoFit/>
            </a:bodyPr>
            <a:lstStyle/>
            <a:p>
              <a:pPr marL="92075" indent="-92075">
                <a:buFont typeface="Wingdings" panose="05000000000000000000" pitchFamily="2" charset="2"/>
                <a:buChar char="§"/>
              </a:pPr>
              <a:r>
                <a:rPr lang="en-US" altLang="ko-KR" sz="11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KIM2.1 Warm</a:t>
              </a:r>
            </a:p>
            <a:p>
              <a:pPr marL="92075" indent="-92075">
                <a:buFont typeface="Wingdings" panose="05000000000000000000" pitchFamily="2" charset="2"/>
                <a:buChar char="§"/>
              </a:pPr>
              <a:r>
                <a:rPr lang="en-US" altLang="ko-KR" sz="11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KIM2.2 Warm</a:t>
              </a:r>
              <a:endParaRPr lang="ko-KR" altLang="en-US" sz="1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63164" y="4814530"/>
              <a:ext cx="113685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spAutoFit/>
            </a:bodyPr>
            <a:lstStyle/>
            <a:p>
              <a:pPr marL="92075" indent="-92075">
                <a:buFont typeface="Wingdings" panose="05000000000000000000" pitchFamily="2" charset="2"/>
                <a:buChar char="§"/>
              </a:pPr>
              <a:r>
                <a:rPr lang="en-US" altLang="ko-KR" sz="11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KIM2.1 Warm</a:t>
              </a:r>
            </a:p>
            <a:p>
              <a:pPr marL="92075" indent="-92075">
                <a:buFont typeface="Wingdings" panose="05000000000000000000" pitchFamily="2" charset="2"/>
                <a:buChar char="§"/>
              </a:pPr>
              <a:r>
                <a:rPr lang="en-US" altLang="ko-KR" sz="11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KIM2.2 Warm</a:t>
              </a:r>
              <a:endParaRPr lang="ko-KR" altLang="en-US" sz="1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54599" y="6474780"/>
            <a:ext cx="6946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RMS difference between KIM 3DVAR and KMA’s Operational analysis data</a:t>
            </a:r>
            <a:endParaRPr lang="ko-KR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98006" y="5209203"/>
            <a:ext cx="89800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000" dirty="0" err="1" smtClean="0">
                <a:latin typeface="Arial" pitchFamily="34" charset="0"/>
                <a:cs typeface="Arial" pitchFamily="34" charset="0"/>
              </a:rPr>
              <a:t>Psfc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RMSD</a:t>
            </a:r>
            <a:endParaRPr lang="ko-KR" alt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571628" y="5231140"/>
            <a:ext cx="99257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Theta RMSD</a:t>
            </a:r>
            <a:endParaRPr lang="ko-KR" alt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CCFF66"/>
                </a:solidFill>
                <a:latin typeface="Calibri" pitchFamily="34" charset="0"/>
                <a:ea typeface="맑은 고딕" pitchFamily="50" charset="-127"/>
                <a:cs typeface="Arial" pitchFamily="34" charset="0"/>
              </a:rPr>
              <a:t>Data Assimilation : </a:t>
            </a:r>
            <a:r>
              <a:rPr lang="en-US" altLang="ko-KR" sz="2400" b="1" dirty="0" smtClean="0">
                <a:solidFill>
                  <a:srgbClr val="CCFF66"/>
                </a:solidFill>
                <a:latin typeface="Calibri" pitchFamily="34" charset="0"/>
                <a:ea typeface="맑은 고딕" pitchFamily="50" charset="-127"/>
                <a:cs typeface="Arial" pitchFamily="34" charset="0"/>
              </a:rPr>
              <a:t>KPOP + 3DVAR</a:t>
            </a:r>
            <a:endParaRPr lang="en-US" altLang="ko-KR" sz="2400" b="1" dirty="0">
              <a:solidFill>
                <a:srgbClr val="CCFF66"/>
              </a:solidFill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17" name="_x49984352" descr="EMB00000b5424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643050"/>
            <a:ext cx="3077060" cy="2379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214282" y="1214422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Font typeface="Wingdings" pitchFamily="2" charset="2"/>
              <a:buChar char="v"/>
            </a:pPr>
            <a:r>
              <a:rPr lang="en-US" altLang="ko-KR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KPOP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: KIAPS Package for Observation Processing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0431" y="1652892"/>
            <a:ext cx="5000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Observation currently used : </a:t>
            </a: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Sonde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, Surface, Aircraft, AMSU-A, GPO-RO, </a:t>
            </a: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CrIS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, ATMS, AMV, IASI</a:t>
            </a:r>
            <a:endParaRPr lang="ko-KR" alt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857652" y="2806378"/>
            <a:ext cx="4572000" cy="16496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8288" indent="-268288">
              <a:buFont typeface="Wingdings" pitchFamily="2" charset="2"/>
              <a:buChar char="v"/>
            </a:pPr>
            <a:r>
              <a:rPr lang="en-US" altLang="ko-KR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3DVAR System</a:t>
            </a:r>
          </a:p>
          <a:p>
            <a:pPr marL="447675" lvl="2" indent="-1841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Improving </a:t>
            </a:r>
            <a:r>
              <a:rPr lang="en-US" altLang="ko-KR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computational efficiency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by spectral transform algorithm</a:t>
            </a:r>
          </a:p>
          <a:p>
            <a:pPr marL="447675" lvl="2" indent="-1841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Improving 3DVAR performance with better </a:t>
            </a:r>
            <a:r>
              <a:rPr lang="en-US" altLang="ko-KR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background error covariance</a:t>
            </a:r>
            <a:endParaRPr lang="ko-KR" alt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CCFF66"/>
                </a:solidFill>
                <a:latin typeface="Calibri" pitchFamily="34" charset="0"/>
                <a:ea typeface="맑은 고딕" pitchFamily="50" charset="-127"/>
                <a:cs typeface="Arial" pitchFamily="34" charset="0"/>
              </a:rPr>
              <a:t>Data Assimilation : </a:t>
            </a:r>
            <a:r>
              <a:rPr lang="en-US" altLang="ko-KR" sz="2400" b="1" dirty="0" smtClean="0">
                <a:solidFill>
                  <a:srgbClr val="CCFF66"/>
                </a:solidFill>
                <a:latin typeface="Calibri" pitchFamily="34" charset="0"/>
                <a:ea typeface="맑은 고딕" pitchFamily="50" charset="-127"/>
                <a:cs typeface="Arial" pitchFamily="34" charset="0"/>
              </a:rPr>
              <a:t>Ensemble D.A.</a:t>
            </a:r>
            <a:endParaRPr lang="en-US" altLang="ko-KR" sz="2400" b="1" dirty="0">
              <a:solidFill>
                <a:srgbClr val="CCFF66"/>
              </a:solidFill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14282" y="1214422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Font typeface="Wingdings" pitchFamily="2" charset="2"/>
              <a:buChar char="v"/>
            </a:pPr>
            <a:r>
              <a:rPr lang="en-US" altLang="ko-KR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LETKF-KIM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: Ensemble D.A. system is also being developed. 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652892"/>
            <a:ext cx="7715304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Assimilation of real observation data after idealized tests</a:t>
            </a:r>
          </a:p>
          <a:p>
            <a:pPr marL="176213" indent="-176213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Improvement of additive/multiplicative inflation</a:t>
            </a:r>
          </a:p>
          <a:p>
            <a:pPr marL="176213" indent="-176213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Observation currently used : </a:t>
            </a: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Sonde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, Surface, AMSU-A, GPO-RO</a:t>
            </a:r>
            <a:endParaRPr lang="ko-KR" altLang="en-US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_x317198208" descr="EMB00000b54244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2928934"/>
            <a:ext cx="6682740" cy="2979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8794" y="5993548"/>
            <a:ext cx="5248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RMS difference of 925 </a:t>
            </a:r>
            <a:r>
              <a:rPr lang="en-US" altLang="ko-KR" sz="1400" dirty="0" err="1">
                <a:latin typeface="Times New Roman" pitchFamily="18" charset="0"/>
                <a:cs typeface="Times New Roman" pitchFamily="18" charset="0"/>
              </a:rPr>
              <a:t>hPa</a:t>
            </a:r>
            <a:r>
              <a:rPr lang="en-US" altLang="ko-KR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zonal winds compare to ERA-Interim data</a:t>
            </a:r>
            <a:endParaRPr lang="ko-KR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CCFF66"/>
                </a:solidFill>
                <a:latin typeface="Calibri" pitchFamily="34" charset="0"/>
                <a:ea typeface="맑은 고딕" pitchFamily="50" charset="-127"/>
                <a:cs typeface="Arial" pitchFamily="34" charset="0"/>
              </a:rPr>
              <a:t>Preliminary Result : Verification</a:t>
            </a:r>
            <a:endParaRPr lang="en-US" altLang="ko-KR" sz="2400" b="1" dirty="0">
              <a:solidFill>
                <a:srgbClr val="CCFF66"/>
              </a:solidFill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14282" y="1214422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Font typeface="Wingdings" pitchFamily="2" charset="2"/>
              <a:buChar char="v"/>
            </a:pPr>
            <a:r>
              <a:rPr lang="en-US" altLang="ko-KR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Anomaly correlation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of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Geopotential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Height (Feb. 2016)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4" y="1730386"/>
            <a:ext cx="5890766" cy="48418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034" y="236759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N.H.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20" y="3958159"/>
            <a:ext cx="820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Tropics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5672" y="5580595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S.H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16641" y="2110931"/>
            <a:ext cx="117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KMA’s </a:t>
            </a:r>
            <a:r>
              <a:rPr lang="en-US" altLang="ko-KR" sz="1400" dirty="0" err="1" smtClean="0">
                <a:latin typeface="Arial" pitchFamily="34" charset="0"/>
                <a:cs typeface="Arial" pitchFamily="34" charset="0"/>
              </a:rPr>
              <a:t>Oper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7248056" y="2264084"/>
            <a:ext cx="432000" cy="1588"/>
          </a:xfrm>
          <a:prstGeom prst="line">
            <a:avLst/>
          </a:prstGeom>
          <a:ln w="635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716641" y="2345565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KIM Cold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7248056" y="2498718"/>
            <a:ext cx="432000" cy="1588"/>
          </a:xfrm>
          <a:prstGeom prst="line">
            <a:avLst/>
          </a:prstGeom>
          <a:ln w="63500">
            <a:solidFill>
              <a:srgbClr val="0033C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16641" y="2580199"/>
            <a:ext cx="1085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KMA Warm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>
            <a:off x="7248056" y="2733352"/>
            <a:ext cx="432000" cy="1588"/>
          </a:xfrm>
          <a:prstGeom prst="line">
            <a:avLst/>
          </a:prstGeom>
          <a:ln w="635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CCFF66"/>
                </a:solidFill>
                <a:latin typeface="Calibri" pitchFamily="34" charset="0"/>
                <a:ea typeface="맑은 고딕" pitchFamily="50" charset="-127"/>
                <a:cs typeface="Arial" pitchFamily="34" charset="0"/>
              </a:rPr>
              <a:t>Preliminary Result : Verification</a:t>
            </a:r>
            <a:endParaRPr lang="en-US" altLang="ko-KR" sz="2400" b="1" dirty="0">
              <a:solidFill>
                <a:srgbClr val="CCFF66"/>
              </a:solidFill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29" t="2797" r="9289" b="3872"/>
          <a:stretch/>
        </p:blipFill>
        <p:spPr bwMode="auto">
          <a:xfrm>
            <a:off x="1693069" y="1493453"/>
            <a:ext cx="6087855" cy="2364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60" t="3641" r="9360" b="3029"/>
          <a:stretch/>
        </p:blipFill>
        <p:spPr bwMode="auto">
          <a:xfrm>
            <a:off x="1693067" y="4071942"/>
            <a:ext cx="6087710" cy="236414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직선 연결선 25"/>
          <p:cNvCxnSpPr/>
          <p:nvPr/>
        </p:nvCxnSpPr>
        <p:spPr>
          <a:xfrm>
            <a:off x="3571868" y="1507556"/>
            <a:ext cx="0" cy="49320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4939350" y="1500174"/>
            <a:ext cx="0" cy="49320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3847849" y="1122664"/>
            <a:ext cx="846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KIM2.1</a:t>
            </a:r>
            <a:endParaRPr lang="ko-KR" altLang="en-US" sz="1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154053" y="1122664"/>
            <a:ext cx="846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KIM2.2</a:t>
            </a:r>
            <a:endParaRPr lang="ko-KR" altLang="en-US" sz="1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7224" y="2285992"/>
            <a:ext cx="5918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N.H.</a:t>
            </a:r>
          </a:p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Z500</a:t>
            </a:r>
          </a:p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AC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5786" y="4904914"/>
            <a:ext cx="7040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N.H.</a:t>
            </a:r>
          </a:p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Z500</a:t>
            </a:r>
          </a:p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RMSE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CCFF66"/>
                </a:solidFill>
                <a:latin typeface="Calibri" pitchFamily="34" charset="0"/>
                <a:ea typeface="맑은 고딕" pitchFamily="50" charset="-127"/>
                <a:cs typeface="Arial" pitchFamily="34" charset="0"/>
              </a:rPr>
              <a:t>Summary </a:t>
            </a:r>
            <a:endParaRPr lang="en-US" altLang="ko-KR" sz="2400" b="1" dirty="0">
              <a:solidFill>
                <a:srgbClr val="CCFF66"/>
              </a:solidFill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8" name="Picture 24" descr="m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2884828" cy="28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2953" t="18124" r="13184" b="30449"/>
          <a:stretch>
            <a:fillRect/>
          </a:stretch>
        </p:blipFill>
        <p:spPr bwMode="auto">
          <a:xfrm>
            <a:off x="1640432" y="2190460"/>
            <a:ext cx="399962" cy="414854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4" cstate="print"/>
          <a:srcRect t="5313"/>
          <a:stretch>
            <a:fillRect/>
          </a:stretch>
        </p:blipFill>
        <p:spPr bwMode="auto">
          <a:xfrm>
            <a:off x="1677414" y="2209020"/>
            <a:ext cx="307418" cy="386134"/>
          </a:xfrm>
          <a:prstGeom prst="rect">
            <a:avLst/>
          </a:prstGeom>
          <a:noFill/>
          <a:ln w="12700" algn="ctr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1447028" y="2051318"/>
            <a:ext cx="767836" cy="683622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직선 화살표 연결선 11"/>
          <p:cNvCxnSpPr/>
          <p:nvPr/>
        </p:nvCxnSpPr>
        <p:spPr>
          <a:xfrm flipV="1">
            <a:off x="2224706" y="2214532"/>
            <a:ext cx="1347162" cy="81598"/>
          </a:xfrm>
          <a:prstGeom prst="straightConnector1">
            <a:avLst/>
          </a:prstGeom>
          <a:ln w="25400">
            <a:solidFill>
              <a:srgbClr val="0033CC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3568400" y="1020406"/>
            <a:ext cx="5575600" cy="305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C00000"/>
                </a:solidFill>
                <a:latin typeface="Calibri" pitchFamily="34" charset="0"/>
                <a:ea typeface="맑은 고딕" pitchFamily="50" charset="-127"/>
                <a:cs typeface="Arial" pitchFamily="34" charset="0"/>
              </a:rPr>
              <a:t>VDAPS (1.5km UM) </a:t>
            </a: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: Under development</a:t>
            </a:r>
          </a:p>
          <a:p>
            <a:pPr marL="182563">
              <a:lnSpc>
                <a:spcPct val="125000"/>
              </a:lnSpc>
              <a:buFont typeface="Wingdings" pitchFamily="2" charset="2"/>
              <a:buChar char="ü"/>
              <a:defRPr/>
            </a:pPr>
            <a:r>
              <a:rPr lang="en-US" altLang="ko-KR" sz="1600" dirty="0" smtClean="0">
                <a:solidFill>
                  <a:srgbClr val="0033CC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1-hour 4DVAR cycle (‘17)</a:t>
            </a:r>
          </a:p>
          <a:p>
            <a:pPr marL="182563">
              <a:lnSpc>
                <a:spcPct val="125000"/>
              </a:lnSpc>
              <a:buFont typeface="Wingdings" pitchFamily="2" charset="2"/>
              <a:buChar char="ü"/>
              <a:defRPr/>
            </a:pPr>
            <a:r>
              <a:rPr lang="en-US" altLang="ko-KR" sz="1600" dirty="0" smtClean="0">
                <a:solidFill>
                  <a:srgbClr val="0033CC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visibility D.A. tested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C00000"/>
                </a:solidFill>
                <a:latin typeface="Calibri" pitchFamily="34" charset="0"/>
                <a:ea typeface="맑은 고딕" pitchFamily="50" charset="-127"/>
                <a:cs typeface="Arial" pitchFamily="34" charset="0"/>
              </a:rPr>
              <a:t>LDAPS (1.5km UM) </a:t>
            </a: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: Domain expansion</a:t>
            </a:r>
          </a:p>
          <a:p>
            <a:pPr marL="182563">
              <a:lnSpc>
                <a:spcPct val="125000"/>
              </a:lnSpc>
              <a:buFont typeface="Wingdings" pitchFamily="2" charset="2"/>
              <a:buChar char="ü"/>
              <a:defRPr/>
            </a:pPr>
            <a:r>
              <a:rPr lang="en-US" altLang="ko-KR" sz="1600" dirty="0" smtClean="0">
                <a:solidFill>
                  <a:srgbClr val="0033CC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consistency  ↑ ,  performance  ↑ 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C00000"/>
                </a:solidFill>
                <a:latin typeface="Calibri" pitchFamily="34" charset="0"/>
                <a:ea typeface="맑은 고딕" pitchFamily="50" charset="-127"/>
                <a:cs typeface="Arial" pitchFamily="34" charset="0"/>
              </a:rPr>
              <a:t>LENS (1.5km UM M12+1) </a:t>
            </a: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: In operation since Oct. ‘15</a:t>
            </a:r>
          </a:p>
          <a:p>
            <a:pPr marL="182563">
              <a:lnSpc>
                <a:spcPct val="125000"/>
              </a:lnSpc>
              <a:buFont typeface="Wingdings" pitchFamily="2" charset="2"/>
              <a:buChar char="ü"/>
              <a:defRPr/>
            </a:pPr>
            <a:r>
              <a:rPr lang="en-US" altLang="ko-KR" sz="1600" dirty="0" smtClean="0">
                <a:solidFill>
                  <a:srgbClr val="0033CC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LETKF being tested</a:t>
            </a:r>
          </a:p>
          <a:p>
            <a:pPr marL="447675" indent="-265113">
              <a:lnSpc>
                <a:spcPct val="125000"/>
              </a:lnSpc>
              <a:buFont typeface="Wingdings" pitchFamily="2" charset="2"/>
              <a:buChar char="ü"/>
              <a:defRPr/>
            </a:pPr>
            <a:r>
              <a:rPr lang="en-US" altLang="ko-KR" sz="1600" dirty="0" smtClean="0">
                <a:solidFill>
                  <a:srgbClr val="0033CC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Downscaled IC will be blended with small-scale information from LETKF</a:t>
            </a:r>
          </a:p>
        </p:txBody>
      </p:sp>
      <p:cxnSp>
        <p:nvCxnSpPr>
          <p:cNvPr id="14" name="직선 화살표 연결선 13"/>
          <p:cNvCxnSpPr/>
          <p:nvPr/>
        </p:nvCxnSpPr>
        <p:spPr>
          <a:xfrm flipV="1">
            <a:off x="2020552" y="1285838"/>
            <a:ext cx="1479878" cy="918534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>
            <a:off x="2071670" y="2500284"/>
            <a:ext cx="1500198" cy="357190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C:\Users\a\Desktop\cs_grid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7A7A7A"/>
              </a:clrFrom>
              <a:clrTo>
                <a:srgbClr val="7A7A7A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000952"/>
            <a:ext cx="2898480" cy="2802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8127895" y="4010664"/>
            <a:ext cx="995785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600" b="1" dirty="0" smtClean="0">
                <a:latin typeface="Calibri" pitchFamily="34" charset="0"/>
                <a:ea typeface="맑은 고딕" pitchFamily="50" charset="-127"/>
                <a:cs typeface="Arial" pitchFamily="34" charset="0"/>
              </a:rPr>
              <a:t>Global</a:t>
            </a:r>
          </a:p>
          <a:p>
            <a:pPr algn="ctr">
              <a:defRPr/>
            </a:pPr>
            <a:r>
              <a:rPr lang="en-US" altLang="ko-KR" sz="1600" b="1" dirty="0" smtClean="0">
                <a:latin typeface="Calibri" pitchFamily="34" charset="0"/>
                <a:ea typeface="맑은 고딕" pitchFamily="50" charset="-127"/>
                <a:cs typeface="Arial" pitchFamily="34" charset="0"/>
              </a:rPr>
              <a:t>Modeling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428596" y="4143380"/>
            <a:ext cx="5143536" cy="2669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C00000"/>
                </a:solidFill>
                <a:latin typeface="Calibri" pitchFamily="34" charset="0"/>
                <a:ea typeface="맑은 고딕" pitchFamily="50" charset="-127"/>
                <a:cs typeface="Arial" pitchFamily="34" charset="0"/>
              </a:rPr>
              <a:t>Dynamical Core</a:t>
            </a:r>
            <a:endParaRPr lang="en-US" altLang="ko-KR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182563">
              <a:lnSpc>
                <a:spcPct val="125000"/>
              </a:lnSpc>
              <a:buFont typeface="Wingdings" pitchFamily="2" charset="2"/>
              <a:buChar char="ü"/>
              <a:defRPr/>
            </a:pPr>
            <a:r>
              <a:rPr lang="en-US" altLang="ko-KR" sz="1600" dirty="0" smtClean="0">
                <a:solidFill>
                  <a:srgbClr val="0033CC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Non-hydrostatic Dynamical Core developed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C00000"/>
                </a:solidFill>
                <a:latin typeface="Calibri" pitchFamily="34" charset="0"/>
                <a:ea typeface="맑은 고딕" pitchFamily="50" charset="-127"/>
                <a:cs typeface="Arial" pitchFamily="34" charset="0"/>
              </a:rPr>
              <a:t>Physical Parameterization</a:t>
            </a:r>
            <a:endParaRPr lang="en-US" altLang="ko-KR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447675" indent="-265113">
              <a:lnSpc>
                <a:spcPct val="125000"/>
              </a:lnSpc>
              <a:buFont typeface="Wingdings" pitchFamily="2" charset="2"/>
              <a:buChar char="ü"/>
              <a:defRPr/>
            </a:pPr>
            <a:r>
              <a:rPr lang="en-US" altLang="ko-KR" sz="1600" dirty="0" smtClean="0">
                <a:solidFill>
                  <a:srgbClr val="0033CC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Physics package being updated with advanced schemes considering </a:t>
            </a:r>
            <a:r>
              <a:rPr lang="en-US" altLang="ko-KR" sz="1600" dirty="0" smtClean="0">
                <a:solidFill>
                  <a:srgbClr val="0033CC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grey </a:t>
            </a:r>
            <a:r>
              <a:rPr lang="en-US" altLang="ko-KR" sz="1600" dirty="0" smtClean="0">
                <a:solidFill>
                  <a:srgbClr val="0033CC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zone (1~10km) 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C00000"/>
                </a:solidFill>
                <a:latin typeface="Calibri" pitchFamily="34" charset="0"/>
                <a:ea typeface="맑은 고딕" pitchFamily="50" charset="-127"/>
                <a:cs typeface="Arial" pitchFamily="34" charset="0"/>
              </a:rPr>
              <a:t>Data Assimilation</a:t>
            </a:r>
          </a:p>
          <a:p>
            <a:pPr marL="447675" indent="-265113">
              <a:lnSpc>
                <a:spcPct val="125000"/>
              </a:lnSpc>
              <a:buFont typeface="Wingdings" pitchFamily="2" charset="2"/>
              <a:buChar char="ü"/>
              <a:defRPr/>
            </a:pPr>
            <a:r>
              <a:rPr lang="en-US" altLang="ko-KR" sz="1600" dirty="0" smtClean="0">
                <a:solidFill>
                  <a:srgbClr val="0033CC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3DVAR, LETKF being developed in parallel.</a:t>
            </a:r>
          </a:p>
          <a:p>
            <a:pPr marL="447675" indent="-265113">
              <a:lnSpc>
                <a:spcPct val="125000"/>
              </a:lnSpc>
              <a:defRPr/>
            </a:pPr>
            <a:r>
              <a:rPr lang="en-US" altLang="ko-KR" sz="1600" dirty="0" smtClean="0">
                <a:solidFill>
                  <a:srgbClr val="0033CC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→ Finally merged to build 4D ensemble D.A. system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24144" y="1000108"/>
            <a:ext cx="1598578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600" b="1" dirty="0" smtClean="0">
                <a:latin typeface="Calibri" pitchFamily="34" charset="0"/>
                <a:ea typeface="맑은 고딕" pitchFamily="50" charset="-127"/>
                <a:cs typeface="Arial" pitchFamily="34" charset="0"/>
              </a:rPr>
              <a:t>Convective-scale</a:t>
            </a:r>
          </a:p>
          <a:p>
            <a:pPr algn="ctr">
              <a:defRPr/>
            </a:pPr>
            <a:r>
              <a:rPr lang="en-US" altLang="ko-KR" sz="1600" b="1" dirty="0" smtClean="0">
                <a:latin typeface="Calibri" pitchFamily="34" charset="0"/>
                <a:ea typeface="맑은 고딕" pitchFamily="50" charset="-127"/>
                <a:cs typeface="Arial" pitchFamily="34" charset="0"/>
              </a:rPr>
              <a:t>Modeling</a:t>
            </a:r>
          </a:p>
        </p:txBody>
      </p:sp>
      <p:sp>
        <p:nvSpPr>
          <p:cNvPr id="20" name="아래쪽 화살표 19"/>
          <p:cNvSpPr/>
          <p:nvPr/>
        </p:nvSpPr>
        <p:spPr>
          <a:xfrm rot="5400000">
            <a:off x="5235262" y="5286388"/>
            <a:ext cx="571504" cy="28575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3"/>
          <p:cNvSpPr>
            <a:spLocks noGrp="1"/>
          </p:cNvSpPr>
          <p:nvPr>
            <p:ph type="ctrTitle"/>
          </p:nvPr>
        </p:nvSpPr>
        <p:spPr>
          <a:xfrm>
            <a:off x="428596" y="3071810"/>
            <a:ext cx="7786712" cy="64293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ko-KR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Thank You</a:t>
            </a:r>
            <a:br>
              <a:rPr lang="en-US" altLang="ko-KR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altLang="ko-KR" sz="2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US" altLang="ko-KR" sz="2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altLang="ko-KR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Questions?</a:t>
            </a:r>
            <a:endParaRPr lang="ko-KR" altLang="en-US" b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>
          <a:xfrm>
            <a:off x="357189" y="2500306"/>
            <a:ext cx="5000629" cy="1714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ko-KR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Convective-scale (Very) Short-range NWP Systems</a:t>
            </a:r>
            <a:endParaRPr lang="ko-KR" altLang="en-US" b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4" descr="m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2266950"/>
            <a:ext cx="43053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모서리가 둥근 직사각형 7"/>
          <p:cNvSpPr/>
          <p:nvPr/>
        </p:nvSpPr>
        <p:spPr bwMode="auto">
          <a:xfrm>
            <a:off x="142844" y="1071546"/>
            <a:ext cx="8643998" cy="1214446"/>
          </a:xfrm>
          <a:prstGeom prst="roundRect">
            <a:avLst>
              <a:gd name="adj" fmla="val 8575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5000"/>
              </a:lnSpc>
              <a:defRPr/>
            </a:pPr>
            <a:r>
              <a:rPr lang="en-US" altLang="ko-KR" sz="2000" dirty="0">
                <a:solidFill>
                  <a:srgbClr val="C00000"/>
                </a:solidFill>
                <a:ea typeface="맑은 고딕" pitchFamily="50" charset="-127"/>
                <a:cs typeface="Arial" pitchFamily="34" charset="0"/>
              </a:rPr>
              <a:t>Global Medium-range </a:t>
            </a:r>
            <a:r>
              <a:rPr lang="en-US" altLang="ko-KR" sz="2000" dirty="0" smtClean="0">
                <a:solidFill>
                  <a:srgbClr val="C00000"/>
                </a:solidFill>
                <a:ea typeface="맑은 고딕" pitchFamily="50" charset="-127"/>
                <a:cs typeface="Arial" pitchFamily="34" charset="0"/>
              </a:rPr>
              <a:t>Prediction </a:t>
            </a:r>
            <a:r>
              <a:rPr lang="en-US" altLang="ko-KR" sz="1600" dirty="0" smtClean="0">
                <a:solidFill>
                  <a:srgbClr val="C00000"/>
                </a:solidFill>
                <a:ea typeface="맑은 고딕" pitchFamily="50" charset="-127"/>
                <a:cs typeface="Arial" pitchFamily="34" charset="0"/>
              </a:rPr>
              <a:t> (Operation in June 2016)</a:t>
            </a:r>
            <a:endParaRPr lang="en-US" altLang="ko-KR" sz="2000" dirty="0">
              <a:solidFill>
                <a:srgbClr val="C00000"/>
              </a:solidFill>
              <a:ea typeface="맑은 고딕" pitchFamily="50" charset="-127"/>
              <a:cs typeface="Arial" pitchFamily="34" charset="0"/>
            </a:endParaRP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 Deterministic : UM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17km 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L70 / T+288hrs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 (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00/12UTC)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/ Hybrid Ensemble 4DVAR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 Ensemble      : UM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32km 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L70 / T+288hrs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 (00/12UTC)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 /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Members : 1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(Control)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+24+24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(lagged)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4582" name="Line 8"/>
          <p:cNvSpPr>
            <a:spLocks noChangeShapeType="1"/>
          </p:cNvSpPr>
          <p:nvPr/>
        </p:nvSpPr>
        <p:spPr bwMode="auto">
          <a:xfrm flipV="1">
            <a:off x="3800475" y="3214688"/>
            <a:ext cx="1128713" cy="447675"/>
          </a:xfrm>
          <a:prstGeom prst="line">
            <a:avLst/>
          </a:prstGeom>
          <a:noFill/>
          <a:ln w="6350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3" name="Line 9"/>
          <p:cNvSpPr>
            <a:spLocks noChangeShapeType="1"/>
          </p:cNvSpPr>
          <p:nvPr/>
        </p:nvSpPr>
        <p:spPr bwMode="auto">
          <a:xfrm>
            <a:off x="527050" y="2286000"/>
            <a:ext cx="714375" cy="642938"/>
          </a:xfrm>
          <a:prstGeom prst="line">
            <a:avLst/>
          </a:prstGeom>
          <a:noFill/>
          <a:ln w="6350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H="1" flipV="1">
            <a:off x="3000375" y="4286250"/>
            <a:ext cx="1857375" cy="1071563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0" name="제목 1"/>
          <p:cNvSpPr>
            <a:spLocks/>
          </p:cNvSpPr>
          <p:nvPr/>
        </p:nvSpPr>
        <p:spPr bwMode="auto">
          <a:xfrm>
            <a:off x="327025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3200" b="1" dirty="0">
                <a:solidFill>
                  <a:srgbClr val="CCFF66"/>
                </a:solidFill>
                <a:latin typeface="Calibri" pitchFamily="34" charset="0"/>
                <a:ea typeface="맑은 고딕" pitchFamily="50" charset="-127"/>
                <a:cs typeface="Arial" pitchFamily="34" charset="0"/>
              </a:rPr>
              <a:t>Operational NWP Systems</a:t>
            </a:r>
          </a:p>
        </p:txBody>
      </p:sp>
      <p:pic>
        <p:nvPicPr>
          <p:cNvPr id="24586" name="Picture 2"/>
          <p:cNvPicPr>
            <a:picLocks noChangeAspect="1" noChangeArrowheads="1"/>
          </p:cNvPicPr>
          <p:nvPr/>
        </p:nvPicPr>
        <p:blipFill>
          <a:blip r:embed="rId4" cstate="print"/>
          <a:srcRect l="12953" t="18124" r="13184" b="30449"/>
          <a:stretch>
            <a:fillRect/>
          </a:stretch>
        </p:blipFill>
        <p:spPr bwMode="auto">
          <a:xfrm>
            <a:off x="2371725" y="3779838"/>
            <a:ext cx="596900" cy="61912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587" name="Picture 15"/>
          <p:cNvPicPr>
            <a:picLocks noChangeAspect="1" noChangeArrowheads="1"/>
          </p:cNvPicPr>
          <p:nvPr/>
        </p:nvPicPr>
        <p:blipFill>
          <a:blip r:embed="rId5" cstate="print"/>
          <a:srcRect t="5313"/>
          <a:stretch>
            <a:fillRect/>
          </a:stretch>
        </p:blipFill>
        <p:spPr bwMode="auto">
          <a:xfrm>
            <a:off x="2454275" y="3822700"/>
            <a:ext cx="458788" cy="576263"/>
          </a:xfrm>
          <a:prstGeom prst="rect">
            <a:avLst/>
          </a:prstGeom>
          <a:noFill/>
          <a:ln w="12700" algn="ctr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23" name="모서리가 둥근 직사각형 22"/>
          <p:cNvSpPr/>
          <p:nvPr/>
        </p:nvSpPr>
        <p:spPr bwMode="auto">
          <a:xfrm>
            <a:off x="4907674" y="2643182"/>
            <a:ext cx="4032000" cy="1214446"/>
          </a:xfrm>
          <a:prstGeom prst="roundRect">
            <a:avLst>
              <a:gd name="adj" fmla="val 8575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5000"/>
              </a:lnSpc>
              <a:defRPr/>
            </a:pPr>
            <a:r>
              <a:rPr lang="en-US" altLang="ko-KR" sz="2000" dirty="0">
                <a:solidFill>
                  <a:srgbClr val="C00000"/>
                </a:solidFill>
                <a:ea typeface="맑은 고딕" pitchFamily="50" charset="-127"/>
                <a:cs typeface="Arial" pitchFamily="34" charset="0"/>
              </a:rPr>
              <a:t>Short-range Prediction (E-Asia)</a:t>
            </a:r>
          </a:p>
          <a:p>
            <a:pPr marL="85725" indent="-85725"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 UM 12km L70 / T+87hrs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 (6 hourly)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 /   4DVAR  / Deterministic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4" name="모서리가 둥근 직사각형 23"/>
          <p:cNvSpPr/>
          <p:nvPr/>
        </p:nvSpPr>
        <p:spPr bwMode="auto">
          <a:xfrm>
            <a:off x="4907674" y="4429132"/>
            <a:ext cx="4032000" cy="1643074"/>
          </a:xfrm>
          <a:prstGeom prst="roundRect">
            <a:avLst>
              <a:gd name="adj" fmla="val 8575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5000"/>
              </a:lnSpc>
              <a:defRPr/>
            </a:pPr>
            <a:r>
              <a:rPr lang="en-US" altLang="ko-KR" sz="2000" spc="-100" dirty="0">
                <a:solidFill>
                  <a:srgbClr val="C00000"/>
                </a:solidFill>
                <a:ea typeface="맑은 고딕" pitchFamily="50" charset="-127"/>
                <a:cs typeface="Arial" pitchFamily="34" charset="0"/>
              </a:rPr>
              <a:t>(Very) Short-range Prediction (Local)</a:t>
            </a:r>
          </a:p>
          <a:p>
            <a:pPr marL="85725" indent="-85725"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 Deterministic : UM 1.5km L70 / T+36hrs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 (6 hourly)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 / 3DVAR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(3 hourly)</a:t>
            </a:r>
            <a:endParaRPr lang="en-US" altLang="ko-KR" sz="1600" dirty="0">
              <a:solidFill>
                <a:schemeClr val="tx1">
                  <a:lumMod val="85000"/>
                  <a:lumOff val="15000"/>
                </a:schemeClr>
              </a:solidFill>
              <a:ea typeface="맑은 고딕" pitchFamily="50" charset="-127"/>
              <a:cs typeface="Arial" pitchFamily="34" charset="0"/>
            </a:endParaRPr>
          </a:p>
          <a:p>
            <a:pPr marL="85725" indent="-85725"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 Ensemble  : 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UM 3km L70 / T+72hrs / Members : 1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(Control)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+12+12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맑은 고딕" pitchFamily="50" charset="-127"/>
                <a:cs typeface="Arial" pitchFamily="34" charset="0"/>
              </a:rPr>
              <a:t>(lagged)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ea typeface="맑은 고딕" pitchFamily="50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[Trial 1]</a:t>
            </a:r>
            <a:r>
              <a:rPr lang="en-US" altLang="ko-K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Domain Expansion of Local Model</a:t>
            </a:r>
            <a:endParaRPr lang="en-US" altLang="ko-KR" sz="3200" b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5758" y="1021374"/>
            <a:ext cx="8315332" cy="537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0" latinLnBrk="0" hangingPunct="0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en-GB" altLang="ko-KR" sz="2400" dirty="0" smtClean="0">
                <a:solidFill>
                  <a:srgbClr val="990033"/>
                </a:solidFill>
                <a:latin typeface="Arial" charset="0"/>
                <a:ea typeface="맑은 고딕" pitchFamily="50" charset="-127"/>
                <a:cs typeface="Arial" charset="0"/>
              </a:rPr>
              <a:t> Local Data Assimilation and Prediction System (LDAPS)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12" y="1562103"/>
            <a:ext cx="25050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직사각형 24"/>
          <p:cNvSpPr/>
          <p:nvPr/>
        </p:nvSpPr>
        <p:spPr>
          <a:xfrm>
            <a:off x="571529" y="1509173"/>
            <a:ext cx="8143875" cy="18428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1463" indent="-271463">
              <a:lnSpc>
                <a:spcPct val="125000"/>
              </a:lnSpc>
              <a:buClr>
                <a:srgbClr val="C00000"/>
              </a:buClr>
              <a:defRPr/>
            </a:pPr>
            <a:endParaRPr lang="en-US" altLang="ko-KR" sz="100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altLang="ko-KR" dirty="0">
                <a:latin typeface="Arial" pitchFamily="34" charset="0"/>
                <a:ea typeface="맑은 고딕" pitchFamily="50" charset="-127"/>
                <a:cs typeface="Arial" pitchFamily="34" charset="0"/>
              </a:rPr>
              <a:t> Domain : </a:t>
            </a: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Korean </a:t>
            </a:r>
            <a:r>
              <a:rPr lang="en-US" altLang="ko-KR" dirty="0">
                <a:latin typeface="Arial" pitchFamily="34" charset="0"/>
                <a:ea typeface="맑은 고딕" pitchFamily="50" charset="-127"/>
                <a:cs typeface="Arial" pitchFamily="34" charset="0"/>
              </a:rPr>
              <a:t>Peninsula 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altLang="ko-KR" dirty="0">
                <a:latin typeface="Arial" pitchFamily="34" charset="0"/>
                <a:ea typeface="맑은 고딕" pitchFamily="50" charset="-127"/>
                <a:cs typeface="Arial" pitchFamily="34" charset="0"/>
              </a:rPr>
              <a:t> Horizontal resolution : </a:t>
            </a:r>
            <a:r>
              <a:rPr lang="en-US" altLang="ko-KR" dirty="0">
                <a:solidFill>
                  <a:srgbClr val="C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1.5km</a:t>
            </a:r>
            <a:r>
              <a:rPr lang="en-US" altLang="ko-KR" dirty="0">
                <a:latin typeface="Arial" pitchFamily="34" charset="0"/>
                <a:ea typeface="맑은 고딕" pitchFamily="50" charset="-127"/>
                <a:cs typeface="Arial" pitchFamily="34" charset="0"/>
              </a:rPr>
              <a:t> (744x928 / variable grid)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altLang="ko-KR" dirty="0">
                <a:latin typeface="Arial" pitchFamily="34" charset="0"/>
                <a:ea typeface="맑은 고딕" pitchFamily="50" charset="-127"/>
                <a:cs typeface="Arial" pitchFamily="34" charset="0"/>
              </a:rPr>
              <a:t> Vertical levels : 70 (top = 40km)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altLang="ko-KR" dirty="0">
                <a:latin typeface="Arial" pitchFamily="34" charset="0"/>
                <a:ea typeface="맑은 고딕" pitchFamily="50" charset="-127"/>
                <a:cs typeface="Arial" pitchFamily="34" charset="0"/>
              </a:rPr>
              <a:t> Target </a:t>
            </a: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length / cycle </a:t>
            </a:r>
            <a:r>
              <a:rPr lang="en-US" altLang="ko-KR" dirty="0">
                <a:latin typeface="Arial" pitchFamily="34" charset="0"/>
                <a:ea typeface="맑은 고딕" pitchFamily="50" charset="-127"/>
                <a:cs typeface="Arial" pitchFamily="34" charset="0"/>
              </a:rPr>
              <a:t>: </a:t>
            </a: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+36 hours</a:t>
            </a:r>
            <a:endParaRPr lang="en-US" altLang="ko-KR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en-US" altLang="ko-KR" dirty="0">
                <a:latin typeface="Arial" pitchFamily="34" charset="0"/>
                <a:ea typeface="맑은 고딕" pitchFamily="50" charset="-127"/>
                <a:cs typeface="Arial" pitchFamily="34" charset="0"/>
              </a:rPr>
              <a:t> Data Assimilation : 3DVAR </a:t>
            </a:r>
            <a:endParaRPr lang="en-US" altLang="ko-KR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graphicFrame>
        <p:nvGraphicFramePr>
          <p:cNvPr id="27" name="표 26"/>
          <p:cNvGraphicFramePr>
            <a:graphicFrameLocks noGrp="1"/>
          </p:cNvGraphicFramePr>
          <p:nvPr/>
        </p:nvGraphicFramePr>
        <p:xfrm>
          <a:off x="500035" y="4222450"/>
          <a:ext cx="3209671" cy="1706880"/>
        </p:xfrm>
        <a:graphic>
          <a:graphicData uri="http://schemas.openxmlformats.org/drawingml/2006/table">
            <a:tbl>
              <a:tblPr/>
              <a:tblGrid>
                <a:gridCol w="999799"/>
                <a:gridCol w="736624"/>
                <a:gridCol w="736624"/>
                <a:gridCol w="736624"/>
              </a:tblGrid>
              <a:tr h="214314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Threshold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Threat</a:t>
                      </a:r>
                      <a:r>
                        <a:rPr lang="en-US" sz="1000" kern="0" spc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Score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B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143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Global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Regional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Local</a:t>
                      </a:r>
                      <a:endParaRPr lang="en-US" sz="800" kern="0" spc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0.1mm/12hr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0.44 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0.48 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0.48 </a:t>
                      </a:r>
                      <a:endParaRPr lang="en-US" sz="800" b="1" kern="0" spc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5.0mm/12hr</a:t>
                      </a:r>
                      <a:endParaRPr lang="en-US" sz="800" kern="0" spc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0.43 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0.45 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0.40 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15mm/12hr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0.39 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0.38 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0.33 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25mm/12hr</a:t>
                      </a:r>
                      <a:endParaRPr lang="en-US" sz="800" kern="0" spc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0.31</a:t>
                      </a:r>
                      <a:r>
                        <a:rPr lang="en-US" sz="1000" kern="0" spc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800" kern="0" spc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0.30 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0.28 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50mm/12hr</a:t>
                      </a:r>
                      <a:endParaRPr lang="en-US" sz="800" kern="0" spc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0.15 </a:t>
                      </a:r>
                      <a:endParaRPr lang="en-US" sz="800" kern="0" spc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0.20 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0.16 </a:t>
                      </a:r>
                      <a:endParaRPr lang="en-US" sz="800" kern="0" spc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</a:tr>
            </a:tbl>
          </a:graphicData>
        </a:graphic>
      </p:graphicFrame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185758" y="3571876"/>
            <a:ext cx="8815398" cy="4299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0" latinLnBrk="0" hangingPunct="0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en-GB" altLang="ko-KR" sz="2000" dirty="0" smtClean="0">
                <a:solidFill>
                  <a:srgbClr val="990033"/>
                </a:solidFill>
                <a:latin typeface="Arial" charset="0"/>
                <a:ea typeface="맑은 고딕" pitchFamily="50" charset="-127"/>
                <a:cs typeface="Arial" charset="0"/>
              </a:rPr>
              <a:t> Motivation : degradation of LDAPS performance</a:t>
            </a:r>
            <a:endParaRPr kumimoji="0" lang="ko-KR" altLang="en-GB" sz="2000" dirty="0">
              <a:solidFill>
                <a:schemeClr val="accent2"/>
              </a:solidFill>
              <a:latin typeface="Arial" charset="0"/>
              <a:ea typeface="맑은 고딕" pitchFamily="50" charset="-127"/>
              <a:cs typeface="Arial" charset="0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96230" y="6049052"/>
            <a:ext cx="3788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72-hour averaged TS during JJA 2015</a:t>
            </a:r>
          </a:p>
          <a:p>
            <a:pPr algn="ctr" latinLnBrk="0"/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(verification for same area [the Korean Peninsula])</a:t>
            </a:r>
            <a:endParaRPr lang="ko-KR" alt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3" cstate="print"/>
          <a:srcRect t="11111" r="10688" b="11817"/>
          <a:stretch>
            <a:fillRect/>
          </a:stretch>
        </p:blipFill>
        <p:spPr bwMode="auto">
          <a:xfrm>
            <a:off x="3758288" y="4143380"/>
            <a:ext cx="2626363" cy="186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4" cstate="print"/>
          <a:srcRect t="11209" r="9249" b="11037"/>
          <a:stretch>
            <a:fillRect/>
          </a:stretch>
        </p:blipFill>
        <p:spPr bwMode="auto">
          <a:xfrm>
            <a:off x="6397793" y="4143380"/>
            <a:ext cx="2668679" cy="188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직사각형 35"/>
          <p:cNvSpPr/>
          <p:nvPr/>
        </p:nvSpPr>
        <p:spPr>
          <a:xfrm>
            <a:off x="4214810" y="4236590"/>
            <a:ext cx="1357322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6929454" y="4236590"/>
            <a:ext cx="1357322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5033286" y="5000636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Global Model</a:t>
            </a:r>
            <a:endParaRPr lang="ko-KR" altLang="en-US" sz="140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33286" y="5242591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Regional Model</a:t>
            </a:r>
            <a:endParaRPr lang="ko-KR" alt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33286" y="5478677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Local Model</a:t>
            </a:r>
            <a:endParaRPr lang="ko-KR" altLang="en-US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직선 화살표 연결선 41"/>
          <p:cNvCxnSpPr>
            <a:endCxn id="40" idx="1"/>
          </p:cNvCxnSpPr>
          <p:nvPr/>
        </p:nvCxnSpPr>
        <p:spPr>
          <a:xfrm rot="16200000" flipH="1">
            <a:off x="4335298" y="4934578"/>
            <a:ext cx="967348" cy="428628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/>
          <p:nvPr/>
        </p:nvCxnSpPr>
        <p:spPr>
          <a:xfrm rot="16200000" flipH="1">
            <a:off x="5036347" y="4822041"/>
            <a:ext cx="214314" cy="142876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/>
          <p:nvPr/>
        </p:nvCxnSpPr>
        <p:spPr>
          <a:xfrm rot="16200000" flipH="1">
            <a:off x="4748214" y="4962535"/>
            <a:ext cx="439513" cy="20819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/>
          <p:cNvCxnSpPr/>
          <p:nvPr/>
        </p:nvCxnSpPr>
        <p:spPr>
          <a:xfrm rot="5400000">
            <a:off x="7009511" y="4985895"/>
            <a:ext cx="357190" cy="1588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직사각형 51"/>
          <p:cNvSpPr/>
          <p:nvPr/>
        </p:nvSpPr>
        <p:spPr>
          <a:xfrm>
            <a:off x="4702234" y="6072206"/>
            <a:ext cx="3788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RMSE / T850 (left) and Z500 (right) </a:t>
            </a:r>
          </a:p>
          <a:p>
            <a:pPr algn="ctr" latinLnBrk="0"/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Verification against RAOBs</a:t>
            </a:r>
            <a:endParaRPr lang="ko-KR" alt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[Trial 1]</a:t>
            </a:r>
            <a:r>
              <a:rPr lang="en-US" altLang="ko-K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Domain Expansion of Local Model</a:t>
            </a:r>
            <a:endParaRPr lang="en-US" altLang="ko-KR" sz="3200" b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920056"/>
            <a:ext cx="1824228" cy="204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38" y="2277238"/>
            <a:ext cx="1485394" cy="143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3656" y="1920048"/>
            <a:ext cx="1824228" cy="204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6072198" y="1928802"/>
            <a:ext cx="28575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Typhoon NAKRI case (July 2014) : 36hr </a:t>
            </a:r>
            <a:r>
              <a:rPr lang="en-US" altLang="ko-KR" sz="1400" dirty="0">
                <a:latin typeface="Times New Roman" pitchFamily="18" charset="0"/>
                <a:cs typeface="Times New Roman" pitchFamily="18" charset="0"/>
              </a:rPr>
              <a:t>accumulated </a:t>
            </a:r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precipitation</a:t>
            </a:r>
            <a:endParaRPr lang="ko-KR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5758" y="1064847"/>
            <a:ext cx="8315332" cy="8261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273050" indent="-273050" eaLnBrk="0" hangingPunct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v"/>
            </a:pPr>
            <a:r>
              <a:rPr kumimoji="0" lang="en-US" altLang="ko-KR" sz="2000" dirty="0" smtClean="0">
                <a:solidFill>
                  <a:srgbClr val="C00000"/>
                </a:solidFill>
                <a:latin typeface="Arial" charset="0"/>
                <a:ea typeface="맑은 고딕" pitchFamily="50" charset="-127"/>
              </a:rPr>
              <a:t>Mitigating negative impact of lateral B.C. from global model </a:t>
            </a:r>
            <a:r>
              <a:rPr kumimoji="0" lang="en-US" altLang="ko-KR" sz="2000" dirty="0" smtClean="0">
                <a:latin typeface="Arial" charset="0"/>
                <a:ea typeface="맑은 고딕" pitchFamily="50" charset="-127"/>
              </a:rPr>
              <a:t>which sometimes degrades the forecast accuracy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60962" y="3398221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OBS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1600" y="1991486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LDAPS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14546" y="1991486"/>
            <a:ext cx="814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RDAPS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731"/>
          <a:stretch/>
        </p:blipFill>
        <p:spPr bwMode="auto">
          <a:xfrm>
            <a:off x="731602" y="4143380"/>
            <a:ext cx="3340332" cy="2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직사각형 31"/>
          <p:cNvSpPr/>
          <p:nvPr/>
        </p:nvSpPr>
        <p:spPr>
          <a:xfrm>
            <a:off x="4071934" y="4389148"/>
            <a:ext cx="4572000" cy="139730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Expansion of (variable grid) domain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Number of Grid-points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</a:pPr>
            <a:r>
              <a:rPr kumimoji="0"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744(E-W)x928(N-S)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1188(E-W)x1148(N-S)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</a:pPr>
            <a:r>
              <a:rPr kumimoji="0"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Wingdings" pitchFamily="2" charset="2"/>
              </a:rPr>
              <a:t>   (twice as many calculation)</a:t>
            </a:r>
            <a:endParaRPr kumimoji="0" lang="en-US" altLang="ko-KR" sz="1600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exp0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5734" y="1093074"/>
            <a:ext cx="2905125" cy="2905125"/>
          </a:xfrm>
          <a:prstGeom prst="rect">
            <a:avLst/>
          </a:prstGeom>
        </p:spPr>
      </p:pic>
      <p:pic>
        <p:nvPicPr>
          <p:cNvPr id="5" name="그림 4" descr="exp4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1519" y="1095379"/>
            <a:ext cx="2905125" cy="2905125"/>
          </a:xfrm>
          <a:prstGeom prst="rect">
            <a:avLst/>
          </a:prstGeom>
        </p:spPr>
      </p:pic>
      <p:sp>
        <p:nvSpPr>
          <p:cNvPr id="8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[Trial 1]</a:t>
            </a:r>
            <a:r>
              <a:rPr lang="en-US" altLang="ko-K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Domain Expansion of Local Model</a:t>
            </a:r>
            <a:endParaRPr lang="en-US" altLang="ko-KR" sz="3200" b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343"/>
          <a:stretch>
            <a:fillRect/>
          </a:stretch>
        </p:blipFill>
        <p:spPr bwMode="auto">
          <a:xfrm>
            <a:off x="2622153" y="4071942"/>
            <a:ext cx="1904477" cy="205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그림 9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4275974"/>
            <a:ext cx="2000264" cy="1812739"/>
          </a:xfrm>
          <a:prstGeom prst="rect">
            <a:avLst/>
          </a:prstGeom>
        </p:spPr>
      </p:pic>
      <p:pic>
        <p:nvPicPr>
          <p:cNvPr id="19" name="그림 18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9"/>
          <a:stretch>
            <a:fillRect/>
          </a:stretch>
        </p:blipFill>
        <p:spPr>
          <a:xfrm>
            <a:off x="6391610" y="4231326"/>
            <a:ext cx="2038042" cy="1874126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210"/>
          <a:stretch>
            <a:fillRect/>
          </a:stretch>
        </p:blipFill>
        <p:spPr bwMode="auto">
          <a:xfrm>
            <a:off x="4476420" y="4071942"/>
            <a:ext cx="1907806" cy="205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071538" y="6113241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OBS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07070" y="6112114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Original Domain</a:t>
            </a:r>
          </a:p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(UM vn8.2)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2000" y="6109980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Expanded Domain</a:t>
            </a:r>
          </a:p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(UM vn8.2)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39898" y="6112114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Expanded Domain</a:t>
            </a:r>
          </a:p>
          <a:p>
            <a:pPr algn="ctr"/>
            <a:r>
              <a:rPr lang="en-US" altLang="ko-KR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(UM vn10.1)</a:t>
            </a:r>
            <a:endParaRPr lang="ko-KR" altLang="en-US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타원 29"/>
          <p:cNvSpPr/>
          <p:nvPr/>
        </p:nvSpPr>
        <p:spPr>
          <a:xfrm rot="20976983">
            <a:off x="970025" y="5342361"/>
            <a:ext cx="692944" cy="346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/>
          <p:cNvSpPr/>
          <p:nvPr/>
        </p:nvSpPr>
        <p:spPr>
          <a:xfrm rot="16962162">
            <a:off x="1548237" y="5245891"/>
            <a:ext cx="349730" cy="1748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/>
          <p:cNvSpPr/>
          <p:nvPr/>
        </p:nvSpPr>
        <p:spPr>
          <a:xfrm rot="20976983">
            <a:off x="7024582" y="5464540"/>
            <a:ext cx="583867" cy="2919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/>
          <p:cNvSpPr/>
          <p:nvPr/>
        </p:nvSpPr>
        <p:spPr>
          <a:xfrm rot="16962162">
            <a:off x="7524595" y="5367450"/>
            <a:ext cx="294678" cy="1473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49656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178"/>
          <a:stretch>
            <a:fillRect/>
          </a:stretch>
        </p:blipFill>
        <p:spPr bwMode="auto">
          <a:xfrm>
            <a:off x="596363" y="1630518"/>
            <a:ext cx="4130987" cy="153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178"/>
          <a:stretch>
            <a:fillRect/>
          </a:stretch>
        </p:blipFill>
        <p:spPr bwMode="auto">
          <a:xfrm>
            <a:off x="596363" y="3273592"/>
            <a:ext cx="4131005" cy="153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134"/>
          <a:stretch>
            <a:fillRect/>
          </a:stretch>
        </p:blipFill>
        <p:spPr bwMode="auto">
          <a:xfrm>
            <a:off x="596363" y="4948784"/>
            <a:ext cx="4131005" cy="153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Times New Roman" pitchFamily="18" charset="0"/>
              </a:rPr>
              <a:t>[Trial 1]</a:t>
            </a:r>
            <a:r>
              <a:rPr lang="en-US" altLang="ko-K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Times New Roman" pitchFamily="18" charset="0"/>
              </a:rPr>
              <a:t>Domain Expansion of Local Model</a:t>
            </a:r>
            <a:endParaRPr lang="en-US" altLang="ko-KR" sz="3200" b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85758" y="1064847"/>
            <a:ext cx="8315332" cy="4792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273050" indent="-273050" eaLnBrk="0" hangingPunct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v"/>
            </a:pPr>
            <a:r>
              <a:rPr kumimoji="0" lang="en-US" altLang="ko-KR" sz="2000" dirty="0" smtClean="0">
                <a:solidFill>
                  <a:srgbClr val="C00000"/>
                </a:solidFill>
                <a:latin typeface="Arial" charset="0"/>
                <a:ea typeface="맑은 고딕" pitchFamily="50" charset="-127"/>
              </a:rPr>
              <a:t>Preliminary verification result </a:t>
            </a:r>
            <a:r>
              <a:rPr kumimoji="0" lang="en-US" altLang="ko-KR" sz="2000" dirty="0" smtClean="0">
                <a:latin typeface="Arial" charset="0"/>
                <a:ea typeface="맑은 고딕" pitchFamily="50" charset="-127"/>
              </a:rPr>
              <a:t>: verification against analysis / July 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6314" y="1643050"/>
            <a:ext cx="1882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err="1" smtClean="0">
                <a:latin typeface="Arial" pitchFamily="34" charset="0"/>
                <a:cs typeface="Arial" pitchFamily="34" charset="0"/>
              </a:rPr>
              <a:t>Geopotential</a:t>
            </a: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 Height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6314" y="3224191"/>
            <a:ext cx="1256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Temperature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6314" y="4907173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Wind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857752" y="2376318"/>
            <a:ext cx="571504" cy="1428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4857752" y="2643182"/>
            <a:ext cx="571504" cy="1428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454815" y="2282855"/>
            <a:ext cx="1774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Operation (UM 8.2)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60786" y="2568607"/>
            <a:ext cx="2640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Domain Expansion (UM 10.1)</a:t>
            </a:r>
            <a:endParaRPr lang="ko-KR" altLang="en-US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P_Logo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3001" y="5888644"/>
            <a:ext cx="1500177" cy="86676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220" y="1071546"/>
            <a:ext cx="2685144" cy="318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제목 1"/>
          <p:cNvSpPr>
            <a:spLocks/>
          </p:cNvSpPr>
          <p:nvPr/>
        </p:nvSpPr>
        <p:spPr bwMode="auto">
          <a:xfrm>
            <a:off x="142844" y="273050"/>
            <a:ext cx="871378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[Trial 2]</a:t>
            </a:r>
            <a:r>
              <a:rPr lang="en-US" altLang="ko-K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3200" b="1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Arial" pitchFamily="34" charset="0"/>
              </a:rPr>
              <a:t>A new Very Short-range NWP system</a:t>
            </a:r>
            <a:endParaRPr lang="en-US" altLang="ko-KR" sz="3200" b="1" dirty="0">
              <a:solidFill>
                <a:srgbClr val="CC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2" y="1215776"/>
            <a:ext cx="5046748" cy="292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85758" y="4302253"/>
            <a:ext cx="8815398" cy="537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0" latinLnBrk="0" hangingPunct="0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en-GB" altLang="ko-KR" sz="2400" dirty="0" smtClean="0">
                <a:solidFill>
                  <a:srgbClr val="990033"/>
                </a:solidFill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GB" altLang="ko-KR" sz="2000" dirty="0" smtClean="0">
                <a:solidFill>
                  <a:srgbClr val="990033"/>
                </a:solidFill>
                <a:latin typeface="Arial" charset="0"/>
                <a:ea typeface="맑은 고딕" pitchFamily="50" charset="-127"/>
                <a:cs typeface="Arial" charset="0"/>
              </a:rPr>
              <a:t>VDAPS</a:t>
            </a:r>
            <a:r>
              <a:rPr kumimoji="0" lang="en-GB" altLang="ko-KR" sz="1600" dirty="0" smtClean="0">
                <a:solidFill>
                  <a:srgbClr val="990033"/>
                </a:solidFill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GB" altLang="ko-KR" sz="1400" dirty="0" smtClean="0">
                <a:solidFill>
                  <a:srgbClr val="990033"/>
                </a:solidFill>
                <a:latin typeface="Arial" charset="0"/>
                <a:ea typeface="맑은 고딕" pitchFamily="50" charset="-127"/>
                <a:cs typeface="Arial" charset="0"/>
              </a:rPr>
              <a:t>(Very short-range Data Assimilation and Prediction System)</a:t>
            </a:r>
            <a:r>
              <a:rPr kumimoji="0" lang="en-GB" altLang="ko-KR" dirty="0" smtClean="0">
                <a:solidFill>
                  <a:srgbClr val="990033"/>
                </a:solidFill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GB" altLang="ko-KR" sz="2000" dirty="0" smtClean="0">
                <a:solidFill>
                  <a:srgbClr val="990033"/>
                </a:solidFill>
                <a:latin typeface="Arial" charset="0"/>
                <a:ea typeface="맑은 고딕" pitchFamily="50" charset="-127"/>
                <a:cs typeface="Arial" charset="0"/>
              </a:rPr>
              <a:t>Configuration</a:t>
            </a:r>
            <a:endParaRPr kumimoji="0" lang="ko-KR" altLang="en-GB" sz="2000" dirty="0">
              <a:solidFill>
                <a:schemeClr val="accent2"/>
              </a:solidFill>
              <a:latin typeface="Arial" charset="0"/>
              <a:ea typeface="맑은 고딕" pitchFamily="50" charset="-127"/>
              <a:cs typeface="Arial" charset="0"/>
            </a:endParaRPr>
          </a:p>
        </p:txBody>
      </p:sp>
      <p:sp>
        <p:nvSpPr>
          <p:cNvPr id="9" name="직사각형 6"/>
          <p:cNvSpPr>
            <a:spLocks noChangeArrowheads="1"/>
          </p:cNvSpPr>
          <p:nvPr/>
        </p:nvSpPr>
        <p:spPr bwMode="auto">
          <a:xfrm>
            <a:off x="603220" y="4791686"/>
            <a:ext cx="7112052" cy="17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ko-KR" dirty="0">
                <a:latin typeface="Arial" charset="0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Arial" charset="0"/>
                <a:ea typeface="맑은 고딕" pitchFamily="50" charset="-127"/>
              </a:rPr>
              <a:t>1.5km resolution (804x1000) / 70 vertical layers (~40km)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ko-KR" dirty="0" smtClean="0">
                <a:latin typeface="Arial" charset="0"/>
                <a:ea typeface="맑은 고딕" pitchFamily="50" charset="-127"/>
              </a:rPr>
              <a:t> 3DVAR(’16) -&gt; </a:t>
            </a:r>
            <a:r>
              <a:rPr kumimoji="0" lang="en-US" altLang="ko-KR" dirty="0" smtClean="0">
                <a:solidFill>
                  <a:srgbClr val="C00000"/>
                </a:solidFill>
                <a:latin typeface="Arial" charset="0"/>
                <a:ea typeface="맑은 고딕" pitchFamily="50" charset="-127"/>
              </a:rPr>
              <a:t>4DVAR(‘17)   </a:t>
            </a:r>
            <a:r>
              <a:rPr kumimoji="0" lang="en-US" altLang="ko-KR" dirty="0" smtClean="0">
                <a:latin typeface="Arial" charset="0"/>
                <a:ea typeface="맑은 고딕" pitchFamily="50" charset="-127"/>
              </a:rPr>
              <a:t>/</a:t>
            </a:r>
            <a:r>
              <a:rPr kumimoji="0" lang="en-US" altLang="ko-KR" dirty="0" smtClean="0">
                <a:solidFill>
                  <a:srgbClr val="C00000"/>
                </a:solidFill>
                <a:latin typeface="Arial" charset="0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Arial" charset="0"/>
                <a:ea typeface="맑은 고딕" pitchFamily="50" charset="-127"/>
              </a:rPr>
              <a:t>1-hour cycling / T+12</a:t>
            </a:r>
            <a:endParaRPr kumimoji="0" lang="en-US" altLang="ko-KR" dirty="0" smtClean="0">
              <a:solidFill>
                <a:srgbClr val="C00000"/>
              </a:solidFill>
              <a:latin typeface="Arial" charset="0"/>
              <a:ea typeface="맑은 고딕" pitchFamily="50" charset="-127"/>
            </a:endParaRPr>
          </a:p>
          <a:p>
            <a:pPr marL="176213" indent="-176213" eaLnBrk="0" hangingPunct="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ko-KR" dirty="0" smtClean="0">
                <a:latin typeface="Arial" charset="0"/>
                <a:ea typeface="맑은 고딕" pitchFamily="50" charset="-127"/>
              </a:rPr>
              <a:t>Obs. Assimilated : Surface, </a:t>
            </a:r>
            <a:r>
              <a:rPr kumimoji="0" lang="en-US" altLang="ko-KR" dirty="0" err="1" smtClean="0">
                <a:latin typeface="Arial" charset="0"/>
                <a:ea typeface="맑은 고딕" pitchFamily="50" charset="-127"/>
              </a:rPr>
              <a:t>Sonde</a:t>
            </a:r>
            <a:r>
              <a:rPr kumimoji="0" lang="en-US" altLang="ko-KR" dirty="0" smtClean="0">
                <a:latin typeface="Arial" charset="0"/>
                <a:ea typeface="맑은 고딕" pitchFamily="50" charset="-127"/>
              </a:rPr>
              <a:t>, Aircraft, </a:t>
            </a:r>
            <a:r>
              <a:rPr kumimoji="0" lang="en-US" altLang="ko-KR" dirty="0" err="1" smtClean="0">
                <a:latin typeface="Arial" charset="0"/>
                <a:ea typeface="맑은 고딕" pitchFamily="50" charset="-127"/>
              </a:rPr>
              <a:t>Scatwind</a:t>
            </a:r>
            <a:r>
              <a:rPr kumimoji="0" lang="en-US" altLang="ko-KR" dirty="0" smtClean="0">
                <a:latin typeface="Arial" charset="0"/>
                <a:ea typeface="맑은 고딕" pitchFamily="50" charset="-127"/>
              </a:rPr>
              <a:t>, </a:t>
            </a:r>
            <a:r>
              <a:rPr kumimoji="0" lang="en-US" altLang="ko-KR" dirty="0" smtClean="0">
                <a:solidFill>
                  <a:srgbClr val="C00000"/>
                </a:solidFill>
                <a:latin typeface="Arial" charset="0"/>
                <a:ea typeface="맑은 고딕" pitchFamily="50" charset="-127"/>
              </a:rPr>
              <a:t>Visibility</a:t>
            </a:r>
            <a:r>
              <a:rPr kumimoji="0" lang="en-US" altLang="ko-KR" dirty="0" smtClean="0">
                <a:latin typeface="Arial" charset="0"/>
                <a:ea typeface="맑은 고딕" pitchFamily="50" charset="-127"/>
              </a:rPr>
              <a:t>, Rain rate, </a:t>
            </a:r>
            <a:r>
              <a:rPr kumimoji="0" lang="en-US" altLang="ko-KR" dirty="0" smtClean="0">
                <a:solidFill>
                  <a:srgbClr val="C00000"/>
                </a:solidFill>
                <a:latin typeface="Arial" charset="0"/>
                <a:ea typeface="맑은 고딕" pitchFamily="50" charset="-127"/>
              </a:rPr>
              <a:t>Radar reflectivity(‘17)</a:t>
            </a:r>
          </a:p>
          <a:p>
            <a:pPr marL="176213" indent="-176213" eaLnBrk="0" hangingPunct="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ko-KR" dirty="0" smtClean="0">
                <a:latin typeface="Arial" charset="0"/>
                <a:ea typeface="맑은 고딕" pitchFamily="50" charset="-127"/>
              </a:rPr>
              <a:t>Main Purpose : 2018 </a:t>
            </a:r>
            <a:r>
              <a:rPr kumimoji="0" lang="en-US" altLang="ko-KR" dirty="0" err="1" smtClean="0">
                <a:latin typeface="Arial" charset="0"/>
                <a:ea typeface="맑은 고딕" pitchFamily="50" charset="-127"/>
              </a:rPr>
              <a:t>PyeongChang</a:t>
            </a:r>
            <a:r>
              <a:rPr kumimoji="0" lang="en-US" altLang="ko-KR" dirty="0" smtClean="0">
                <a:latin typeface="Arial" charset="0"/>
                <a:ea typeface="맑은 고딕" pitchFamily="50" charset="-127"/>
              </a:rPr>
              <a:t> Winter Olympics</a:t>
            </a:r>
            <a:endParaRPr kumimoji="0" lang="en-US" altLang="ko-KR" dirty="0">
              <a:latin typeface="Arial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3187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_Office 테마">
  <a:themeElements>
    <a:clrScheme name="KMA">
      <a:dk1>
        <a:sysClr val="windowText" lastClr="000000"/>
      </a:dk1>
      <a:lt1>
        <a:sysClr val="window" lastClr="FFFFFF"/>
      </a:lt1>
      <a:dk2>
        <a:srgbClr val="0F298F"/>
      </a:dk2>
      <a:lt2>
        <a:srgbClr val="BFE7F1"/>
      </a:lt2>
      <a:accent1>
        <a:srgbClr val="0098BC"/>
      </a:accent1>
      <a:accent2>
        <a:srgbClr val="0A58A5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6_Office 테마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26196</TotalTime>
  <Words>1678</Words>
  <Application>Microsoft Office PowerPoint</Application>
  <PresentationFormat>화면 슬라이드 쇼(4:3)</PresentationFormat>
  <Paragraphs>407</Paragraphs>
  <Slides>27</Slides>
  <Notes>4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27</vt:i4>
      </vt:variant>
    </vt:vector>
  </HeadingPairs>
  <TitlesOfParts>
    <vt:vector size="30" baseType="lpstr">
      <vt:lpstr>16_Office 테마</vt:lpstr>
      <vt:lpstr>수식</vt:lpstr>
      <vt:lpstr>Equation</vt:lpstr>
      <vt:lpstr>슬라이드 1</vt:lpstr>
      <vt:lpstr>Outlines</vt:lpstr>
      <vt:lpstr>Convective-scale (Very) Short-range NWP Systems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KIAPS Development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Thank You  Questions?</vt:lpstr>
    </vt:vector>
  </TitlesOfParts>
  <Company>x4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파워포인트포맷 A</dc:title>
  <dc:creator>Dong-Joon Kim</dc:creator>
  <cp:lastModifiedBy>김동준</cp:lastModifiedBy>
  <cp:revision>1336</cp:revision>
  <dcterms:created xsi:type="dcterms:W3CDTF">2008-10-15T11:47:55Z</dcterms:created>
  <dcterms:modified xsi:type="dcterms:W3CDTF">2016-04-27T13:05:35Z</dcterms:modified>
</cp:coreProperties>
</file>