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4" r:id="rId2"/>
    <p:sldMasterId id="2147483746" r:id="rId3"/>
    <p:sldMasterId id="2147483760" r:id="rId4"/>
    <p:sldMasterId id="2147483773" r:id="rId5"/>
    <p:sldMasterId id="2147483787" r:id="rId6"/>
    <p:sldMasterId id="2147483800" r:id="rId7"/>
    <p:sldMasterId id="2147483827" r:id="rId8"/>
    <p:sldMasterId id="2147483840" r:id="rId9"/>
    <p:sldMasterId id="2147483879" r:id="rId10"/>
  </p:sldMasterIdLst>
  <p:notesMasterIdLst>
    <p:notesMasterId r:id="rId45"/>
  </p:notesMasterIdLst>
  <p:handoutMasterIdLst>
    <p:handoutMasterId r:id="rId46"/>
  </p:handoutMasterIdLst>
  <p:sldIdLst>
    <p:sldId id="303" r:id="rId11"/>
    <p:sldId id="356" r:id="rId12"/>
    <p:sldId id="276" r:id="rId13"/>
    <p:sldId id="277" r:id="rId14"/>
    <p:sldId id="280" r:id="rId15"/>
    <p:sldId id="314" r:id="rId16"/>
    <p:sldId id="315" r:id="rId17"/>
    <p:sldId id="357" r:id="rId18"/>
    <p:sldId id="359" r:id="rId19"/>
    <p:sldId id="360" r:id="rId20"/>
    <p:sldId id="383" r:id="rId21"/>
    <p:sldId id="384" r:id="rId22"/>
    <p:sldId id="361" r:id="rId23"/>
    <p:sldId id="339" r:id="rId24"/>
    <p:sldId id="340" r:id="rId25"/>
    <p:sldId id="358" r:id="rId26"/>
    <p:sldId id="362" r:id="rId27"/>
    <p:sldId id="363" r:id="rId28"/>
    <p:sldId id="364" r:id="rId29"/>
    <p:sldId id="365" r:id="rId30"/>
    <p:sldId id="355" r:id="rId31"/>
    <p:sldId id="366" r:id="rId32"/>
    <p:sldId id="367" r:id="rId33"/>
    <p:sldId id="368" r:id="rId34"/>
    <p:sldId id="369" r:id="rId35"/>
    <p:sldId id="370" r:id="rId36"/>
    <p:sldId id="371" r:id="rId37"/>
    <p:sldId id="372" r:id="rId38"/>
    <p:sldId id="374" r:id="rId39"/>
    <p:sldId id="376" r:id="rId40"/>
    <p:sldId id="377" r:id="rId41"/>
    <p:sldId id="381" r:id="rId42"/>
    <p:sldId id="281" r:id="rId43"/>
    <p:sldId id="275" r:id="rId4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A32"/>
    <a:srgbClr val="BFF775"/>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2" autoAdjust="0"/>
    <p:restoredTop sz="95883" autoAdjust="0"/>
  </p:normalViewPr>
  <p:slideViewPr>
    <p:cSldViewPr>
      <p:cViewPr>
        <p:scale>
          <a:sx n="71" d="100"/>
          <a:sy n="71" d="100"/>
        </p:scale>
        <p:origin x="-1524" y="-4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226"/>
    </p:cViewPr>
  </p:sorterViewPr>
  <p:notesViewPr>
    <p:cSldViewPr>
      <p:cViewPr varScale="1">
        <p:scale>
          <a:sx n="66" d="100"/>
          <a:sy n="66" d="100"/>
        </p:scale>
        <p:origin x="-3000" y="-102"/>
      </p:cViewPr>
      <p:guideLst>
        <p:guide orient="horz" pos="2904"/>
        <p:guide pos="218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105" cy="461527"/>
          </a:xfrm>
          <a:prstGeom prst="rect">
            <a:avLst/>
          </a:prstGeom>
        </p:spPr>
        <p:txBody>
          <a:bodyPr vert="horz" lIns="90443" tIns="45222" rIns="90443" bIns="45222" rtlCol="0"/>
          <a:lstStyle>
            <a:lvl1pPr algn="l">
              <a:defRPr sz="1200"/>
            </a:lvl1pPr>
          </a:lstStyle>
          <a:p>
            <a:endParaRPr lang="en-GB"/>
          </a:p>
        </p:txBody>
      </p:sp>
      <p:sp>
        <p:nvSpPr>
          <p:cNvPr id="3" name="Date Placeholder 2"/>
          <p:cNvSpPr>
            <a:spLocks noGrp="1"/>
          </p:cNvSpPr>
          <p:nvPr>
            <p:ph type="dt" sz="quarter" idx="1"/>
          </p:nvPr>
        </p:nvSpPr>
        <p:spPr>
          <a:xfrm>
            <a:off x="3928445" y="1"/>
            <a:ext cx="3004105" cy="461527"/>
          </a:xfrm>
          <a:prstGeom prst="rect">
            <a:avLst/>
          </a:prstGeom>
        </p:spPr>
        <p:txBody>
          <a:bodyPr vert="horz" lIns="90443" tIns="45222" rIns="90443" bIns="45222" rtlCol="0"/>
          <a:lstStyle>
            <a:lvl1pPr algn="r">
              <a:defRPr sz="1200"/>
            </a:lvl1pPr>
          </a:lstStyle>
          <a:p>
            <a:fld id="{BCC91EB9-87BB-4DF4-B453-F5981EA41FCE}" type="datetimeFigureOut">
              <a:rPr lang="en-GB" smtClean="0"/>
              <a:pPr/>
              <a:t>28/04/2016</a:t>
            </a:fld>
            <a:endParaRPr lang="en-GB"/>
          </a:p>
        </p:txBody>
      </p:sp>
      <p:sp>
        <p:nvSpPr>
          <p:cNvPr id="4" name="Footer Placeholder 3"/>
          <p:cNvSpPr>
            <a:spLocks noGrp="1"/>
          </p:cNvSpPr>
          <p:nvPr>
            <p:ph type="ftr" sz="quarter" idx="2"/>
          </p:nvPr>
        </p:nvSpPr>
        <p:spPr>
          <a:xfrm>
            <a:off x="0" y="8757199"/>
            <a:ext cx="3004105" cy="461526"/>
          </a:xfrm>
          <a:prstGeom prst="rect">
            <a:avLst/>
          </a:prstGeom>
        </p:spPr>
        <p:txBody>
          <a:bodyPr vert="horz" lIns="90443" tIns="45222" rIns="90443" bIns="45222" rtlCol="0" anchor="b"/>
          <a:lstStyle>
            <a:lvl1pPr algn="l">
              <a:defRPr sz="1200"/>
            </a:lvl1pPr>
          </a:lstStyle>
          <a:p>
            <a:endParaRPr lang="en-GB"/>
          </a:p>
        </p:txBody>
      </p:sp>
      <p:sp>
        <p:nvSpPr>
          <p:cNvPr id="5" name="Slide Number Placeholder 4"/>
          <p:cNvSpPr>
            <a:spLocks noGrp="1"/>
          </p:cNvSpPr>
          <p:nvPr>
            <p:ph type="sldNum" sz="quarter" idx="3"/>
          </p:nvPr>
        </p:nvSpPr>
        <p:spPr>
          <a:xfrm>
            <a:off x="3928445" y="8757199"/>
            <a:ext cx="3004105" cy="461526"/>
          </a:xfrm>
          <a:prstGeom prst="rect">
            <a:avLst/>
          </a:prstGeom>
        </p:spPr>
        <p:txBody>
          <a:bodyPr vert="horz" lIns="90443" tIns="45222" rIns="90443" bIns="45222" rtlCol="0" anchor="b"/>
          <a:lstStyle>
            <a:lvl1pPr algn="r">
              <a:defRPr sz="1200"/>
            </a:lvl1pPr>
          </a:lstStyle>
          <a:p>
            <a:fld id="{D487789A-6AB8-4347-96F0-6B2F1A0BDB57}" type="slidenum">
              <a:rPr lang="en-GB" smtClean="0"/>
              <a:pPr/>
              <a:t>‹#›</a:t>
            </a:fld>
            <a:endParaRPr lang="en-GB"/>
          </a:p>
        </p:txBody>
      </p:sp>
    </p:spTree>
    <p:extLst>
      <p:ext uri="{BB962C8B-B14F-4D97-AF65-F5344CB8AC3E}">
        <p14:creationId xmlns:p14="http://schemas.microsoft.com/office/powerpoint/2010/main" val="2078745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0443" tIns="45222" rIns="90443" bIns="45222" rtlCol="0"/>
          <a:lstStyle>
            <a:lvl1pPr algn="l">
              <a:defRPr sz="1200"/>
            </a:lvl1pPr>
          </a:lstStyle>
          <a:p>
            <a:endParaRPr lang="en-GB"/>
          </a:p>
        </p:txBody>
      </p:sp>
      <p:sp>
        <p:nvSpPr>
          <p:cNvPr id="3" name="Date Placeholder 2"/>
          <p:cNvSpPr>
            <a:spLocks noGrp="1"/>
          </p:cNvSpPr>
          <p:nvPr>
            <p:ph type="dt" idx="1"/>
          </p:nvPr>
        </p:nvSpPr>
        <p:spPr>
          <a:xfrm>
            <a:off x="3927776" y="0"/>
            <a:ext cx="3004820" cy="461010"/>
          </a:xfrm>
          <a:prstGeom prst="rect">
            <a:avLst/>
          </a:prstGeom>
        </p:spPr>
        <p:txBody>
          <a:bodyPr vert="horz" lIns="90443" tIns="45222" rIns="90443" bIns="45222" rtlCol="0"/>
          <a:lstStyle>
            <a:lvl1pPr algn="r">
              <a:defRPr sz="1200"/>
            </a:lvl1pPr>
          </a:lstStyle>
          <a:p>
            <a:fld id="{778C0B7E-3B8B-4D49-9161-C7AB339D2850}" type="datetimeFigureOut">
              <a:rPr lang="en-GB" smtClean="0"/>
              <a:pPr/>
              <a:t>28/04/2016</a:t>
            </a:fld>
            <a:endParaRPr lang="en-GB"/>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0443" tIns="45222" rIns="90443" bIns="45222" rtlCol="0" anchor="ctr"/>
          <a:lstStyle/>
          <a:p>
            <a:endParaRPr lang="en-GB"/>
          </a:p>
        </p:txBody>
      </p:sp>
      <p:sp>
        <p:nvSpPr>
          <p:cNvPr id="5" name="Notes Placeholder 4"/>
          <p:cNvSpPr>
            <a:spLocks noGrp="1"/>
          </p:cNvSpPr>
          <p:nvPr>
            <p:ph type="body" sz="quarter" idx="3"/>
          </p:nvPr>
        </p:nvSpPr>
        <p:spPr>
          <a:xfrm>
            <a:off x="693420" y="4379596"/>
            <a:ext cx="5547360" cy="4149090"/>
          </a:xfrm>
          <a:prstGeom prst="rect">
            <a:avLst/>
          </a:prstGeom>
        </p:spPr>
        <p:txBody>
          <a:bodyPr vert="horz" lIns="90443" tIns="45222" rIns="90443" bIns="452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757590"/>
            <a:ext cx="3004820" cy="461010"/>
          </a:xfrm>
          <a:prstGeom prst="rect">
            <a:avLst/>
          </a:prstGeom>
        </p:spPr>
        <p:txBody>
          <a:bodyPr vert="horz" lIns="90443" tIns="45222" rIns="90443" bIns="45222" rtlCol="0" anchor="b"/>
          <a:lstStyle>
            <a:lvl1pPr algn="l">
              <a:defRPr sz="1200"/>
            </a:lvl1pPr>
          </a:lstStyle>
          <a:p>
            <a:endParaRPr lang="en-GB"/>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0443" tIns="45222" rIns="90443" bIns="45222" rtlCol="0" anchor="b"/>
          <a:lstStyle>
            <a:lvl1pPr algn="r">
              <a:defRPr sz="1200"/>
            </a:lvl1pPr>
          </a:lstStyle>
          <a:p>
            <a:fld id="{FA7C9BF6-3058-41B6-8000-142DC8D15E75}" type="slidenum">
              <a:rPr lang="en-GB" smtClean="0"/>
              <a:pPr/>
              <a:t>‹#›</a:t>
            </a:fld>
            <a:endParaRPr lang="en-GB"/>
          </a:p>
        </p:txBody>
      </p:sp>
    </p:spTree>
    <p:extLst>
      <p:ext uri="{BB962C8B-B14F-4D97-AF65-F5344CB8AC3E}">
        <p14:creationId xmlns:p14="http://schemas.microsoft.com/office/powerpoint/2010/main" val="127574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7C9BF6-3058-41B6-8000-142DC8D15E75}"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A5D18B2-7EB3-41AD-9FEC-06C47096B5F5}" type="slidenum">
              <a:rPr lang="en-US" altLang="en-US">
                <a:solidFill>
                  <a:prstClr val="black"/>
                </a:solidFill>
              </a:rPr>
              <a:pPr/>
              <a:t>30</a:t>
            </a:fld>
            <a:endParaRPr lang="en-US" altLang="en-US">
              <a:solidFill>
                <a:prstClr val="black"/>
              </a:solidFill>
            </a:endParaRPr>
          </a:p>
        </p:txBody>
      </p:sp>
      <p:sp>
        <p:nvSpPr>
          <p:cNvPr id="32769" name="Rectangle 1"/>
          <p:cNvSpPr txBox="1">
            <a:spLocks noGrp="1" noRot="1" noChangeAspect="1" noChangeArrowheads="1"/>
          </p:cNvSpPr>
          <p:nvPr>
            <p:ph type="sldImg"/>
          </p:nvPr>
        </p:nvSpPr>
        <p:spPr bwMode="auto">
          <a:xfrm>
            <a:off x="1162050" y="700088"/>
            <a:ext cx="4610100" cy="3457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93986" y="4378724"/>
            <a:ext cx="5547644" cy="41487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1" tIns="41418" rIns="82831" bIns="41418"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3E1360D-213C-43E6-9A5F-35960FE68E86}" type="slidenum">
              <a:rPr lang="en-US" altLang="en-US">
                <a:solidFill>
                  <a:prstClr val="black"/>
                </a:solidFill>
              </a:rPr>
              <a:pPr/>
              <a:t>31</a:t>
            </a:fld>
            <a:endParaRPr lang="en-US" altLang="en-US">
              <a:solidFill>
                <a:prstClr val="black"/>
              </a:solidFill>
            </a:endParaRPr>
          </a:p>
        </p:txBody>
      </p:sp>
      <p:sp>
        <p:nvSpPr>
          <p:cNvPr id="36865" name="Rectangle 1"/>
          <p:cNvSpPr txBox="1">
            <a:spLocks noGrp="1" noRot="1" noChangeAspect="1" noChangeArrowheads="1"/>
          </p:cNvSpPr>
          <p:nvPr>
            <p:ph type="sldImg"/>
          </p:nvPr>
        </p:nvSpPr>
        <p:spPr bwMode="auto">
          <a:xfrm>
            <a:off x="1162050" y="700088"/>
            <a:ext cx="4610100" cy="3457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93986" y="4378724"/>
            <a:ext cx="5547644" cy="41487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1" tIns="41418" rIns="82831" bIns="41418"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6983F8-35A6-43B2-BC37-24436A580B90}" type="slidenum">
              <a:rPr lang="en-US" altLang="en-US">
                <a:solidFill>
                  <a:prstClr val="black"/>
                </a:solidFill>
              </a:rPr>
              <a:pPr/>
              <a:t>32</a:t>
            </a:fld>
            <a:endParaRPr lang="en-US" altLang="en-US">
              <a:solidFill>
                <a:prstClr val="black"/>
              </a:solidFill>
            </a:endParaRPr>
          </a:p>
        </p:txBody>
      </p:sp>
      <p:sp>
        <p:nvSpPr>
          <p:cNvPr id="45057" name="Rectangle 1"/>
          <p:cNvSpPr txBox="1">
            <a:spLocks noGrp="1" noRot="1" noChangeAspect="1" noChangeArrowheads="1"/>
          </p:cNvSpPr>
          <p:nvPr>
            <p:ph type="sldImg"/>
          </p:nvPr>
        </p:nvSpPr>
        <p:spPr bwMode="auto">
          <a:xfrm>
            <a:off x="1162050" y="700088"/>
            <a:ext cx="4610100" cy="3457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93986" y="4378724"/>
            <a:ext cx="5547644" cy="41487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31" tIns="41418" rIns="82831" bIns="41418"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7C9BF6-3058-41B6-8000-142DC8D15E75}" type="slidenum">
              <a:rPr lang="en-GB" smtClean="0"/>
              <a:pPr/>
              <a:t>33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7C9BF6-3058-41B6-8000-142DC8D15E75}"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7C9BF6-3058-41B6-8000-142DC8D15E75}"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000" b="1" dirty="0"/>
              <a:t>COSS-TT: </a:t>
            </a:r>
            <a:r>
              <a:rPr lang="en-CA" sz="1000" dirty="0"/>
              <a:t>The mission goal of the Coastal Ocean and Shelf Seas Task Team (COSS-TT) is to work in coordination with GOVST and GOOS towards the provision of a sound scientific basis for sustainable multidisciplinary downscaling and forecasting activities in the world coastal oceans. The Task Team fosters international  collaboration will work with other GOV Task Teams under specific activities of common interest in the coastal and shelf seas. These include: the development of best practices for prediction assessments (with the IV-TT); quantifying the impact of observations to guide array design (with the </a:t>
            </a:r>
            <a:r>
              <a:rPr lang="en-CA" sz="1000" dirty="0" err="1"/>
              <a:t>OSEval</a:t>
            </a:r>
            <a:r>
              <a:rPr lang="en-CA" sz="1000" dirty="0"/>
              <a:t>-TT), coastal data assimilation (with the DA-TT) and the interface between open ocean and shelf models. </a:t>
            </a:r>
          </a:p>
          <a:p>
            <a:endParaRPr lang="en-CA" sz="1000" dirty="0"/>
          </a:p>
          <a:p>
            <a:pPr defTabSz="904433">
              <a:defRPr/>
            </a:pPr>
            <a:r>
              <a:rPr lang="en-GB" sz="1000" b="1" dirty="0"/>
              <a:t>CP-TT: </a:t>
            </a:r>
            <a:r>
              <a:rPr lang="en-CA" sz="1000" dirty="0"/>
              <a:t>The mission goal of this Task Team is draw together the international scientific and technical expertise in ocean, sea-ice and wave prediction and to seek collaboration with equivalent expert groups in atmospheric-land surface-hydrology prediction to accelerate the scientific and technical development of fully coupled systems for short- to medium-range prediction. </a:t>
            </a:r>
          </a:p>
          <a:p>
            <a:pPr defTabSz="904433">
              <a:defRPr/>
            </a:pPr>
            <a:endParaRPr lang="en-CA" sz="1000" dirty="0"/>
          </a:p>
          <a:p>
            <a:r>
              <a:rPr lang="en-GB" sz="1000" b="1" dirty="0"/>
              <a:t>IV-TT: </a:t>
            </a:r>
            <a:r>
              <a:rPr lang="en-CA" sz="1000" dirty="0"/>
              <a:t>The IV-TT will coordinate and promote the development of scientific methods for validation and </a:t>
            </a:r>
            <a:r>
              <a:rPr lang="en-CA" sz="1000" dirty="0" err="1"/>
              <a:t>intercomparison</a:t>
            </a:r>
            <a:r>
              <a:rPr lang="en-CA" sz="1000" dirty="0"/>
              <a:t> of operational oceanography systems</a:t>
            </a:r>
            <a:r>
              <a:rPr lang="en-GB" sz="1000" dirty="0"/>
              <a:t>, including techniques for intercomparing model products and observations</a:t>
            </a:r>
            <a:r>
              <a:rPr lang="en-CA" sz="1000" dirty="0"/>
              <a:t>. </a:t>
            </a:r>
          </a:p>
          <a:p>
            <a:endParaRPr lang="en-CA" sz="1000" dirty="0"/>
          </a:p>
          <a:p>
            <a:r>
              <a:rPr lang="en-CA" sz="1000" b="1" dirty="0"/>
              <a:t>MEAP-TT: </a:t>
            </a:r>
            <a:r>
              <a:rPr lang="en-GB" sz="1000" dirty="0"/>
              <a:t>The focus of this Task Team is on developing the underpinning science and tools which will eventually enable full integration of biogeochemistry and, ultimately, ecosystems in existing physical operational systems. Its mission is to contribute to the </a:t>
            </a:r>
            <a:r>
              <a:rPr lang="en-CA" sz="1000" dirty="0"/>
              <a:t>improvement of the biogeochemical observing systems, assimilation and modelling of Essential Biogeochemical Variables (EBV) and bridging the gap with end-users. </a:t>
            </a:r>
            <a:endParaRPr lang="en-GB" sz="1000" dirty="0"/>
          </a:p>
          <a:p>
            <a:endParaRPr lang="en-GB" sz="1000" dirty="0"/>
          </a:p>
          <a:p>
            <a:r>
              <a:rPr lang="en-CA" sz="1000" b="1" dirty="0" err="1"/>
              <a:t>OSEval</a:t>
            </a:r>
            <a:r>
              <a:rPr lang="en-CA" sz="1000" b="1" dirty="0"/>
              <a:t>-TT: </a:t>
            </a:r>
            <a:r>
              <a:rPr lang="en-GB" sz="1000" dirty="0"/>
              <a:t>Through work undertaken by the OSEval-TT, GOV will provide unbiased, evidence-based assessments of mature observing systems, and will propose new observing systems to observing system agency providers. This will be achieved through system-wide evaluations </a:t>
            </a:r>
            <a:r>
              <a:rPr lang="en-AU" sz="1000" dirty="0"/>
              <a:t>of observation impact on ocean forecast and reanalysis systems, including routine monitoring of observation impacts, and through the application of a range of different observing system design experiments</a:t>
            </a:r>
            <a:r>
              <a:rPr lang="en-GB" sz="1000" dirty="0"/>
              <a:t>. The OSEval-TT will work with the assigned Patrons Group champion to effectively engage with observation groups. The Task Team, comprised of representatives of GOV system and GOV TTs, seeks to clearly communicate the scope, limitations of its observation system assessment and design studies. </a:t>
            </a:r>
            <a:endParaRPr lang="en-CA" sz="1000" dirty="0"/>
          </a:p>
          <a:p>
            <a:endParaRPr lang="en-GB" sz="1000" dirty="0"/>
          </a:p>
          <a:p>
            <a:pPr defTabSz="904433">
              <a:defRPr/>
            </a:pPr>
            <a:r>
              <a:rPr lang="en-CA" sz="1000" b="1" dirty="0"/>
              <a:t>DA-TT: </a:t>
            </a:r>
            <a:r>
              <a:rPr lang="en-CA" sz="1000" dirty="0"/>
              <a:t>The DA-TT will foster the development and evaluation of data assimilation systems relevant to GOV. It will coordinate and improve the assimilation of ocean and sea-ice data into ocean, sea-ice and coupled models and provide a focus for diagnosing and understanding model and observation biases through the use of data assimilation techniques, and discussing the results with model developers and observation specialists. </a:t>
            </a:r>
            <a:endParaRPr lang="en-GB" sz="1000" dirty="0"/>
          </a:p>
          <a:p>
            <a:endParaRPr lang="en-GB" dirty="0"/>
          </a:p>
        </p:txBody>
      </p:sp>
      <p:sp>
        <p:nvSpPr>
          <p:cNvPr id="4" name="Slide Number Placeholder 3"/>
          <p:cNvSpPr>
            <a:spLocks noGrp="1"/>
          </p:cNvSpPr>
          <p:nvPr>
            <p:ph type="sldNum" sz="quarter" idx="10"/>
          </p:nvPr>
        </p:nvSpPr>
        <p:spPr/>
        <p:txBody>
          <a:bodyPr/>
          <a:lstStyle/>
          <a:p>
            <a:fld id="{FA7C9BF6-3058-41B6-8000-142DC8D15E75}"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27917" y="8757932"/>
            <a:ext cx="3004716" cy="46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2" tIns="46144" rIns="92292" bIns="46144" anchor="b"/>
          <a:lstStyle>
            <a:lvl1pPr algn="l"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42950" indent="-285750" algn="l"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00200" indent="-228600" algn="l"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lgn="r" eaLnBrk="1" fontAlgn="base" hangingPunct="1">
              <a:spcBef>
                <a:spcPct val="0"/>
              </a:spcBef>
              <a:spcAft>
                <a:spcPct val="0"/>
              </a:spcAft>
            </a:pPr>
            <a:fld id="{65BDFA68-F8D3-48D8-850D-5CD444D89E71}" type="slidenum">
              <a:rPr lang="en-US" altLang="en-US" smtClean="0">
                <a:solidFill>
                  <a:srgbClr val="000000"/>
                </a:solidFill>
              </a:rPr>
              <a:pPr algn="r" eaLnBrk="1" fontAlgn="base" hangingPunct="1">
                <a:spcBef>
                  <a:spcPct val="0"/>
                </a:spcBef>
                <a:spcAft>
                  <a:spcPct val="0"/>
                </a:spcAft>
              </a:pPr>
              <a:t>21</a:t>
            </a:fld>
            <a:endParaRPr lang="en-US" altLang="en-US" smtClean="0">
              <a:solidFill>
                <a:srgbClr val="000000"/>
              </a:solidFill>
            </a:endParaRPr>
          </a:p>
        </p:txBody>
      </p:sp>
      <p:sp>
        <p:nvSpPr>
          <p:cNvPr id="48131" name="Text Box 2"/>
          <p:cNvSpPr txBox="1">
            <a:spLocks noChangeArrowheads="1"/>
          </p:cNvSpPr>
          <p:nvPr/>
        </p:nvSpPr>
        <p:spPr bwMode="auto">
          <a:xfrm>
            <a:off x="1156746" y="691831"/>
            <a:ext cx="4620710" cy="3457575"/>
          </a:xfrm>
          <a:prstGeom prst="rect">
            <a:avLst/>
          </a:prstGeom>
          <a:solidFill>
            <a:srgbClr val="FFFFFF"/>
          </a:solidFill>
          <a:ln w="9525">
            <a:solidFill>
              <a:srgbClr val="000000"/>
            </a:solidFill>
            <a:miter lim="800000"/>
            <a:headEnd/>
            <a:tailEnd/>
          </a:ln>
        </p:spPr>
        <p:txBody>
          <a:bodyPr wrap="none" lIns="90576" tIns="45289" rIns="90576" bIns="45289" anchor="ctr"/>
          <a:lstStyle>
            <a:lvl1pPr algn="l" defTabSz="896938"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42950" indent="-285750" algn="l" defTabSz="896938"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43000" indent="-228600" algn="l" defTabSz="896938"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00200" indent="-228600" algn="l" defTabSz="896938"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57400" indent="-228600" algn="l" defTabSz="896938"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14600" indent="-228600" defTabSz="89693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71800" indent="-228600" defTabSz="89693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29000" indent="-228600" defTabSz="89693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86200" indent="-228600" defTabSz="89693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eaLnBrk="1" fontAlgn="base" hangingPunct="1">
              <a:spcBef>
                <a:spcPct val="0"/>
              </a:spcBef>
              <a:spcAft>
                <a:spcPct val="0"/>
              </a:spcAft>
            </a:pPr>
            <a:endParaRPr lang="en-US" altLang="en-US" sz="2400">
              <a:solidFill>
                <a:srgbClr val="000000"/>
              </a:solidFill>
              <a:latin typeface="Times New Roman" pitchFamily="18" charset="0"/>
            </a:endParaRPr>
          </a:p>
        </p:txBody>
      </p:sp>
      <p:sp>
        <p:nvSpPr>
          <p:cNvPr id="48132" name="Text Box 3"/>
          <p:cNvSpPr>
            <a:spLocks noGrp="1" noChangeArrowheads="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39" tIns="47235" rIns="90839" bIns="47235"/>
          <a:lstStyle/>
          <a:p>
            <a:pPr defTabSz="460068">
              <a:spcBef>
                <a:spcPts val="458"/>
              </a:spcBef>
              <a:tabLst>
                <a:tab pos="0" algn="l"/>
                <a:tab pos="921706" algn="l"/>
                <a:tab pos="1844981" algn="l"/>
                <a:tab pos="2768256" algn="l"/>
                <a:tab pos="3691532" algn="l"/>
                <a:tab pos="4614807" algn="l"/>
                <a:tab pos="5536512" algn="l"/>
                <a:tab pos="6459787" algn="l"/>
                <a:tab pos="7383063" algn="l"/>
                <a:tab pos="8306338" algn="l"/>
                <a:tab pos="9229614" algn="l"/>
                <a:tab pos="10151319" algn="l"/>
              </a:tabLst>
            </a:pPr>
            <a:endParaRPr lang="en-US" altLang="zh-TW" dirty="0" smtClean="0">
              <a:solidFill>
                <a:srgbClr val="000000"/>
              </a:solidFill>
              <a:sym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155701" y="691515"/>
            <a:ext cx="4622800" cy="34575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7" tIns="46153" rIns="92307" bIns="46153" anchor="ctr"/>
          <a:lstStyle/>
          <a:p>
            <a:pPr defTabSz="920271" fontAlgn="base">
              <a:spcBef>
                <a:spcPct val="0"/>
              </a:spcBef>
              <a:spcAft>
                <a:spcPct val="0"/>
              </a:spcAft>
            </a:pPr>
            <a:endParaRPr kumimoji="1" lang="en-US">
              <a:solidFill>
                <a:prstClr val="black"/>
              </a:solidFill>
              <a:latin typeface="Arial" pitchFamily="34" charset="0"/>
              <a:ea typeface="Arial Unicode MS" pitchFamily="34" charset="-128"/>
              <a:cs typeface="Arial Unicode MS" pitchFamily="34" charset="-128"/>
            </a:endParaRPr>
          </a:p>
        </p:txBody>
      </p:sp>
      <p:sp>
        <p:nvSpPr>
          <p:cNvPr id="93187" name="Text Box 3"/>
          <p:cNvSpPr txBox="1">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848" tIns="47240" rIns="90848" bIns="47240"/>
          <a:lstStyle/>
          <a:p>
            <a:pPr defTabSz="461532">
              <a:spcBef>
                <a:spcPts val="454"/>
              </a:spcBef>
              <a:tabLst>
                <a:tab pos="0" algn="l"/>
                <a:tab pos="923065" algn="l"/>
                <a:tab pos="1846128" algn="l"/>
                <a:tab pos="2769193" algn="l"/>
                <a:tab pos="3692258" algn="l"/>
                <a:tab pos="4615322" algn="l"/>
                <a:tab pos="5538386" algn="l"/>
                <a:tab pos="6461450" algn="l"/>
                <a:tab pos="7384515" algn="l"/>
                <a:tab pos="8307579" algn="l"/>
                <a:tab pos="9230643" algn="l"/>
                <a:tab pos="10153708" algn="l"/>
              </a:tabLst>
            </a:pPr>
            <a:r>
              <a:rPr lang="en-GB" altLang="en-US" smtClean="0">
                <a:latin typeface="Arial" pitchFamily="34" charset="0"/>
              </a:rPr>
              <a:t>- Coming back to Canada:  Several configurations under development using NEMO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smtClean="0">
                <a:latin typeface="Arial" pitchFamily="34" charset="0"/>
                <a:ea typeface="ＭＳ Ｐゴシック" pitchFamily="34" charset="-128"/>
              </a:rPr>
              <a:t>- Based on operational system running over Gulf of St. Lawrence (GEM+NEMO)</a:t>
            </a:r>
          </a:p>
          <a:p>
            <a:r>
              <a:rPr lang="fr-CA" altLang="en-US" smtClean="0">
                <a:latin typeface="Arial" pitchFamily="34" charset="0"/>
                <a:ea typeface="ＭＳ Ｐゴシック" pitchFamily="34" charset="-128"/>
              </a:rPr>
              <a:t>- Necessary to add routing component over the Great Lakes to simulate changes in Great Lakes water level</a:t>
            </a:r>
          </a:p>
          <a:p>
            <a:r>
              <a:rPr lang="fr-CA" altLang="en-US" smtClean="0">
                <a:latin typeface="Arial" pitchFamily="34" charset="0"/>
                <a:ea typeface="ＭＳ Ｐゴシック" pitchFamily="34" charset="-128"/>
              </a:rPr>
              <a:t>- Makes it possible to also issue streamflow forecasts</a:t>
            </a:r>
          </a:p>
        </p:txBody>
      </p:sp>
      <p:sp>
        <p:nvSpPr>
          <p:cNvPr id="194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ゴシック" pitchFamily="34" charset="-128"/>
                <a:cs typeface="Arial Unicode MS" pitchFamily="34" charset="-128"/>
              </a:defRPr>
            </a:lvl1pPr>
            <a:lvl2pPr marL="749990" indent="-288457" eaLnBrk="0" hangingPunct="0">
              <a:spcBef>
                <a:spcPct val="30000"/>
              </a:spcBef>
              <a:defRPr kumimoji="1" sz="1200">
                <a:solidFill>
                  <a:schemeClr val="tx1"/>
                </a:solidFill>
                <a:latin typeface="Arial" pitchFamily="34" charset="0"/>
                <a:ea typeface="Arial Unicode MS" pitchFamily="34" charset="-128"/>
                <a:cs typeface="Arial Unicode MS" pitchFamily="34" charset="-128"/>
              </a:defRPr>
            </a:lvl2pPr>
            <a:lvl3pPr marL="1153831" indent="-230766" eaLnBrk="0" hangingPunct="0">
              <a:spcBef>
                <a:spcPct val="30000"/>
              </a:spcBef>
              <a:defRPr kumimoji="1" sz="1200">
                <a:solidFill>
                  <a:schemeClr val="tx1"/>
                </a:solidFill>
                <a:latin typeface="Arial" pitchFamily="34" charset="0"/>
                <a:ea typeface="Arial Unicode MS" pitchFamily="34" charset="-128"/>
                <a:cs typeface="Arial Unicode MS" pitchFamily="34" charset="-128"/>
              </a:defRPr>
            </a:lvl3pPr>
            <a:lvl4pPr marL="1615363" indent="-230766" eaLnBrk="0" hangingPunct="0">
              <a:spcBef>
                <a:spcPct val="30000"/>
              </a:spcBef>
              <a:defRPr kumimoji="1" sz="1200">
                <a:solidFill>
                  <a:schemeClr val="tx1"/>
                </a:solidFill>
                <a:latin typeface="Arial" pitchFamily="34" charset="0"/>
                <a:ea typeface="Arial Unicode MS" pitchFamily="34" charset="-128"/>
                <a:cs typeface="Arial Unicode MS" pitchFamily="34" charset="-128"/>
              </a:defRPr>
            </a:lvl4pPr>
            <a:lvl5pPr marL="2076894" indent="-230766" eaLnBrk="0" hangingPunct="0">
              <a:spcBef>
                <a:spcPct val="30000"/>
              </a:spcBef>
              <a:defRPr kumimoji="1" sz="1200">
                <a:solidFill>
                  <a:schemeClr val="tx1"/>
                </a:solidFill>
                <a:latin typeface="Arial" pitchFamily="34" charset="0"/>
                <a:ea typeface="Arial Unicode MS" pitchFamily="34" charset="-128"/>
                <a:cs typeface="Arial Unicode MS" pitchFamily="34" charset="-128"/>
              </a:defRPr>
            </a:lvl5pPr>
            <a:lvl6pPr marL="2538427" indent="-230766" eaLnBrk="0" fontAlgn="base" hangingPunct="0">
              <a:spcBef>
                <a:spcPct val="30000"/>
              </a:spcBef>
              <a:spcAft>
                <a:spcPct val="0"/>
              </a:spcAft>
              <a:defRPr kumimoji="1" sz="1200">
                <a:solidFill>
                  <a:schemeClr val="tx1"/>
                </a:solidFill>
                <a:latin typeface="Arial" pitchFamily="34" charset="0"/>
                <a:ea typeface="Arial Unicode MS" pitchFamily="34" charset="-128"/>
                <a:cs typeface="Arial Unicode MS" pitchFamily="34" charset="-128"/>
              </a:defRPr>
            </a:lvl6pPr>
            <a:lvl7pPr marL="2999959" indent="-230766" eaLnBrk="0" fontAlgn="base" hangingPunct="0">
              <a:spcBef>
                <a:spcPct val="30000"/>
              </a:spcBef>
              <a:spcAft>
                <a:spcPct val="0"/>
              </a:spcAft>
              <a:defRPr kumimoji="1" sz="1200">
                <a:solidFill>
                  <a:schemeClr val="tx1"/>
                </a:solidFill>
                <a:latin typeface="Arial" pitchFamily="34" charset="0"/>
                <a:ea typeface="Arial Unicode MS" pitchFamily="34" charset="-128"/>
                <a:cs typeface="Arial Unicode MS" pitchFamily="34" charset="-128"/>
              </a:defRPr>
            </a:lvl7pPr>
            <a:lvl8pPr marL="3461491" indent="-230766" eaLnBrk="0" fontAlgn="base" hangingPunct="0">
              <a:spcBef>
                <a:spcPct val="30000"/>
              </a:spcBef>
              <a:spcAft>
                <a:spcPct val="0"/>
              </a:spcAft>
              <a:defRPr kumimoji="1" sz="1200">
                <a:solidFill>
                  <a:schemeClr val="tx1"/>
                </a:solidFill>
                <a:latin typeface="Arial" pitchFamily="34" charset="0"/>
                <a:ea typeface="Arial Unicode MS" pitchFamily="34" charset="-128"/>
                <a:cs typeface="Arial Unicode MS" pitchFamily="34" charset="-128"/>
              </a:defRPr>
            </a:lvl8pPr>
            <a:lvl9pPr marL="3923024" indent="-230766" eaLnBrk="0" fontAlgn="base" hangingPunct="0">
              <a:spcBef>
                <a:spcPct val="30000"/>
              </a:spcBef>
              <a:spcAft>
                <a:spcPct val="0"/>
              </a:spcAft>
              <a:defRPr kumimoji="1" sz="1200">
                <a:solidFill>
                  <a:schemeClr val="tx1"/>
                </a:solidFill>
                <a:latin typeface="Arial" pitchFamily="34" charset="0"/>
                <a:ea typeface="Arial Unicode MS" pitchFamily="34" charset="-128"/>
                <a:cs typeface="Arial Unicode MS" pitchFamily="34" charset="-128"/>
              </a:defRPr>
            </a:lvl9pPr>
          </a:lstStyle>
          <a:p>
            <a:pPr eaLnBrk="1" hangingPunct="1">
              <a:spcBef>
                <a:spcPct val="0"/>
              </a:spcBef>
            </a:pPr>
            <a:fld id="{6A087F46-FD90-4579-B2B3-A608D2CDCEF5}" type="slidenum">
              <a:rPr lang="en-US" altLang="en-US">
                <a:solidFill>
                  <a:prstClr val="black"/>
                </a:solidFill>
                <a:ea typeface="Arial Unicode MS" pitchFamily="34" charset="-128"/>
              </a:rPr>
              <a:pPr eaLnBrk="1" hangingPunct="1">
                <a:spcBef>
                  <a:spcPct val="0"/>
                </a:spcBef>
              </a:pPr>
              <a:t>23</a:t>
            </a:fld>
            <a:endParaRPr lang="en-US" altLang="en-US">
              <a:solidFill>
                <a:prstClr val="black"/>
              </a:solidFill>
              <a:ea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CA" dirty="0" smtClean="0"/>
              <a:t>Develop full NWP style prediction system</a:t>
            </a:r>
            <a:endParaRPr lang="en-US" dirty="0"/>
          </a:p>
        </p:txBody>
      </p:sp>
      <p:sp>
        <p:nvSpPr>
          <p:cNvPr id="4" name="Slide Number Placeholder 3"/>
          <p:cNvSpPr>
            <a:spLocks noGrp="1"/>
          </p:cNvSpPr>
          <p:nvPr>
            <p:ph type="sldNum" sz="quarter" idx="10"/>
          </p:nvPr>
        </p:nvSpPr>
        <p:spPr/>
        <p:txBody>
          <a:bodyPr/>
          <a:lstStyle/>
          <a:p>
            <a:fld id="{4E2F1159-4CAD-486D-9090-6A34BECCEC6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7934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E2F1159-4CAD-486D-9090-6A34BECCEC6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98766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222AD5-DBFF-4C9C-A670-A8A3A133E2F3}" type="datetimeFigureOut">
              <a:rPr lang="en-GB" smtClean="0"/>
              <a:pPr/>
              <a:t>28/04/2016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AE5331-6AFF-4935-B6AD-4302ED484500}"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513237C8-B70D-4FBA-B44C-ACEC2CBEF71A}" type="slidenum">
              <a:rPr lang="en-US" altLang="en-US"/>
              <a:pPr/>
              <a:t>‹#›</a:t>
            </a:fld>
            <a:endParaRPr lang="en-US" altLang="en-US"/>
          </a:p>
        </p:txBody>
      </p:sp>
    </p:spTree>
    <p:extLst>
      <p:ext uri="{BB962C8B-B14F-4D97-AF65-F5344CB8AC3E}">
        <p14:creationId xmlns:p14="http://schemas.microsoft.com/office/powerpoint/2010/main" val="39174388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89"/>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3608" indent="0">
              <a:buNone/>
              <a:defRPr sz="1600"/>
            </a:lvl2pPr>
            <a:lvl3pPr marL="827217" indent="0">
              <a:buNone/>
              <a:defRPr sz="1500"/>
            </a:lvl3pPr>
            <a:lvl4pPr marL="1240828" indent="0">
              <a:buNone/>
              <a:defRPr sz="1300"/>
            </a:lvl4pPr>
            <a:lvl5pPr marL="1654438" indent="0">
              <a:buNone/>
              <a:defRPr sz="1300"/>
            </a:lvl5pPr>
            <a:lvl6pPr marL="2068046" indent="0">
              <a:buNone/>
              <a:defRPr sz="1300"/>
            </a:lvl6pPr>
            <a:lvl7pPr marL="2481659" indent="0">
              <a:buNone/>
              <a:defRPr sz="1300"/>
            </a:lvl7pPr>
            <a:lvl8pPr marL="2895268" indent="0">
              <a:buNone/>
              <a:defRPr sz="1300"/>
            </a:lvl8pPr>
            <a:lvl9pPr marL="3308880"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3935BB7A-F45A-405E-A5B9-18E817AECF6A}" type="slidenum">
              <a:rPr lang="en-US" altLang="en-US"/>
              <a:pPr/>
              <a:t>‹#›</a:t>
            </a:fld>
            <a:endParaRPr lang="en-US" altLang="en-US"/>
          </a:p>
        </p:txBody>
      </p:sp>
    </p:spTree>
    <p:extLst>
      <p:ext uri="{BB962C8B-B14F-4D97-AF65-F5344CB8AC3E}">
        <p14:creationId xmlns:p14="http://schemas.microsoft.com/office/powerpoint/2010/main" val="18368769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8"/>
            <a:ext cx="3952800" cy="397625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7520" y="1604328"/>
            <a:ext cx="3952800" cy="397625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246E5DF6-B2BA-437A-832D-499AD024A117}" type="slidenum">
              <a:rPr lang="en-US" altLang="en-US"/>
              <a:pPr/>
              <a:t>‹#›</a:t>
            </a:fld>
            <a:endParaRPr lang="en-US" altLang="en-US"/>
          </a:p>
        </p:txBody>
      </p:sp>
    </p:spTree>
    <p:extLst>
      <p:ext uri="{BB962C8B-B14F-4D97-AF65-F5344CB8AC3E}">
        <p14:creationId xmlns:p14="http://schemas.microsoft.com/office/powerpoint/2010/main" val="29640485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96"/>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3608" indent="0">
              <a:buNone/>
              <a:defRPr sz="1800" b="1"/>
            </a:lvl2pPr>
            <a:lvl3pPr marL="827217" indent="0">
              <a:buNone/>
              <a:defRPr sz="1600" b="1"/>
            </a:lvl3pPr>
            <a:lvl4pPr marL="1240828" indent="0">
              <a:buNone/>
              <a:defRPr sz="1500" b="1"/>
            </a:lvl4pPr>
            <a:lvl5pPr marL="1654438" indent="0">
              <a:buNone/>
              <a:defRPr sz="1500" b="1"/>
            </a:lvl5pPr>
            <a:lvl6pPr marL="2068046" indent="0">
              <a:buNone/>
              <a:defRPr sz="1500" b="1"/>
            </a:lvl6pPr>
            <a:lvl7pPr marL="2481659" indent="0">
              <a:buNone/>
              <a:defRPr sz="1500" b="1"/>
            </a:lvl7pPr>
            <a:lvl8pPr marL="2895268" indent="0">
              <a:buNone/>
              <a:defRPr sz="1500" b="1"/>
            </a:lvl8pPr>
            <a:lvl9pPr marL="330888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3608" indent="0">
              <a:buNone/>
              <a:defRPr sz="1800" b="1"/>
            </a:lvl2pPr>
            <a:lvl3pPr marL="827217" indent="0">
              <a:buNone/>
              <a:defRPr sz="1600" b="1"/>
            </a:lvl3pPr>
            <a:lvl4pPr marL="1240828" indent="0">
              <a:buNone/>
              <a:defRPr sz="1500" b="1"/>
            </a:lvl4pPr>
            <a:lvl5pPr marL="1654438" indent="0">
              <a:buNone/>
              <a:defRPr sz="1500" b="1"/>
            </a:lvl5pPr>
            <a:lvl6pPr marL="2068046" indent="0">
              <a:buNone/>
              <a:defRPr sz="1500" b="1"/>
            </a:lvl6pPr>
            <a:lvl7pPr marL="2481659" indent="0">
              <a:buNone/>
              <a:defRPr sz="1500" b="1"/>
            </a:lvl7pPr>
            <a:lvl8pPr marL="2895268" indent="0">
              <a:buNone/>
              <a:defRPr sz="1500" b="1"/>
            </a:lvl8pPr>
            <a:lvl9pPr marL="330888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80820249-07AE-46C3-BA07-01B22A1F6A8E}" type="slidenum">
              <a:rPr lang="en-US" altLang="en-US"/>
              <a:pPr/>
              <a:t>‹#›</a:t>
            </a:fld>
            <a:endParaRPr lang="en-US" altLang="en-US"/>
          </a:p>
        </p:txBody>
      </p:sp>
    </p:spTree>
    <p:extLst>
      <p:ext uri="{BB962C8B-B14F-4D97-AF65-F5344CB8AC3E}">
        <p14:creationId xmlns:p14="http://schemas.microsoft.com/office/powerpoint/2010/main" val="37214551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C54E7F2E-1A85-4A13-BB84-2EEA0E8E5D0C}" type="slidenum">
              <a:rPr lang="en-US" altLang="en-US"/>
              <a:pPr/>
              <a:t>‹#›</a:t>
            </a:fld>
            <a:endParaRPr lang="en-US" altLang="en-US"/>
          </a:p>
        </p:txBody>
      </p:sp>
    </p:spTree>
    <p:extLst>
      <p:ext uri="{BB962C8B-B14F-4D97-AF65-F5344CB8AC3E}">
        <p14:creationId xmlns:p14="http://schemas.microsoft.com/office/powerpoint/2010/main" val="31177960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CE48D378-E90E-40C9-BB6C-EDA40A3D52AF}" type="slidenum">
              <a:rPr lang="en-US" altLang="en-US"/>
              <a:pPr/>
              <a:t>‹#›</a:t>
            </a:fld>
            <a:endParaRPr lang="en-US" altLang="en-US"/>
          </a:p>
        </p:txBody>
      </p:sp>
    </p:spTree>
    <p:extLst>
      <p:ext uri="{BB962C8B-B14F-4D97-AF65-F5344CB8AC3E}">
        <p14:creationId xmlns:p14="http://schemas.microsoft.com/office/powerpoint/2010/main" val="8499935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17"/>
            <a:ext cx="3008160" cy="4692013"/>
          </a:xfrm>
        </p:spPr>
        <p:txBody>
          <a:bodyPr/>
          <a:lstStyle>
            <a:lvl1pPr marL="0" indent="0">
              <a:buNone/>
              <a:defRPr sz="1300"/>
            </a:lvl1pPr>
            <a:lvl2pPr marL="413608" indent="0">
              <a:buNone/>
              <a:defRPr sz="1100"/>
            </a:lvl2pPr>
            <a:lvl3pPr marL="827217" indent="0">
              <a:buNone/>
              <a:defRPr sz="900"/>
            </a:lvl3pPr>
            <a:lvl4pPr marL="1240828" indent="0">
              <a:buNone/>
              <a:defRPr sz="800"/>
            </a:lvl4pPr>
            <a:lvl5pPr marL="1654438" indent="0">
              <a:buNone/>
              <a:defRPr sz="800"/>
            </a:lvl5pPr>
            <a:lvl6pPr marL="2068046" indent="0">
              <a:buNone/>
              <a:defRPr sz="800"/>
            </a:lvl6pPr>
            <a:lvl7pPr marL="2481659" indent="0">
              <a:buNone/>
              <a:defRPr sz="800"/>
            </a:lvl7pPr>
            <a:lvl8pPr marL="2895268" indent="0">
              <a:buNone/>
              <a:defRPr sz="800"/>
            </a:lvl8pPr>
            <a:lvl9pPr marL="3308880"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BD3D6B13-49FA-416C-A953-FE1D855553B4}" type="slidenum">
              <a:rPr lang="en-US" altLang="en-US"/>
              <a:pPr/>
              <a:t>‹#›</a:t>
            </a:fld>
            <a:endParaRPr lang="en-US" altLang="en-US"/>
          </a:p>
        </p:txBody>
      </p:sp>
    </p:spTree>
    <p:extLst>
      <p:ext uri="{BB962C8B-B14F-4D97-AF65-F5344CB8AC3E}">
        <p14:creationId xmlns:p14="http://schemas.microsoft.com/office/powerpoint/2010/main" val="11650237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3608" indent="0">
              <a:buNone/>
              <a:defRPr sz="2500"/>
            </a:lvl2pPr>
            <a:lvl3pPr marL="827217" indent="0">
              <a:buNone/>
              <a:defRPr sz="2200"/>
            </a:lvl3pPr>
            <a:lvl4pPr marL="1240828" indent="0">
              <a:buNone/>
              <a:defRPr sz="1800"/>
            </a:lvl4pPr>
            <a:lvl5pPr marL="1654438" indent="0">
              <a:buNone/>
              <a:defRPr sz="1800"/>
            </a:lvl5pPr>
            <a:lvl6pPr marL="2068046" indent="0">
              <a:buNone/>
              <a:defRPr sz="1800"/>
            </a:lvl6pPr>
            <a:lvl7pPr marL="2481659" indent="0">
              <a:buNone/>
              <a:defRPr sz="1800"/>
            </a:lvl7pPr>
            <a:lvl8pPr marL="2895268" indent="0">
              <a:buNone/>
              <a:defRPr sz="1800"/>
            </a:lvl8pPr>
            <a:lvl9pPr marL="3308880"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3608" indent="0">
              <a:buNone/>
              <a:defRPr sz="1100"/>
            </a:lvl2pPr>
            <a:lvl3pPr marL="827217" indent="0">
              <a:buNone/>
              <a:defRPr sz="900"/>
            </a:lvl3pPr>
            <a:lvl4pPr marL="1240828" indent="0">
              <a:buNone/>
              <a:defRPr sz="800"/>
            </a:lvl4pPr>
            <a:lvl5pPr marL="1654438" indent="0">
              <a:buNone/>
              <a:defRPr sz="800"/>
            </a:lvl5pPr>
            <a:lvl6pPr marL="2068046" indent="0">
              <a:buNone/>
              <a:defRPr sz="800"/>
            </a:lvl6pPr>
            <a:lvl7pPr marL="2481659" indent="0">
              <a:buNone/>
              <a:defRPr sz="800"/>
            </a:lvl7pPr>
            <a:lvl8pPr marL="2895268" indent="0">
              <a:buNone/>
              <a:defRPr sz="800"/>
            </a:lvl8pPr>
            <a:lvl9pPr marL="3308880"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0BB20C77-426F-49BB-A262-4491F329A05D}" type="slidenum">
              <a:rPr lang="en-US" altLang="en-US"/>
              <a:pPr/>
              <a:t>‹#›</a:t>
            </a:fld>
            <a:endParaRPr lang="en-US" altLang="en-US"/>
          </a:p>
        </p:txBody>
      </p:sp>
    </p:spTree>
    <p:extLst>
      <p:ext uri="{BB962C8B-B14F-4D97-AF65-F5344CB8AC3E}">
        <p14:creationId xmlns:p14="http://schemas.microsoft.com/office/powerpoint/2010/main" val="8553343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391A9DFA-3E50-4586-8A0E-BF20E10AFCB1}" type="slidenum">
              <a:rPr lang="en-US" altLang="en-US"/>
              <a:pPr/>
              <a:t>‹#›</a:t>
            </a:fld>
            <a:endParaRPr lang="en-US" altLang="en-US"/>
          </a:p>
        </p:txBody>
      </p:sp>
    </p:spTree>
    <p:extLst>
      <p:ext uri="{BB962C8B-B14F-4D97-AF65-F5344CB8AC3E}">
        <p14:creationId xmlns:p14="http://schemas.microsoft.com/office/powerpoint/2010/main" val="10140081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30695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29"/>
            <a:ext cx="6032160" cy="53069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F7EC1391-A672-4A22-B35D-F009E765D7D2}" type="slidenum">
              <a:rPr lang="en-US" altLang="en-US"/>
              <a:pPr/>
              <a:t>‹#›</a:t>
            </a:fld>
            <a:endParaRPr lang="en-US" altLang="en-US"/>
          </a:p>
        </p:txBody>
      </p:sp>
    </p:spTree>
    <p:extLst>
      <p:ext uri="{BB962C8B-B14F-4D97-AF65-F5344CB8AC3E}">
        <p14:creationId xmlns:p14="http://schemas.microsoft.com/office/powerpoint/2010/main" val="330156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222AD5-DBFF-4C9C-A670-A8A3A133E2F3}" type="datetimeFigureOut">
              <a:rPr lang="en-GB" smtClean="0"/>
              <a:pPr/>
              <a:t>28/04/2016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AE5331-6AFF-4935-B6AD-4302ED484500}"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5" y="6247376"/>
            <a:ext cx="2128320" cy="470930"/>
          </a:xfrm>
        </p:spPr>
        <p:txBody>
          <a:bodyPr/>
          <a:lstStyle>
            <a:lvl1pPr>
              <a:defRPr/>
            </a:lvl1pPr>
          </a:lstStyle>
          <a:p>
            <a:endParaRPr lang="en-US" altLang="en-US"/>
          </a:p>
        </p:txBody>
      </p:sp>
      <p:sp>
        <p:nvSpPr>
          <p:cNvPr id="4" name="Footer Placeholder 3"/>
          <p:cNvSpPr>
            <a:spLocks noGrp="1"/>
          </p:cNvSpPr>
          <p:nvPr>
            <p:ph type="ftr" idx="11"/>
          </p:nvPr>
        </p:nvSpPr>
        <p:spPr>
          <a:xfrm>
            <a:off x="3127680" y="6247376"/>
            <a:ext cx="2897280" cy="470930"/>
          </a:xfrm>
        </p:spPr>
        <p:txBody>
          <a:bodyPr/>
          <a:lstStyle>
            <a:lvl1pPr>
              <a:defRPr/>
            </a:lvl1pPr>
          </a:lstStyle>
          <a:p>
            <a:endParaRPr lang="en-US" altLang="en-US"/>
          </a:p>
        </p:txBody>
      </p:sp>
      <p:sp>
        <p:nvSpPr>
          <p:cNvPr id="5" name="Slide Number Placeholder 4"/>
          <p:cNvSpPr>
            <a:spLocks noGrp="1"/>
          </p:cNvSpPr>
          <p:nvPr>
            <p:ph type="sldNum" idx="12"/>
          </p:nvPr>
        </p:nvSpPr>
        <p:spPr>
          <a:xfrm>
            <a:off x="6556325" y="6247376"/>
            <a:ext cx="2128320" cy="470930"/>
          </a:xfrm>
        </p:spPr>
        <p:txBody>
          <a:bodyPr/>
          <a:lstStyle>
            <a:lvl1pPr>
              <a:defRPr/>
            </a:lvl1pPr>
          </a:lstStyle>
          <a:p>
            <a:fld id="{47C2936B-E433-483B-9527-C2E3979E8036}" type="slidenum">
              <a:rPr lang="en-US" altLang="en-US"/>
              <a:pPr/>
              <a:t>‹#›</a:t>
            </a:fld>
            <a:endParaRPr lang="en-US" altLang="en-US"/>
          </a:p>
        </p:txBody>
      </p:sp>
    </p:spTree>
    <p:extLst>
      <p:ext uri="{BB962C8B-B14F-4D97-AF65-F5344CB8AC3E}">
        <p14:creationId xmlns:p14="http://schemas.microsoft.com/office/powerpoint/2010/main" val="41540555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382" indent="0" algn="ctr">
              <a:buNone/>
              <a:defRPr/>
            </a:lvl2pPr>
            <a:lvl3pPr marL="828764" indent="0" algn="ctr">
              <a:buNone/>
              <a:defRPr/>
            </a:lvl3pPr>
            <a:lvl4pPr marL="1243146" indent="0" algn="ctr">
              <a:buNone/>
              <a:defRPr/>
            </a:lvl4pPr>
            <a:lvl5pPr marL="1657528" indent="0" algn="ctr">
              <a:buNone/>
              <a:defRPr/>
            </a:lvl5pPr>
            <a:lvl6pPr marL="2071911" indent="0" algn="ctr">
              <a:buNone/>
              <a:defRPr/>
            </a:lvl6pPr>
            <a:lvl7pPr marL="2486294" indent="0" algn="ctr">
              <a:buNone/>
              <a:defRPr/>
            </a:lvl7pPr>
            <a:lvl8pPr marL="2900676" indent="0" algn="ctr">
              <a:buNone/>
              <a:defRPr/>
            </a:lvl8pPr>
            <a:lvl9pPr marL="3315059"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70F58F53-E181-48E7-9A4A-49FE1001657A}" type="slidenum">
              <a:rPr lang="en-US" altLang="en-US"/>
              <a:pPr/>
              <a:t>‹#›</a:t>
            </a:fld>
            <a:endParaRPr lang="en-US" altLang="en-US"/>
          </a:p>
        </p:txBody>
      </p:sp>
    </p:spTree>
    <p:extLst>
      <p:ext uri="{BB962C8B-B14F-4D97-AF65-F5344CB8AC3E}">
        <p14:creationId xmlns:p14="http://schemas.microsoft.com/office/powerpoint/2010/main" val="28956870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513237C8-B70D-4FBA-B44C-ACEC2CBEF71A}" type="slidenum">
              <a:rPr lang="en-US" altLang="en-US"/>
              <a:pPr/>
              <a:t>‹#›</a:t>
            </a:fld>
            <a:endParaRPr lang="en-US" altLang="en-US"/>
          </a:p>
        </p:txBody>
      </p:sp>
    </p:spTree>
    <p:extLst>
      <p:ext uri="{BB962C8B-B14F-4D97-AF65-F5344CB8AC3E}">
        <p14:creationId xmlns:p14="http://schemas.microsoft.com/office/powerpoint/2010/main" val="17466483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1"/>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382" indent="0">
              <a:buNone/>
              <a:defRPr sz="1600"/>
            </a:lvl2pPr>
            <a:lvl3pPr marL="828764" indent="0">
              <a:buNone/>
              <a:defRPr sz="1500"/>
            </a:lvl3pPr>
            <a:lvl4pPr marL="1243146" indent="0">
              <a:buNone/>
              <a:defRPr sz="1300"/>
            </a:lvl4pPr>
            <a:lvl5pPr marL="1657528" indent="0">
              <a:buNone/>
              <a:defRPr sz="1300"/>
            </a:lvl5pPr>
            <a:lvl6pPr marL="2071911" indent="0">
              <a:buNone/>
              <a:defRPr sz="1300"/>
            </a:lvl6pPr>
            <a:lvl7pPr marL="2486294" indent="0">
              <a:buNone/>
              <a:defRPr sz="1300"/>
            </a:lvl7pPr>
            <a:lvl8pPr marL="2900676" indent="0">
              <a:buNone/>
              <a:defRPr sz="1300"/>
            </a:lvl8pPr>
            <a:lvl9pPr marL="3315059"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3935BB7A-F45A-405E-A5B9-18E817AECF6A}" type="slidenum">
              <a:rPr lang="en-US" altLang="en-US"/>
              <a:pPr/>
              <a:t>‹#›</a:t>
            </a:fld>
            <a:endParaRPr lang="en-US" altLang="en-US"/>
          </a:p>
        </p:txBody>
      </p:sp>
    </p:spTree>
    <p:extLst>
      <p:ext uri="{BB962C8B-B14F-4D97-AF65-F5344CB8AC3E}">
        <p14:creationId xmlns:p14="http://schemas.microsoft.com/office/powerpoint/2010/main" val="23657571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8"/>
            <a:ext cx="3952800" cy="397625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7520" y="1604328"/>
            <a:ext cx="3952800" cy="397625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246E5DF6-B2BA-437A-832D-499AD024A117}" type="slidenum">
              <a:rPr lang="en-US" altLang="en-US"/>
              <a:pPr/>
              <a:t>‹#›</a:t>
            </a:fld>
            <a:endParaRPr lang="en-US" altLang="en-US"/>
          </a:p>
        </p:txBody>
      </p:sp>
    </p:spTree>
    <p:extLst>
      <p:ext uri="{BB962C8B-B14F-4D97-AF65-F5344CB8AC3E}">
        <p14:creationId xmlns:p14="http://schemas.microsoft.com/office/powerpoint/2010/main" val="6955823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8"/>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382" indent="0">
              <a:buNone/>
              <a:defRPr sz="1800" b="1"/>
            </a:lvl2pPr>
            <a:lvl3pPr marL="828764" indent="0">
              <a:buNone/>
              <a:defRPr sz="1600" b="1"/>
            </a:lvl3pPr>
            <a:lvl4pPr marL="1243146" indent="0">
              <a:buNone/>
              <a:defRPr sz="1500" b="1"/>
            </a:lvl4pPr>
            <a:lvl5pPr marL="1657528" indent="0">
              <a:buNone/>
              <a:defRPr sz="1500" b="1"/>
            </a:lvl5pPr>
            <a:lvl6pPr marL="2071911" indent="0">
              <a:buNone/>
              <a:defRPr sz="1500" b="1"/>
            </a:lvl6pPr>
            <a:lvl7pPr marL="2486294" indent="0">
              <a:buNone/>
              <a:defRPr sz="1500" b="1"/>
            </a:lvl7pPr>
            <a:lvl8pPr marL="2900676" indent="0">
              <a:buNone/>
              <a:defRPr sz="1500" b="1"/>
            </a:lvl8pPr>
            <a:lvl9pPr marL="331505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382" indent="0">
              <a:buNone/>
              <a:defRPr sz="1800" b="1"/>
            </a:lvl2pPr>
            <a:lvl3pPr marL="828764" indent="0">
              <a:buNone/>
              <a:defRPr sz="1600" b="1"/>
            </a:lvl3pPr>
            <a:lvl4pPr marL="1243146" indent="0">
              <a:buNone/>
              <a:defRPr sz="1500" b="1"/>
            </a:lvl4pPr>
            <a:lvl5pPr marL="1657528" indent="0">
              <a:buNone/>
              <a:defRPr sz="1500" b="1"/>
            </a:lvl5pPr>
            <a:lvl6pPr marL="2071911" indent="0">
              <a:buNone/>
              <a:defRPr sz="1500" b="1"/>
            </a:lvl6pPr>
            <a:lvl7pPr marL="2486294" indent="0">
              <a:buNone/>
              <a:defRPr sz="1500" b="1"/>
            </a:lvl7pPr>
            <a:lvl8pPr marL="2900676" indent="0">
              <a:buNone/>
              <a:defRPr sz="1500" b="1"/>
            </a:lvl8pPr>
            <a:lvl9pPr marL="331505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80820249-07AE-46C3-BA07-01B22A1F6A8E}" type="slidenum">
              <a:rPr lang="en-US" altLang="en-US"/>
              <a:pPr/>
              <a:t>‹#›</a:t>
            </a:fld>
            <a:endParaRPr lang="en-US" altLang="en-US"/>
          </a:p>
        </p:txBody>
      </p:sp>
    </p:spTree>
    <p:extLst>
      <p:ext uri="{BB962C8B-B14F-4D97-AF65-F5344CB8AC3E}">
        <p14:creationId xmlns:p14="http://schemas.microsoft.com/office/powerpoint/2010/main" val="7233106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C54E7F2E-1A85-4A13-BB84-2EEA0E8E5D0C}" type="slidenum">
              <a:rPr lang="en-US" altLang="en-US"/>
              <a:pPr/>
              <a:t>‹#›</a:t>
            </a:fld>
            <a:endParaRPr lang="en-US" altLang="en-US"/>
          </a:p>
        </p:txBody>
      </p:sp>
    </p:spTree>
    <p:extLst>
      <p:ext uri="{BB962C8B-B14F-4D97-AF65-F5344CB8AC3E}">
        <p14:creationId xmlns:p14="http://schemas.microsoft.com/office/powerpoint/2010/main" val="8338695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CE48D378-E90E-40C9-BB6C-EDA40A3D52AF}" type="slidenum">
              <a:rPr lang="en-US" altLang="en-US"/>
              <a:pPr/>
              <a:t>‹#›</a:t>
            </a:fld>
            <a:endParaRPr lang="en-US" altLang="en-US"/>
          </a:p>
        </p:txBody>
      </p:sp>
    </p:spTree>
    <p:extLst>
      <p:ext uri="{BB962C8B-B14F-4D97-AF65-F5344CB8AC3E}">
        <p14:creationId xmlns:p14="http://schemas.microsoft.com/office/powerpoint/2010/main" val="13011747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9"/>
            <a:ext cx="3008160" cy="4692013"/>
          </a:xfrm>
        </p:spPr>
        <p:txBody>
          <a:bodyPr/>
          <a:lstStyle>
            <a:lvl1pPr marL="0" indent="0">
              <a:buNone/>
              <a:defRPr sz="1300"/>
            </a:lvl1pPr>
            <a:lvl2pPr marL="414382" indent="0">
              <a:buNone/>
              <a:defRPr sz="1100"/>
            </a:lvl2pPr>
            <a:lvl3pPr marL="828764" indent="0">
              <a:buNone/>
              <a:defRPr sz="900"/>
            </a:lvl3pPr>
            <a:lvl4pPr marL="1243146" indent="0">
              <a:buNone/>
              <a:defRPr sz="800"/>
            </a:lvl4pPr>
            <a:lvl5pPr marL="1657528" indent="0">
              <a:buNone/>
              <a:defRPr sz="800"/>
            </a:lvl5pPr>
            <a:lvl6pPr marL="2071911" indent="0">
              <a:buNone/>
              <a:defRPr sz="800"/>
            </a:lvl6pPr>
            <a:lvl7pPr marL="2486294" indent="0">
              <a:buNone/>
              <a:defRPr sz="800"/>
            </a:lvl7pPr>
            <a:lvl8pPr marL="2900676" indent="0">
              <a:buNone/>
              <a:defRPr sz="800"/>
            </a:lvl8pPr>
            <a:lvl9pPr marL="3315059"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BD3D6B13-49FA-416C-A953-FE1D855553B4}" type="slidenum">
              <a:rPr lang="en-US" altLang="en-US"/>
              <a:pPr/>
              <a:t>‹#›</a:t>
            </a:fld>
            <a:endParaRPr lang="en-US" altLang="en-US"/>
          </a:p>
        </p:txBody>
      </p:sp>
    </p:spTree>
    <p:extLst>
      <p:ext uri="{BB962C8B-B14F-4D97-AF65-F5344CB8AC3E}">
        <p14:creationId xmlns:p14="http://schemas.microsoft.com/office/powerpoint/2010/main" val="8088637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382" indent="0">
              <a:buNone/>
              <a:defRPr sz="2500"/>
            </a:lvl2pPr>
            <a:lvl3pPr marL="828764" indent="0">
              <a:buNone/>
              <a:defRPr sz="2200"/>
            </a:lvl3pPr>
            <a:lvl4pPr marL="1243146" indent="0">
              <a:buNone/>
              <a:defRPr sz="1800"/>
            </a:lvl4pPr>
            <a:lvl5pPr marL="1657528" indent="0">
              <a:buNone/>
              <a:defRPr sz="1800"/>
            </a:lvl5pPr>
            <a:lvl6pPr marL="2071911" indent="0">
              <a:buNone/>
              <a:defRPr sz="1800"/>
            </a:lvl6pPr>
            <a:lvl7pPr marL="2486294" indent="0">
              <a:buNone/>
              <a:defRPr sz="1800"/>
            </a:lvl7pPr>
            <a:lvl8pPr marL="2900676" indent="0">
              <a:buNone/>
              <a:defRPr sz="1800"/>
            </a:lvl8pPr>
            <a:lvl9pPr marL="3315059"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382" indent="0">
              <a:buNone/>
              <a:defRPr sz="1100"/>
            </a:lvl2pPr>
            <a:lvl3pPr marL="828764" indent="0">
              <a:buNone/>
              <a:defRPr sz="900"/>
            </a:lvl3pPr>
            <a:lvl4pPr marL="1243146" indent="0">
              <a:buNone/>
              <a:defRPr sz="800"/>
            </a:lvl4pPr>
            <a:lvl5pPr marL="1657528" indent="0">
              <a:buNone/>
              <a:defRPr sz="800"/>
            </a:lvl5pPr>
            <a:lvl6pPr marL="2071911" indent="0">
              <a:buNone/>
              <a:defRPr sz="800"/>
            </a:lvl6pPr>
            <a:lvl7pPr marL="2486294" indent="0">
              <a:buNone/>
              <a:defRPr sz="800"/>
            </a:lvl7pPr>
            <a:lvl8pPr marL="2900676" indent="0">
              <a:buNone/>
              <a:defRPr sz="800"/>
            </a:lvl8pPr>
            <a:lvl9pPr marL="3315059"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0BB20C77-426F-49BB-A262-4491F329A05D}" type="slidenum">
              <a:rPr lang="en-US" altLang="en-US"/>
              <a:pPr/>
              <a:t>‹#›</a:t>
            </a:fld>
            <a:endParaRPr lang="en-US" altLang="en-US"/>
          </a:p>
        </p:txBody>
      </p:sp>
    </p:spTree>
    <p:extLst>
      <p:ext uri="{BB962C8B-B14F-4D97-AF65-F5344CB8AC3E}">
        <p14:creationId xmlns:p14="http://schemas.microsoft.com/office/powerpoint/2010/main" val="299973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9152334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391A9DFA-3E50-4586-8A0E-BF20E10AFCB1}" type="slidenum">
              <a:rPr lang="en-US" altLang="en-US"/>
              <a:pPr/>
              <a:t>‹#›</a:t>
            </a:fld>
            <a:endParaRPr lang="en-US" altLang="en-US"/>
          </a:p>
        </p:txBody>
      </p:sp>
    </p:spTree>
    <p:extLst>
      <p:ext uri="{BB962C8B-B14F-4D97-AF65-F5344CB8AC3E}">
        <p14:creationId xmlns:p14="http://schemas.microsoft.com/office/powerpoint/2010/main" val="37700770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30695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29"/>
            <a:ext cx="6032160" cy="53069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F7EC1391-A672-4A22-B35D-F009E765D7D2}" type="slidenum">
              <a:rPr lang="en-US" altLang="en-US"/>
              <a:pPr/>
              <a:t>‹#›</a:t>
            </a:fld>
            <a:endParaRPr lang="en-US" altLang="en-US"/>
          </a:p>
        </p:txBody>
      </p:sp>
    </p:spTree>
    <p:extLst>
      <p:ext uri="{BB962C8B-B14F-4D97-AF65-F5344CB8AC3E}">
        <p14:creationId xmlns:p14="http://schemas.microsoft.com/office/powerpoint/2010/main" val="28778650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5" y="6247376"/>
            <a:ext cx="2128320" cy="470930"/>
          </a:xfrm>
        </p:spPr>
        <p:txBody>
          <a:bodyPr/>
          <a:lstStyle>
            <a:lvl1pPr>
              <a:defRPr/>
            </a:lvl1pPr>
          </a:lstStyle>
          <a:p>
            <a:endParaRPr lang="en-US" altLang="en-US"/>
          </a:p>
        </p:txBody>
      </p:sp>
      <p:sp>
        <p:nvSpPr>
          <p:cNvPr id="4" name="Footer Placeholder 3"/>
          <p:cNvSpPr>
            <a:spLocks noGrp="1"/>
          </p:cNvSpPr>
          <p:nvPr>
            <p:ph type="ftr" idx="11"/>
          </p:nvPr>
        </p:nvSpPr>
        <p:spPr>
          <a:xfrm>
            <a:off x="3127680" y="6247376"/>
            <a:ext cx="2897280" cy="470930"/>
          </a:xfrm>
        </p:spPr>
        <p:txBody>
          <a:bodyPr/>
          <a:lstStyle>
            <a:lvl1pPr>
              <a:defRPr/>
            </a:lvl1pPr>
          </a:lstStyle>
          <a:p>
            <a:endParaRPr lang="en-US" altLang="en-US"/>
          </a:p>
        </p:txBody>
      </p:sp>
      <p:sp>
        <p:nvSpPr>
          <p:cNvPr id="5" name="Slide Number Placeholder 4"/>
          <p:cNvSpPr>
            <a:spLocks noGrp="1"/>
          </p:cNvSpPr>
          <p:nvPr>
            <p:ph type="sldNum" idx="12"/>
          </p:nvPr>
        </p:nvSpPr>
        <p:spPr>
          <a:xfrm>
            <a:off x="6556325" y="6247376"/>
            <a:ext cx="2128320" cy="470930"/>
          </a:xfrm>
        </p:spPr>
        <p:txBody>
          <a:bodyPr/>
          <a:lstStyle>
            <a:lvl1pPr>
              <a:defRPr/>
            </a:lvl1pPr>
          </a:lstStyle>
          <a:p>
            <a:fld id="{47C2936B-E433-483B-9527-C2E3979E8036}" type="slidenum">
              <a:rPr lang="en-US" altLang="en-US"/>
              <a:pPr/>
              <a:t>‹#›</a:t>
            </a:fld>
            <a:endParaRPr lang="en-US" altLang="en-US"/>
          </a:p>
        </p:txBody>
      </p:sp>
    </p:spTree>
    <p:extLst>
      <p:ext uri="{BB962C8B-B14F-4D97-AF65-F5344CB8AC3E}">
        <p14:creationId xmlns:p14="http://schemas.microsoft.com/office/powerpoint/2010/main" val="1253416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09945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7334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62000" y="1557338"/>
            <a:ext cx="3998913"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913313" y="1557338"/>
            <a:ext cx="40005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64130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60389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681600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754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621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222AD5-DBFF-4C9C-A670-A8A3A133E2F3}" type="datetimeFigureOut">
              <a:rPr lang="en-GB" smtClean="0"/>
              <a:pPr/>
              <a:t>28/04/2016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AE5331-6AFF-4935-B6AD-4302ED484500}"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9576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83513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2036763" cy="596106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762000" y="274638"/>
            <a:ext cx="5962650" cy="5961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87090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5587" indent="0" algn="ctr">
              <a:buNone/>
              <a:defRPr/>
            </a:lvl2pPr>
            <a:lvl3pPr marL="911183" indent="0" algn="ctr">
              <a:buNone/>
              <a:defRPr/>
            </a:lvl3pPr>
            <a:lvl4pPr marL="1366777" indent="0" algn="ctr">
              <a:buNone/>
              <a:defRPr/>
            </a:lvl4pPr>
            <a:lvl5pPr marL="1822365" indent="0" algn="ctr">
              <a:buNone/>
              <a:defRPr/>
            </a:lvl5pPr>
            <a:lvl6pPr marL="2277959" indent="0" algn="ctr">
              <a:buNone/>
              <a:defRPr/>
            </a:lvl6pPr>
            <a:lvl7pPr marL="2733549" indent="0" algn="ctr">
              <a:buNone/>
              <a:defRPr/>
            </a:lvl7pPr>
            <a:lvl8pPr marL="3189131" indent="0" algn="ctr">
              <a:buNone/>
              <a:defRPr/>
            </a:lvl8pPr>
            <a:lvl9pPr marL="364472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64120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0974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5587" indent="0">
              <a:buNone/>
              <a:defRPr sz="1800"/>
            </a:lvl2pPr>
            <a:lvl3pPr marL="911183" indent="0">
              <a:buNone/>
              <a:defRPr sz="1600"/>
            </a:lvl3pPr>
            <a:lvl4pPr marL="1366777" indent="0">
              <a:buNone/>
              <a:defRPr sz="1400"/>
            </a:lvl4pPr>
            <a:lvl5pPr marL="1822365" indent="0">
              <a:buNone/>
              <a:defRPr sz="1400"/>
            </a:lvl5pPr>
            <a:lvl6pPr marL="2277959" indent="0">
              <a:buNone/>
              <a:defRPr sz="1400"/>
            </a:lvl6pPr>
            <a:lvl7pPr marL="2733549" indent="0">
              <a:buNone/>
              <a:defRPr sz="1400"/>
            </a:lvl7pPr>
            <a:lvl8pPr marL="3189131" indent="0">
              <a:buNone/>
              <a:defRPr sz="1400"/>
            </a:lvl8pPr>
            <a:lvl9pPr marL="3644728" indent="0">
              <a:buNone/>
              <a:defRPr sz="1400"/>
            </a:lvl9pPr>
          </a:lstStyle>
          <a:p>
            <a:pPr lvl="0"/>
            <a:r>
              <a:rPr lang="en-US" smtClean="0"/>
              <a:t>Click to edit Master text styles</a:t>
            </a:r>
          </a:p>
        </p:txBody>
      </p:sp>
    </p:spTree>
    <p:extLst>
      <p:ext uri="{BB962C8B-B14F-4D97-AF65-F5344CB8AC3E}">
        <p14:creationId xmlns:p14="http://schemas.microsoft.com/office/powerpoint/2010/main" val="34147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5133" y="1676400"/>
            <a:ext cx="4260669"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9" y="1676400"/>
            <a:ext cx="4269377"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953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5587" indent="0">
              <a:buNone/>
              <a:defRPr sz="2000" b="1"/>
            </a:lvl2pPr>
            <a:lvl3pPr marL="911183" indent="0">
              <a:buNone/>
              <a:defRPr sz="1800" b="1"/>
            </a:lvl3pPr>
            <a:lvl4pPr marL="1366777" indent="0">
              <a:buNone/>
              <a:defRPr sz="1600" b="1"/>
            </a:lvl4pPr>
            <a:lvl5pPr marL="1822365" indent="0">
              <a:buNone/>
              <a:defRPr sz="1600" b="1"/>
            </a:lvl5pPr>
            <a:lvl6pPr marL="2277959" indent="0">
              <a:buNone/>
              <a:defRPr sz="1600" b="1"/>
            </a:lvl6pPr>
            <a:lvl7pPr marL="2733549" indent="0">
              <a:buNone/>
              <a:defRPr sz="1600" b="1"/>
            </a:lvl7pPr>
            <a:lvl8pPr marL="3189131" indent="0">
              <a:buNone/>
              <a:defRPr sz="1600" b="1"/>
            </a:lvl8pPr>
            <a:lvl9pPr marL="364472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4"/>
            <a:ext cx="4041775" cy="639762"/>
          </a:xfrm>
        </p:spPr>
        <p:txBody>
          <a:bodyPr anchor="b"/>
          <a:lstStyle>
            <a:lvl1pPr marL="0" indent="0">
              <a:buNone/>
              <a:defRPr sz="2400" b="1"/>
            </a:lvl1pPr>
            <a:lvl2pPr marL="455587" indent="0">
              <a:buNone/>
              <a:defRPr sz="2000" b="1"/>
            </a:lvl2pPr>
            <a:lvl3pPr marL="911183" indent="0">
              <a:buNone/>
              <a:defRPr sz="1800" b="1"/>
            </a:lvl3pPr>
            <a:lvl4pPr marL="1366777" indent="0">
              <a:buNone/>
              <a:defRPr sz="1600" b="1"/>
            </a:lvl4pPr>
            <a:lvl5pPr marL="1822365" indent="0">
              <a:buNone/>
              <a:defRPr sz="1600" b="1"/>
            </a:lvl5pPr>
            <a:lvl6pPr marL="2277959" indent="0">
              <a:buNone/>
              <a:defRPr sz="1600" b="1"/>
            </a:lvl6pPr>
            <a:lvl7pPr marL="2733549" indent="0">
              <a:buNone/>
              <a:defRPr sz="1600" b="1"/>
            </a:lvl7pPr>
            <a:lvl8pPr marL="3189131" indent="0">
              <a:buNone/>
              <a:defRPr sz="1600" b="1"/>
            </a:lvl8pPr>
            <a:lvl9pPr marL="364472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575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889252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00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222AD5-DBFF-4C9C-A670-A8A3A133E2F3}" type="datetimeFigureOut">
              <a:rPr lang="en-GB" smtClean="0"/>
              <a:pPr/>
              <a:t>28/04/2016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AE5331-6AFF-4935-B6AD-4302ED484500}"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5587" indent="0">
              <a:buNone/>
              <a:defRPr sz="1200"/>
            </a:lvl2pPr>
            <a:lvl3pPr marL="911183" indent="0">
              <a:buNone/>
              <a:defRPr sz="1000"/>
            </a:lvl3pPr>
            <a:lvl4pPr marL="1366777" indent="0">
              <a:buNone/>
              <a:defRPr sz="900"/>
            </a:lvl4pPr>
            <a:lvl5pPr marL="1822365" indent="0">
              <a:buNone/>
              <a:defRPr sz="900"/>
            </a:lvl5pPr>
            <a:lvl6pPr marL="2277959" indent="0">
              <a:buNone/>
              <a:defRPr sz="900"/>
            </a:lvl6pPr>
            <a:lvl7pPr marL="2733549" indent="0">
              <a:buNone/>
              <a:defRPr sz="900"/>
            </a:lvl7pPr>
            <a:lvl8pPr marL="3189131" indent="0">
              <a:buNone/>
              <a:defRPr sz="900"/>
            </a:lvl8pPr>
            <a:lvl9pPr marL="3644728" indent="0">
              <a:buNone/>
              <a:defRPr sz="900"/>
            </a:lvl9pPr>
          </a:lstStyle>
          <a:p>
            <a:pPr lvl="0"/>
            <a:r>
              <a:rPr lang="en-US" smtClean="0"/>
              <a:t>Click to edit Master text styles</a:t>
            </a:r>
          </a:p>
        </p:txBody>
      </p:sp>
    </p:spTree>
    <p:extLst>
      <p:ext uri="{BB962C8B-B14F-4D97-AF65-F5344CB8AC3E}">
        <p14:creationId xmlns:p14="http://schemas.microsoft.com/office/powerpoint/2010/main" val="3714685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587" indent="0">
              <a:buNone/>
              <a:defRPr sz="2800"/>
            </a:lvl2pPr>
            <a:lvl3pPr marL="911183" indent="0">
              <a:buNone/>
              <a:defRPr sz="2400"/>
            </a:lvl3pPr>
            <a:lvl4pPr marL="1366777" indent="0">
              <a:buNone/>
              <a:defRPr sz="2000"/>
            </a:lvl4pPr>
            <a:lvl5pPr marL="1822365" indent="0">
              <a:buNone/>
              <a:defRPr sz="2000"/>
            </a:lvl5pPr>
            <a:lvl6pPr marL="2277959" indent="0">
              <a:buNone/>
              <a:defRPr sz="2000"/>
            </a:lvl6pPr>
            <a:lvl7pPr marL="2733549" indent="0">
              <a:buNone/>
              <a:defRPr sz="2000"/>
            </a:lvl7pPr>
            <a:lvl8pPr marL="3189131" indent="0">
              <a:buNone/>
              <a:defRPr sz="2000"/>
            </a:lvl8pPr>
            <a:lvl9pPr marL="3644728"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587" indent="0">
              <a:buNone/>
              <a:defRPr sz="1200"/>
            </a:lvl2pPr>
            <a:lvl3pPr marL="911183" indent="0">
              <a:buNone/>
              <a:defRPr sz="1000"/>
            </a:lvl3pPr>
            <a:lvl4pPr marL="1366777" indent="0">
              <a:buNone/>
              <a:defRPr sz="900"/>
            </a:lvl4pPr>
            <a:lvl5pPr marL="1822365" indent="0">
              <a:buNone/>
              <a:defRPr sz="900"/>
            </a:lvl5pPr>
            <a:lvl6pPr marL="2277959" indent="0">
              <a:buNone/>
              <a:defRPr sz="900"/>
            </a:lvl6pPr>
            <a:lvl7pPr marL="2733549" indent="0">
              <a:buNone/>
              <a:defRPr sz="900"/>
            </a:lvl7pPr>
            <a:lvl8pPr marL="3189131" indent="0">
              <a:buNone/>
              <a:defRPr sz="900"/>
            </a:lvl8pPr>
            <a:lvl9pPr marL="3644728" indent="0">
              <a:buNone/>
              <a:defRPr sz="900"/>
            </a:lvl9pPr>
          </a:lstStyle>
          <a:p>
            <a:pPr lvl="0"/>
            <a:r>
              <a:rPr lang="en-US" smtClean="0"/>
              <a:t>Click to edit Master text styles</a:t>
            </a:r>
          </a:p>
        </p:txBody>
      </p:sp>
    </p:spTree>
    <p:extLst>
      <p:ext uri="{BB962C8B-B14F-4D97-AF65-F5344CB8AC3E}">
        <p14:creationId xmlns:p14="http://schemas.microsoft.com/office/powerpoint/2010/main" val="164884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xfrm>
            <a:off x="0" y="6400800"/>
            <a:ext cx="1905000" cy="457200"/>
          </a:xfrm>
          <a:prstGeom prst="rect">
            <a:avLst/>
          </a:prstGeom>
        </p:spPr>
        <p:txBody>
          <a:bodyPr lIns="91105" tIns="45555" rIns="91105" bIns="45555"/>
          <a:lstStyle>
            <a:lvl1pPr defTabSz="455587">
              <a:defRPr>
                <a:solidFill>
                  <a:srgbClr val="000000"/>
                </a:solidFill>
                <a:latin typeface="Arial" charset="0"/>
                <a:cs typeface="Arial" charset="0"/>
              </a:defRPr>
            </a:lvl1pPr>
          </a:lstStyle>
          <a:p>
            <a:pPr fontAlgn="base">
              <a:spcBef>
                <a:spcPct val="0"/>
              </a:spcBef>
              <a:spcAft>
                <a:spcPct val="0"/>
              </a:spcAft>
              <a:defRPr/>
            </a:pPr>
            <a:endParaRPr lang="en-US"/>
          </a:p>
        </p:txBody>
      </p:sp>
      <p:sp>
        <p:nvSpPr>
          <p:cNvPr id="5" name="Rectangle 7"/>
          <p:cNvSpPr>
            <a:spLocks noGrp="1" noChangeArrowheads="1"/>
          </p:cNvSpPr>
          <p:nvPr>
            <p:ph type="ftr" sz="quarter" idx="11"/>
          </p:nvPr>
        </p:nvSpPr>
        <p:spPr>
          <a:xfrm>
            <a:off x="3124200" y="6403975"/>
            <a:ext cx="2895600" cy="457200"/>
          </a:xfrm>
          <a:prstGeom prst="rect">
            <a:avLst/>
          </a:prstGeom>
        </p:spPr>
        <p:txBody>
          <a:bodyPr lIns="91105" tIns="45555" rIns="91105" bIns="45555"/>
          <a:lstStyle>
            <a:lvl1pPr defTabSz="455587">
              <a:defRPr>
                <a:solidFill>
                  <a:srgbClr val="000000"/>
                </a:solidFill>
                <a:latin typeface="Arial" charset="0"/>
                <a:cs typeface="Arial" charset="0"/>
              </a:defRPr>
            </a:lvl1pPr>
          </a:lstStyle>
          <a:p>
            <a:pPr fontAlgn="base">
              <a:spcBef>
                <a:spcPct val="0"/>
              </a:spcBef>
              <a:spcAft>
                <a:spcPct val="0"/>
              </a:spcAft>
              <a:defRPr/>
            </a:pPr>
            <a:endParaRPr lang="en-US"/>
          </a:p>
        </p:txBody>
      </p:sp>
      <p:sp>
        <p:nvSpPr>
          <p:cNvPr id="6" name="Rectangle 8"/>
          <p:cNvSpPr>
            <a:spLocks noGrp="1" noChangeArrowheads="1"/>
          </p:cNvSpPr>
          <p:nvPr>
            <p:ph type="sldNum" sz="quarter" idx="12"/>
          </p:nvPr>
        </p:nvSpPr>
        <p:spPr>
          <a:xfrm>
            <a:off x="7239000" y="6400800"/>
            <a:ext cx="1905000" cy="457200"/>
          </a:xfrm>
          <a:prstGeom prst="rect">
            <a:avLst/>
          </a:prstGeom>
        </p:spPr>
        <p:txBody>
          <a:bodyPr vert="horz" wrap="square" lIns="91105" tIns="45555" rIns="91105" bIns="45555" numCol="1" anchor="t" anchorCtr="0" compatLnSpc="1">
            <a:prstTxWarp prst="textNoShape">
              <a:avLst/>
            </a:prstTxWarp>
          </a:bodyPr>
          <a:lstStyle>
            <a:lvl1pPr defTabSz="455587">
              <a:defRPr>
                <a:solidFill>
                  <a:srgbClr val="000000"/>
                </a:solidFill>
                <a:cs typeface="Arial" panose="020B0604020202020204" pitchFamily="34" charset="0"/>
              </a:defRPr>
            </a:lvl1pPr>
          </a:lstStyle>
          <a:p>
            <a:pPr fontAlgn="base">
              <a:spcBef>
                <a:spcPct val="0"/>
              </a:spcBef>
              <a:spcAft>
                <a:spcPct val="0"/>
              </a:spcAft>
            </a:pPr>
            <a:fld id="{BF685CF7-BD50-418B-82E3-4B64F2B22889}"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2948267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7706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172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6138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172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76400"/>
            <a:ext cx="7772400" cy="4419600"/>
          </a:xfrm>
        </p:spPr>
        <p:txBody>
          <a:bodyPr/>
          <a:lstStyle/>
          <a:p>
            <a:pPr lvl="0"/>
            <a:endParaRPr lang="en-US" noProof="0" dirty="0" smtClean="0"/>
          </a:p>
        </p:txBody>
      </p:sp>
    </p:spTree>
    <p:extLst>
      <p:ext uri="{BB962C8B-B14F-4D97-AF65-F5344CB8AC3E}">
        <p14:creationId xmlns:p14="http://schemas.microsoft.com/office/powerpoint/2010/main" val="2398406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5587" indent="0" algn="ctr">
              <a:buNone/>
              <a:defRPr/>
            </a:lvl2pPr>
            <a:lvl3pPr marL="911183" indent="0" algn="ctr">
              <a:buNone/>
              <a:defRPr/>
            </a:lvl3pPr>
            <a:lvl4pPr marL="1366777" indent="0" algn="ctr">
              <a:buNone/>
              <a:defRPr/>
            </a:lvl4pPr>
            <a:lvl5pPr marL="1822365" indent="0" algn="ctr">
              <a:buNone/>
              <a:defRPr/>
            </a:lvl5pPr>
            <a:lvl6pPr marL="2277959" indent="0" algn="ctr">
              <a:buNone/>
              <a:defRPr/>
            </a:lvl6pPr>
            <a:lvl7pPr marL="2733549" indent="0" algn="ctr">
              <a:buNone/>
              <a:defRPr/>
            </a:lvl7pPr>
            <a:lvl8pPr marL="3189131" indent="0" algn="ctr">
              <a:buNone/>
              <a:defRPr/>
            </a:lvl8pPr>
            <a:lvl9pPr marL="364472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8A9B148-82FB-406B-8A93-023FC54D7C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762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2DCA566-577A-406E-AB4C-CC4D3A0A35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9981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5587" indent="0">
              <a:buNone/>
              <a:defRPr sz="1800"/>
            </a:lvl2pPr>
            <a:lvl3pPr marL="911183" indent="0">
              <a:buNone/>
              <a:defRPr sz="1600"/>
            </a:lvl3pPr>
            <a:lvl4pPr marL="1366777" indent="0">
              <a:buNone/>
              <a:defRPr sz="1400"/>
            </a:lvl4pPr>
            <a:lvl5pPr marL="1822365" indent="0">
              <a:buNone/>
              <a:defRPr sz="1400"/>
            </a:lvl5pPr>
            <a:lvl6pPr marL="2277959" indent="0">
              <a:buNone/>
              <a:defRPr sz="1400"/>
            </a:lvl6pPr>
            <a:lvl7pPr marL="2733549" indent="0">
              <a:buNone/>
              <a:defRPr sz="1400"/>
            </a:lvl7pPr>
            <a:lvl8pPr marL="3189131" indent="0">
              <a:buNone/>
              <a:defRPr sz="1400"/>
            </a:lvl8pPr>
            <a:lvl9pPr marL="364472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C6FDA1A-E636-4591-BA7C-6114D92FCC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4903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C4AB74-B162-49B0-A809-9AF92B2720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521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222AD5-DBFF-4C9C-A670-A8A3A133E2F3}" type="datetimeFigureOut">
              <a:rPr lang="en-GB" smtClean="0"/>
              <a:pPr/>
              <a:t>28/04/2016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2AE5331-6AFF-4935-B6AD-4302ED484500}"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5587" indent="0">
              <a:buNone/>
              <a:defRPr sz="2000" b="1"/>
            </a:lvl2pPr>
            <a:lvl3pPr marL="911183" indent="0">
              <a:buNone/>
              <a:defRPr sz="1800" b="1"/>
            </a:lvl3pPr>
            <a:lvl4pPr marL="1366777" indent="0">
              <a:buNone/>
              <a:defRPr sz="1600" b="1"/>
            </a:lvl4pPr>
            <a:lvl5pPr marL="1822365" indent="0">
              <a:buNone/>
              <a:defRPr sz="1600" b="1"/>
            </a:lvl5pPr>
            <a:lvl6pPr marL="2277959" indent="0">
              <a:buNone/>
              <a:defRPr sz="1600" b="1"/>
            </a:lvl6pPr>
            <a:lvl7pPr marL="2733549" indent="0">
              <a:buNone/>
              <a:defRPr sz="1600" b="1"/>
            </a:lvl7pPr>
            <a:lvl8pPr marL="3189131" indent="0">
              <a:buNone/>
              <a:defRPr sz="1600" b="1"/>
            </a:lvl8pPr>
            <a:lvl9pPr marL="364472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5587" indent="0">
              <a:buNone/>
              <a:defRPr sz="2000" b="1"/>
            </a:lvl2pPr>
            <a:lvl3pPr marL="911183" indent="0">
              <a:buNone/>
              <a:defRPr sz="1800" b="1"/>
            </a:lvl3pPr>
            <a:lvl4pPr marL="1366777" indent="0">
              <a:buNone/>
              <a:defRPr sz="1600" b="1"/>
            </a:lvl4pPr>
            <a:lvl5pPr marL="1822365" indent="0">
              <a:buNone/>
              <a:defRPr sz="1600" b="1"/>
            </a:lvl5pPr>
            <a:lvl6pPr marL="2277959" indent="0">
              <a:buNone/>
              <a:defRPr sz="1600" b="1"/>
            </a:lvl6pPr>
            <a:lvl7pPr marL="2733549" indent="0">
              <a:buNone/>
              <a:defRPr sz="1600" b="1"/>
            </a:lvl7pPr>
            <a:lvl8pPr marL="3189131" indent="0">
              <a:buNone/>
              <a:defRPr sz="1600" b="1"/>
            </a:lvl8pPr>
            <a:lvl9pPr marL="364472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BAE0326-A6B7-4D7C-9DE3-D42A19283F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0715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9352C15-CA17-4A99-B214-6079E4AABF2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1229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253E0F0-98E5-416C-99BA-2798E4BFF5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1496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5587" indent="0">
              <a:buNone/>
              <a:defRPr sz="1200"/>
            </a:lvl2pPr>
            <a:lvl3pPr marL="911183" indent="0">
              <a:buNone/>
              <a:defRPr sz="1000"/>
            </a:lvl3pPr>
            <a:lvl4pPr marL="1366777" indent="0">
              <a:buNone/>
              <a:defRPr sz="900"/>
            </a:lvl4pPr>
            <a:lvl5pPr marL="1822365" indent="0">
              <a:buNone/>
              <a:defRPr sz="900"/>
            </a:lvl5pPr>
            <a:lvl6pPr marL="2277959" indent="0">
              <a:buNone/>
              <a:defRPr sz="900"/>
            </a:lvl6pPr>
            <a:lvl7pPr marL="2733549" indent="0">
              <a:buNone/>
              <a:defRPr sz="900"/>
            </a:lvl7pPr>
            <a:lvl8pPr marL="3189131" indent="0">
              <a:buNone/>
              <a:defRPr sz="900"/>
            </a:lvl8pPr>
            <a:lvl9pPr marL="364472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79E82-68CB-43B8-8567-ABA59E6E4B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4604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587" indent="0">
              <a:buNone/>
              <a:defRPr sz="2800"/>
            </a:lvl2pPr>
            <a:lvl3pPr marL="911183" indent="0">
              <a:buNone/>
              <a:defRPr sz="2400"/>
            </a:lvl3pPr>
            <a:lvl4pPr marL="1366777" indent="0">
              <a:buNone/>
              <a:defRPr sz="2000"/>
            </a:lvl4pPr>
            <a:lvl5pPr marL="1822365" indent="0">
              <a:buNone/>
              <a:defRPr sz="2000"/>
            </a:lvl5pPr>
            <a:lvl6pPr marL="2277959" indent="0">
              <a:buNone/>
              <a:defRPr sz="2000"/>
            </a:lvl6pPr>
            <a:lvl7pPr marL="2733549" indent="0">
              <a:buNone/>
              <a:defRPr sz="2000"/>
            </a:lvl7pPr>
            <a:lvl8pPr marL="3189131" indent="0">
              <a:buNone/>
              <a:defRPr sz="2000"/>
            </a:lvl8pPr>
            <a:lvl9pPr marL="364472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587" indent="0">
              <a:buNone/>
              <a:defRPr sz="1200"/>
            </a:lvl2pPr>
            <a:lvl3pPr marL="911183" indent="0">
              <a:buNone/>
              <a:defRPr sz="1000"/>
            </a:lvl3pPr>
            <a:lvl4pPr marL="1366777" indent="0">
              <a:buNone/>
              <a:defRPr sz="900"/>
            </a:lvl4pPr>
            <a:lvl5pPr marL="1822365" indent="0">
              <a:buNone/>
              <a:defRPr sz="900"/>
            </a:lvl5pPr>
            <a:lvl6pPr marL="2277959" indent="0">
              <a:buNone/>
              <a:defRPr sz="900"/>
            </a:lvl6pPr>
            <a:lvl7pPr marL="2733549" indent="0">
              <a:buNone/>
              <a:defRPr sz="900"/>
            </a:lvl7pPr>
            <a:lvl8pPr marL="3189131" indent="0">
              <a:buNone/>
              <a:defRPr sz="900"/>
            </a:lvl8pPr>
            <a:lvl9pPr marL="364472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C6EC8A-E3EF-44B2-814A-D89F63B4E2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1807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CB9D8A8-565C-4FCF-BB8E-88E27AE767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9889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7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8DCC631-7765-44BE-AA3B-F39DA41528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6127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4"/>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9D913-B969-411E-A1BD-727724D119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752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5801" indent="0" algn="ctr">
              <a:buNone/>
              <a:defRPr/>
            </a:lvl2pPr>
            <a:lvl3pPr marL="911632" indent="0" algn="ctr">
              <a:buNone/>
              <a:defRPr/>
            </a:lvl3pPr>
            <a:lvl4pPr marL="1367451" indent="0" algn="ctr">
              <a:buNone/>
              <a:defRPr/>
            </a:lvl4pPr>
            <a:lvl5pPr marL="1823264" indent="0" algn="ctr">
              <a:buNone/>
              <a:defRPr/>
            </a:lvl5pPr>
            <a:lvl6pPr marL="2279082" indent="0" algn="ctr">
              <a:buNone/>
              <a:defRPr/>
            </a:lvl6pPr>
            <a:lvl7pPr marL="2734903" indent="0" algn="ctr">
              <a:buNone/>
              <a:defRPr/>
            </a:lvl7pPr>
            <a:lvl8pPr marL="3190714" indent="0" algn="ctr">
              <a:buNone/>
              <a:defRPr/>
            </a:lvl8pPr>
            <a:lvl9pPr marL="3646530" indent="0" algn="ctr">
              <a:buNone/>
              <a:defRPr/>
            </a:lvl9pPr>
          </a:lstStyle>
          <a:p>
            <a:r>
              <a:rPr lang="en-US"/>
              <a:t>Click to edit Master subtitle style</a:t>
            </a:r>
          </a:p>
        </p:txBody>
      </p:sp>
    </p:spTree>
    <p:extLst>
      <p:ext uri="{BB962C8B-B14F-4D97-AF65-F5344CB8AC3E}">
        <p14:creationId xmlns:p14="http://schemas.microsoft.com/office/powerpoint/2010/main" val="3392277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12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5222AD5-DBFF-4C9C-A670-A8A3A133E2F3}" type="datetimeFigureOut">
              <a:rPr lang="en-GB" smtClean="0"/>
              <a:pPr/>
              <a:t>28/04/2016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2AE5331-6AFF-4935-B6AD-4302ED484500}"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9"/>
            <a:ext cx="7772400" cy="1500187"/>
          </a:xfrm>
        </p:spPr>
        <p:txBody>
          <a:bodyPr anchor="b"/>
          <a:lstStyle>
            <a:lvl1pPr marL="0" indent="0">
              <a:buNone/>
              <a:defRPr sz="2000"/>
            </a:lvl1pPr>
            <a:lvl2pPr marL="455801" indent="0">
              <a:buNone/>
              <a:defRPr sz="1800"/>
            </a:lvl2pPr>
            <a:lvl3pPr marL="911632" indent="0">
              <a:buNone/>
              <a:defRPr sz="1600"/>
            </a:lvl3pPr>
            <a:lvl4pPr marL="1367451" indent="0">
              <a:buNone/>
              <a:defRPr sz="1400"/>
            </a:lvl4pPr>
            <a:lvl5pPr marL="1823264" indent="0">
              <a:buNone/>
              <a:defRPr sz="1400"/>
            </a:lvl5pPr>
            <a:lvl6pPr marL="2279082" indent="0">
              <a:buNone/>
              <a:defRPr sz="1400"/>
            </a:lvl6pPr>
            <a:lvl7pPr marL="2734903" indent="0">
              <a:buNone/>
              <a:defRPr sz="1400"/>
            </a:lvl7pPr>
            <a:lvl8pPr marL="3190714" indent="0">
              <a:buNone/>
              <a:defRPr sz="1400"/>
            </a:lvl8pPr>
            <a:lvl9pPr marL="3646530" indent="0">
              <a:buNone/>
              <a:defRPr sz="1400"/>
            </a:lvl9pPr>
          </a:lstStyle>
          <a:p>
            <a:pPr lvl="0"/>
            <a:r>
              <a:rPr lang="en-US"/>
              <a:t>Click to edit Master text styles</a:t>
            </a:r>
          </a:p>
        </p:txBody>
      </p:sp>
    </p:spTree>
    <p:extLst>
      <p:ext uri="{BB962C8B-B14F-4D97-AF65-F5344CB8AC3E}">
        <p14:creationId xmlns:p14="http://schemas.microsoft.com/office/powerpoint/2010/main" val="2880181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3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0137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5801" indent="0">
              <a:buNone/>
              <a:defRPr sz="2000" b="1"/>
            </a:lvl2pPr>
            <a:lvl3pPr marL="911632" indent="0">
              <a:buNone/>
              <a:defRPr sz="1800" b="1"/>
            </a:lvl3pPr>
            <a:lvl4pPr marL="1367451" indent="0">
              <a:buNone/>
              <a:defRPr sz="1600" b="1"/>
            </a:lvl4pPr>
            <a:lvl5pPr marL="1823264" indent="0">
              <a:buNone/>
              <a:defRPr sz="1600" b="1"/>
            </a:lvl5pPr>
            <a:lvl6pPr marL="2279082" indent="0">
              <a:buNone/>
              <a:defRPr sz="1600" b="1"/>
            </a:lvl6pPr>
            <a:lvl7pPr marL="2734903" indent="0">
              <a:buNone/>
              <a:defRPr sz="1600" b="1"/>
            </a:lvl7pPr>
            <a:lvl8pPr marL="3190714" indent="0">
              <a:buNone/>
              <a:defRPr sz="1600" b="1"/>
            </a:lvl8pPr>
            <a:lvl9pPr marL="364653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1" y="1535116"/>
            <a:ext cx="4041775" cy="639762"/>
          </a:xfrm>
        </p:spPr>
        <p:txBody>
          <a:bodyPr anchor="b"/>
          <a:lstStyle>
            <a:lvl1pPr marL="0" indent="0">
              <a:buNone/>
              <a:defRPr sz="2400" b="1"/>
            </a:lvl1pPr>
            <a:lvl2pPr marL="455801" indent="0">
              <a:buNone/>
              <a:defRPr sz="2000" b="1"/>
            </a:lvl2pPr>
            <a:lvl3pPr marL="911632" indent="0">
              <a:buNone/>
              <a:defRPr sz="1800" b="1"/>
            </a:lvl3pPr>
            <a:lvl4pPr marL="1367451" indent="0">
              <a:buNone/>
              <a:defRPr sz="1600" b="1"/>
            </a:lvl4pPr>
            <a:lvl5pPr marL="1823264" indent="0">
              <a:buNone/>
              <a:defRPr sz="1600" b="1"/>
            </a:lvl5pPr>
            <a:lvl6pPr marL="2279082" indent="0">
              <a:buNone/>
              <a:defRPr sz="1600" b="1"/>
            </a:lvl6pPr>
            <a:lvl7pPr marL="2734903" indent="0">
              <a:buNone/>
              <a:defRPr sz="1600" b="1"/>
            </a:lvl7pPr>
            <a:lvl8pPr marL="3190714" indent="0">
              <a:buNone/>
              <a:defRPr sz="1600" b="1"/>
            </a:lvl8pPr>
            <a:lvl9pPr marL="36465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1"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5010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2017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418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5801" indent="0">
              <a:buNone/>
              <a:defRPr sz="1200"/>
            </a:lvl2pPr>
            <a:lvl3pPr marL="911632" indent="0">
              <a:buNone/>
              <a:defRPr sz="1000"/>
            </a:lvl3pPr>
            <a:lvl4pPr marL="1367451" indent="0">
              <a:buNone/>
              <a:defRPr sz="900"/>
            </a:lvl4pPr>
            <a:lvl5pPr marL="1823264" indent="0">
              <a:buNone/>
              <a:defRPr sz="900"/>
            </a:lvl5pPr>
            <a:lvl6pPr marL="2279082" indent="0">
              <a:buNone/>
              <a:defRPr sz="900"/>
            </a:lvl6pPr>
            <a:lvl7pPr marL="2734903" indent="0">
              <a:buNone/>
              <a:defRPr sz="900"/>
            </a:lvl7pPr>
            <a:lvl8pPr marL="3190714" indent="0">
              <a:buNone/>
              <a:defRPr sz="900"/>
            </a:lvl8pPr>
            <a:lvl9pPr marL="3646530" indent="0">
              <a:buNone/>
              <a:defRPr sz="900"/>
            </a:lvl9pPr>
          </a:lstStyle>
          <a:p>
            <a:pPr lvl="0"/>
            <a:r>
              <a:rPr lang="en-US"/>
              <a:t>Click to edit Master text styles</a:t>
            </a:r>
          </a:p>
        </p:txBody>
      </p:sp>
    </p:spTree>
    <p:extLst>
      <p:ext uri="{BB962C8B-B14F-4D97-AF65-F5344CB8AC3E}">
        <p14:creationId xmlns:p14="http://schemas.microsoft.com/office/powerpoint/2010/main" val="1037738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01" indent="0">
              <a:buNone/>
              <a:defRPr sz="2800"/>
            </a:lvl2pPr>
            <a:lvl3pPr marL="911632" indent="0">
              <a:buNone/>
              <a:defRPr sz="2400"/>
            </a:lvl3pPr>
            <a:lvl4pPr marL="1367451" indent="0">
              <a:buNone/>
              <a:defRPr sz="2000"/>
            </a:lvl4pPr>
            <a:lvl5pPr marL="1823264" indent="0">
              <a:buNone/>
              <a:defRPr sz="2000"/>
            </a:lvl5pPr>
            <a:lvl6pPr marL="2279082" indent="0">
              <a:buNone/>
              <a:defRPr sz="2000"/>
            </a:lvl6pPr>
            <a:lvl7pPr marL="2734903" indent="0">
              <a:buNone/>
              <a:defRPr sz="2000"/>
            </a:lvl7pPr>
            <a:lvl8pPr marL="3190714" indent="0">
              <a:buNone/>
              <a:defRPr sz="2000"/>
            </a:lvl8pPr>
            <a:lvl9pPr marL="36465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01" indent="0">
              <a:buNone/>
              <a:defRPr sz="1200"/>
            </a:lvl2pPr>
            <a:lvl3pPr marL="911632" indent="0">
              <a:buNone/>
              <a:defRPr sz="1000"/>
            </a:lvl3pPr>
            <a:lvl4pPr marL="1367451" indent="0">
              <a:buNone/>
              <a:defRPr sz="900"/>
            </a:lvl4pPr>
            <a:lvl5pPr marL="1823264" indent="0">
              <a:buNone/>
              <a:defRPr sz="900"/>
            </a:lvl5pPr>
            <a:lvl6pPr marL="2279082" indent="0">
              <a:buNone/>
              <a:defRPr sz="900"/>
            </a:lvl6pPr>
            <a:lvl7pPr marL="2734903" indent="0">
              <a:buNone/>
              <a:defRPr sz="900"/>
            </a:lvl7pPr>
            <a:lvl8pPr marL="3190714" indent="0">
              <a:buNone/>
              <a:defRPr sz="900"/>
            </a:lvl8pPr>
            <a:lvl9pPr marL="3646530" indent="0">
              <a:buNone/>
              <a:defRPr sz="900"/>
            </a:lvl9pPr>
          </a:lstStyle>
          <a:p>
            <a:pPr lvl="0"/>
            <a:r>
              <a:rPr lang="en-US"/>
              <a:t>Click to edit Master text styles</a:t>
            </a:r>
          </a:p>
        </p:txBody>
      </p:sp>
    </p:spTree>
    <p:extLst>
      <p:ext uri="{BB962C8B-B14F-4D97-AF65-F5344CB8AC3E}">
        <p14:creationId xmlns:p14="http://schemas.microsoft.com/office/powerpoint/2010/main" val="3011115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8700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215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3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1"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1" y="3938624"/>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664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5222AD5-DBFF-4C9C-A670-A8A3A133E2F3}" type="datetimeFigureOut">
              <a:rPr lang="en-GB" smtClean="0"/>
              <a:pPr/>
              <a:t>28/04/2016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2AE5331-6AFF-4935-B6AD-4302ED484500}"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3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3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942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46038"/>
            <a:ext cx="91249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3419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29149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39191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243307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91224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224381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39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8789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636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5222AD5-DBFF-4C9C-A670-A8A3A133E2F3}" type="datetimeFigureOut">
              <a:rPr lang="en-GB" smtClean="0"/>
              <a:pPr/>
              <a:t>28/04/2016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2AE5331-6AFF-4935-B6AD-4302ED484500}"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285570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30769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879475" y="44450"/>
            <a:ext cx="8229600" cy="1143000"/>
          </a:xfrm>
        </p:spPr>
        <p:txBody>
          <a:bodyPr/>
          <a:lstStyle/>
          <a:p>
            <a:r>
              <a:rPr lang="fr-FR" smtClean="0"/>
              <a:t>Cliquez pour modifier le style du titre</a:t>
            </a:r>
            <a:endParaRPr lang="en-CA"/>
          </a:p>
        </p:txBody>
      </p:sp>
      <p:sp>
        <p:nvSpPr>
          <p:cNvPr id="3" name="Espace réservé du texte 2"/>
          <p:cNvSpPr>
            <a:spLocks noGrp="1"/>
          </p:cNvSpPr>
          <p:nvPr>
            <p:ph type="body" sz="half" idx="1"/>
          </p:nvPr>
        </p:nvSpPr>
        <p:spPr>
          <a:xfrm>
            <a:off x="879475" y="1557338"/>
            <a:ext cx="8229600" cy="21859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879475" y="3895725"/>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Tree>
    <p:extLst>
      <p:ext uri="{BB962C8B-B14F-4D97-AF65-F5344CB8AC3E}">
        <p14:creationId xmlns:p14="http://schemas.microsoft.com/office/powerpoint/2010/main" val="23415225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ctrTitle"/>
          </p:nvPr>
        </p:nvSpPr>
        <p:spPr>
          <a:xfrm>
            <a:off x="685800" y="213046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5708" indent="0" algn="ctr">
              <a:buNone/>
              <a:defRPr/>
            </a:lvl2pPr>
            <a:lvl3pPr marL="911443" indent="0" algn="ctr">
              <a:buNone/>
              <a:defRPr/>
            </a:lvl3pPr>
            <a:lvl4pPr marL="1367166" indent="0" algn="ctr">
              <a:buNone/>
              <a:defRPr/>
            </a:lvl4pPr>
            <a:lvl5pPr marL="1822886" indent="0" algn="ctr">
              <a:buNone/>
              <a:defRPr/>
            </a:lvl5pPr>
            <a:lvl6pPr marL="2278612" indent="0" algn="ctr">
              <a:buNone/>
              <a:defRPr/>
            </a:lvl6pPr>
            <a:lvl7pPr marL="2734335" indent="0" algn="ctr">
              <a:buNone/>
              <a:defRPr/>
            </a:lvl7pPr>
            <a:lvl8pPr marL="3190055" indent="0" algn="ctr">
              <a:buNone/>
              <a:defRPr/>
            </a:lvl8pPr>
            <a:lvl9pPr marL="364577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69437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062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51"/>
            <a:ext cx="7772400" cy="1500187"/>
          </a:xfrm>
        </p:spPr>
        <p:txBody>
          <a:bodyPr anchor="b"/>
          <a:lstStyle>
            <a:lvl1pPr marL="0" indent="0">
              <a:buNone/>
              <a:defRPr sz="2000"/>
            </a:lvl1pPr>
            <a:lvl2pPr marL="455708" indent="0">
              <a:buNone/>
              <a:defRPr sz="1800"/>
            </a:lvl2pPr>
            <a:lvl3pPr marL="911443" indent="0">
              <a:buNone/>
              <a:defRPr sz="1600"/>
            </a:lvl3pPr>
            <a:lvl4pPr marL="1367166" indent="0">
              <a:buNone/>
              <a:defRPr sz="1400"/>
            </a:lvl4pPr>
            <a:lvl5pPr marL="1822886" indent="0">
              <a:buNone/>
              <a:defRPr sz="1400"/>
            </a:lvl5pPr>
            <a:lvl6pPr marL="2278612" indent="0">
              <a:buNone/>
              <a:defRPr sz="1400"/>
            </a:lvl6pPr>
            <a:lvl7pPr marL="2734335" indent="0">
              <a:buNone/>
              <a:defRPr sz="1400"/>
            </a:lvl7pPr>
            <a:lvl8pPr marL="3190055" indent="0">
              <a:buNone/>
              <a:defRPr sz="1400"/>
            </a:lvl8pPr>
            <a:lvl9pPr marL="3645778" indent="0">
              <a:buNone/>
              <a:defRPr sz="1400"/>
            </a:lvl9pPr>
          </a:lstStyle>
          <a:p>
            <a:pPr lvl="0"/>
            <a:r>
              <a:rPr lang="en-US" smtClean="0"/>
              <a:t>Click to edit Master text styles</a:t>
            </a:r>
          </a:p>
        </p:txBody>
      </p:sp>
    </p:spTree>
    <p:extLst>
      <p:ext uri="{BB962C8B-B14F-4D97-AF65-F5344CB8AC3E}">
        <p14:creationId xmlns:p14="http://schemas.microsoft.com/office/powerpoint/2010/main" val="7751541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38" y="1557338"/>
            <a:ext cx="3998913"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3315" y="1557338"/>
            <a:ext cx="40005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52399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a:xfrm>
            <a:off x="457200" y="274641"/>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5708" indent="0">
              <a:buNone/>
              <a:defRPr sz="2000" b="1"/>
            </a:lvl2pPr>
            <a:lvl3pPr marL="911443" indent="0">
              <a:buNone/>
              <a:defRPr sz="1800" b="1"/>
            </a:lvl3pPr>
            <a:lvl4pPr marL="1367166" indent="0">
              <a:buNone/>
              <a:defRPr sz="1600" b="1"/>
            </a:lvl4pPr>
            <a:lvl5pPr marL="1822886" indent="0">
              <a:buNone/>
              <a:defRPr sz="1600" b="1"/>
            </a:lvl5pPr>
            <a:lvl6pPr marL="2278612" indent="0">
              <a:buNone/>
              <a:defRPr sz="1600" b="1"/>
            </a:lvl6pPr>
            <a:lvl7pPr marL="2734335" indent="0">
              <a:buNone/>
              <a:defRPr sz="1600" b="1"/>
            </a:lvl7pPr>
            <a:lvl8pPr marL="3190055" indent="0">
              <a:buNone/>
              <a:defRPr sz="1600" b="1"/>
            </a:lvl8pPr>
            <a:lvl9pPr marL="36457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1" y="1535116"/>
            <a:ext cx="4041775" cy="639762"/>
          </a:xfrm>
        </p:spPr>
        <p:txBody>
          <a:bodyPr anchor="b"/>
          <a:lstStyle>
            <a:lvl1pPr marL="0" indent="0">
              <a:buNone/>
              <a:defRPr sz="2400" b="1"/>
            </a:lvl1pPr>
            <a:lvl2pPr marL="455708" indent="0">
              <a:buNone/>
              <a:defRPr sz="2000" b="1"/>
            </a:lvl2pPr>
            <a:lvl3pPr marL="911443" indent="0">
              <a:buNone/>
              <a:defRPr sz="1800" b="1"/>
            </a:lvl3pPr>
            <a:lvl4pPr marL="1367166" indent="0">
              <a:buNone/>
              <a:defRPr sz="1600" b="1"/>
            </a:lvl4pPr>
            <a:lvl5pPr marL="1822886" indent="0">
              <a:buNone/>
              <a:defRPr sz="1600" b="1"/>
            </a:lvl5pPr>
            <a:lvl6pPr marL="2278612" indent="0">
              <a:buNone/>
              <a:defRPr sz="1600" b="1"/>
            </a:lvl6pPr>
            <a:lvl7pPr marL="2734335" indent="0">
              <a:buNone/>
              <a:defRPr sz="1600" b="1"/>
            </a:lvl7pPr>
            <a:lvl8pPr marL="3190055" indent="0">
              <a:buNone/>
              <a:defRPr sz="1600" b="1"/>
            </a:lvl8pPr>
            <a:lvl9pPr marL="36457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1"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05981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0741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0163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222AD5-DBFF-4C9C-A670-A8A3A133E2F3}" type="datetimeFigureOut">
              <a:rPr lang="en-GB" smtClean="0"/>
              <a:pPr/>
              <a:t>28/04/2016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2AE5331-6AFF-4935-B6AD-4302ED484500}"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2"/>
            <a:ext cx="3008313" cy="4691063"/>
          </a:xfrm>
        </p:spPr>
        <p:txBody>
          <a:bodyPr/>
          <a:lstStyle>
            <a:lvl1pPr marL="0" indent="0">
              <a:buNone/>
              <a:defRPr sz="1400"/>
            </a:lvl1pPr>
            <a:lvl2pPr marL="455708" indent="0">
              <a:buNone/>
              <a:defRPr sz="1200"/>
            </a:lvl2pPr>
            <a:lvl3pPr marL="911443" indent="0">
              <a:buNone/>
              <a:defRPr sz="1000"/>
            </a:lvl3pPr>
            <a:lvl4pPr marL="1367166" indent="0">
              <a:buNone/>
              <a:defRPr sz="900"/>
            </a:lvl4pPr>
            <a:lvl5pPr marL="1822886" indent="0">
              <a:buNone/>
              <a:defRPr sz="900"/>
            </a:lvl5pPr>
            <a:lvl6pPr marL="2278612" indent="0">
              <a:buNone/>
              <a:defRPr sz="900"/>
            </a:lvl6pPr>
            <a:lvl7pPr marL="2734335" indent="0">
              <a:buNone/>
              <a:defRPr sz="900"/>
            </a:lvl7pPr>
            <a:lvl8pPr marL="3190055" indent="0">
              <a:buNone/>
              <a:defRPr sz="900"/>
            </a:lvl8pPr>
            <a:lvl9pPr marL="3645778" indent="0">
              <a:buNone/>
              <a:defRPr sz="900"/>
            </a:lvl9pPr>
          </a:lstStyle>
          <a:p>
            <a:pPr lvl="0"/>
            <a:r>
              <a:rPr lang="en-US" smtClean="0"/>
              <a:t>Click to edit Master text styles</a:t>
            </a:r>
          </a:p>
        </p:txBody>
      </p:sp>
    </p:spTree>
    <p:extLst>
      <p:ext uri="{BB962C8B-B14F-4D97-AF65-F5344CB8AC3E}">
        <p14:creationId xmlns:p14="http://schemas.microsoft.com/office/powerpoint/2010/main" val="12628069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708" indent="0">
              <a:buNone/>
              <a:defRPr sz="2800"/>
            </a:lvl2pPr>
            <a:lvl3pPr marL="911443" indent="0">
              <a:buNone/>
              <a:defRPr sz="2400"/>
            </a:lvl3pPr>
            <a:lvl4pPr marL="1367166" indent="0">
              <a:buNone/>
              <a:defRPr sz="2000"/>
            </a:lvl4pPr>
            <a:lvl5pPr marL="1822886" indent="0">
              <a:buNone/>
              <a:defRPr sz="2000"/>
            </a:lvl5pPr>
            <a:lvl6pPr marL="2278612" indent="0">
              <a:buNone/>
              <a:defRPr sz="2000"/>
            </a:lvl6pPr>
            <a:lvl7pPr marL="2734335" indent="0">
              <a:buNone/>
              <a:defRPr sz="2000"/>
            </a:lvl7pPr>
            <a:lvl8pPr marL="3190055" indent="0">
              <a:buNone/>
              <a:defRPr sz="2000"/>
            </a:lvl8pPr>
            <a:lvl9pPr marL="364577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708" indent="0">
              <a:buNone/>
              <a:defRPr sz="1200"/>
            </a:lvl2pPr>
            <a:lvl3pPr marL="911443" indent="0">
              <a:buNone/>
              <a:defRPr sz="1000"/>
            </a:lvl3pPr>
            <a:lvl4pPr marL="1367166" indent="0">
              <a:buNone/>
              <a:defRPr sz="900"/>
            </a:lvl4pPr>
            <a:lvl5pPr marL="1822886" indent="0">
              <a:buNone/>
              <a:defRPr sz="900"/>
            </a:lvl5pPr>
            <a:lvl6pPr marL="2278612" indent="0">
              <a:buNone/>
              <a:defRPr sz="900"/>
            </a:lvl6pPr>
            <a:lvl7pPr marL="2734335" indent="0">
              <a:buNone/>
              <a:defRPr sz="900"/>
            </a:lvl7pPr>
            <a:lvl8pPr marL="3190055" indent="0">
              <a:buNone/>
              <a:defRPr sz="900"/>
            </a:lvl8pPr>
            <a:lvl9pPr marL="3645778" indent="0">
              <a:buNone/>
              <a:defRPr sz="900"/>
            </a:lvl9pPr>
          </a:lstStyle>
          <a:p>
            <a:pPr lvl="0"/>
            <a:r>
              <a:rPr lang="en-US" smtClean="0"/>
              <a:t>Click to edit Master text styles</a:t>
            </a:r>
          </a:p>
        </p:txBody>
      </p:sp>
    </p:spTree>
    <p:extLst>
      <p:ext uri="{BB962C8B-B14F-4D97-AF65-F5344CB8AC3E}">
        <p14:creationId xmlns:p14="http://schemas.microsoft.com/office/powerpoint/2010/main" val="9881428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848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Vertical Title 1"/>
          <p:cNvSpPr>
            <a:spLocks noGrp="1"/>
          </p:cNvSpPr>
          <p:nvPr>
            <p:ph type="title" orient="vert"/>
          </p:nvPr>
        </p:nvSpPr>
        <p:spPr>
          <a:xfrm>
            <a:off x="6877086" y="274643"/>
            <a:ext cx="2036763" cy="5961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43"/>
            <a:ext cx="5962650" cy="5961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8286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pic>
        <p:nvPicPr>
          <p:cNvPr id="7"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sz="quarter"/>
          </p:nvPr>
        </p:nvSpPr>
        <p:spPr>
          <a:xfrm>
            <a:off x="762002" y="274640"/>
            <a:ext cx="8151813" cy="10652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38" y="1557338"/>
            <a:ext cx="3998913"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3315" y="1557338"/>
            <a:ext cx="4000500" cy="226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38" y="3971963"/>
            <a:ext cx="3998913"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3315" y="3971963"/>
            <a:ext cx="40005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28429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pic>
        <p:nvPicPr>
          <p:cNvPr id="6" name="Picture 7"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a:xfrm>
            <a:off x="457200" y="274641"/>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38"/>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1"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1" y="3938626"/>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25083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5" descr="CONCEPTS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a:xfrm>
            <a:off x="457200" y="274641"/>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38"/>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38"/>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51820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3308" indent="0" algn="ctr">
              <a:buNone/>
              <a:defRPr/>
            </a:lvl2pPr>
            <a:lvl3pPr marL="826617" indent="0" algn="ctr">
              <a:buNone/>
              <a:defRPr/>
            </a:lvl3pPr>
            <a:lvl4pPr marL="1239929" indent="0" algn="ctr">
              <a:buNone/>
              <a:defRPr/>
            </a:lvl4pPr>
            <a:lvl5pPr marL="1653237" indent="0" algn="ctr">
              <a:buNone/>
              <a:defRPr/>
            </a:lvl5pPr>
            <a:lvl6pPr marL="2066543" indent="0" algn="ctr">
              <a:buNone/>
              <a:defRPr/>
            </a:lvl6pPr>
            <a:lvl7pPr marL="2479858" indent="0" algn="ctr">
              <a:buNone/>
              <a:defRPr/>
            </a:lvl7pPr>
            <a:lvl8pPr marL="2893168" indent="0" algn="ctr">
              <a:buNone/>
              <a:defRPr/>
            </a:lvl8pPr>
            <a:lvl9pPr marL="3306479"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70F58F53-E181-48E7-9A4A-49FE1001657A}" type="slidenum">
              <a:rPr lang="en-US" altLang="en-US"/>
              <a:pPr/>
              <a:t>‹#›</a:t>
            </a:fld>
            <a:endParaRPr lang="en-US" altLang="en-US"/>
          </a:p>
        </p:txBody>
      </p:sp>
    </p:spTree>
    <p:extLst>
      <p:ext uri="{BB962C8B-B14F-4D97-AF65-F5344CB8AC3E}">
        <p14:creationId xmlns:p14="http://schemas.microsoft.com/office/powerpoint/2010/main" val="39951149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513237C8-B70D-4FBA-B44C-ACEC2CBEF71A}" type="slidenum">
              <a:rPr lang="en-US" altLang="en-US"/>
              <a:pPr/>
              <a:t>‹#›</a:t>
            </a:fld>
            <a:endParaRPr lang="en-US" altLang="en-US"/>
          </a:p>
        </p:txBody>
      </p:sp>
    </p:spTree>
    <p:extLst>
      <p:ext uri="{BB962C8B-B14F-4D97-AF65-F5344CB8AC3E}">
        <p14:creationId xmlns:p14="http://schemas.microsoft.com/office/powerpoint/2010/main" val="36611800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96"/>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3308" indent="0">
              <a:buNone/>
              <a:defRPr sz="1600"/>
            </a:lvl2pPr>
            <a:lvl3pPr marL="826617" indent="0">
              <a:buNone/>
              <a:defRPr sz="1500"/>
            </a:lvl3pPr>
            <a:lvl4pPr marL="1239929" indent="0">
              <a:buNone/>
              <a:defRPr sz="1300"/>
            </a:lvl4pPr>
            <a:lvl5pPr marL="1653237" indent="0">
              <a:buNone/>
              <a:defRPr sz="1300"/>
            </a:lvl5pPr>
            <a:lvl6pPr marL="2066543" indent="0">
              <a:buNone/>
              <a:defRPr sz="1300"/>
            </a:lvl6pPr>
            <a:lvl7pPr marL="2479858" indent="0">
              <a:buNone/>
              <a:defRPr sz="1300"/>
            </a:lvl7pPr>
            <a:lvl8pPr marL="2893168" indent="0">
              <a:buNone/>
              <a:defRPr sz="1300"/>
            </a:lvl8pPr>
            <a:lvl9pPr marL="3306479"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3935BB7A-F45A-405E-A5B9-18E817AECF6A}" type="slidenum">
              <a:rPr lang="en-US" altLang="en-US"/>
              <a:pPr/>
              <a:t>‹#›</a:t>
            </a:fld>
            <a:endParaRPr lang="en-US" altLang="en-US"/>
          </a:p>
        </p:txBody>
      </p:sp>
    </p:spTree>
    <p:extLst>
      <p:ext uri="{BB962C8B-B14F-4D97-AF65-F5344CB8AC3E}">
        <p14:creationId xmlns:p14="http://schemas.microsoft.com/office/powerpoint/2010/main" val="1331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222AD5-DBFF-4C9C-A670-A8A3A133E2F3}" type="datetimeFigureOut">
              <a:rPr lang="en-GB" smtClean="0"/>
              <a:pPr/>
              <a:t>28/04/2016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2AE5331-6AFF-4935-B6AD-4302ED484500}"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8"/>
            <a:ext cx="3952800" cy="397625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7520" y="1604328"/>
            <a:ext cx="3952800" cy="397625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246E5DF6-B2BA-437A-832D-499AD024A117}" type="slidenum">
              <a:rPr lang="en-US" altLang="en-US"/>
              <a:pPr/>
              <a:t>‹#›</a:t>
            </a:fld>
            <a:endParaRPr lang="en-US" altLang="en-US"/>
          </a:p>
        </p:txBody>
      </p:sp>
    </p:spTree>
    <p:extLst>
      <p:ext uri="{BB962C8B-B14F-4D97-AF65-F5344CB8AC3E}">
        <p14:creationId xmlns:p14="http://schemas.microsoft.com/office/powerpoint/2010/main" val="33524133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03"/>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3308" indent="0">
              <a:buNone/>
              <a:defRPr sz="1800" b="1"/>
            </a:lvl2pPr>
            <a:lvl3pPr marL="826617" indent="0">
              <a:buNone/>
              <a:defRPr sz="1600" b="1"/>
            </a:lvl3pPr>
            <a:lvl4pPr marL="1239929" indent="0">
              <a:buNone/>
              <a:defRPr sz="1500" b="1"/>
            </a:lvl4pPr>
            <a:lvl5pPr marL="1653237" indent="0">
              <a:buNone/>
              <a:defRPr sz="1500" b="1"/>
            </a:lvl5pPr>
            <a:lvl6pPr marL="2066543" indent="0">
              <a:buNone/>
              <a:defRPr sz="1500" b="1"/>
            </a:lvl6pPr>
            <a:lvl7pPr marL="2479858" indent="0">
              <a:buNone/>
              <a:defRPr sz="1500" b="1"/>
            </a:lvl7pPr>
            <a:lvl8pPr marL="2893168" indent="0">
              <a:buNone/>
              <a:defRPr sz="1500" b="1"/>
            </a:lvl8pPr>
            <a:lvl9pPr marL="330647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3308" indent="0">
              <a:buNone/>
              <a:defRPr sz="1800" b="1"/>
            </a:lvl2pPr>
            <a:lvl3pPr marL="826617" indent="0">
              <a:buNone/>
              <a:defRPr sz="1600" b="1"/>
            </a:lvl3pPr>
            <a:lvl4pPr marL="1239929" indent="0">
              <a:buNone/>
              <a:defRPr sz="1500" b="1"/>
            </a:lvl4pPr>
            <a:lvl5pPr marL="1653237" indent="0">
              <a:buNone/>
              <a:defRPr sz="1500" b="1"/>
            </a:lvl5pPr>
            <a:lvl6pPr marL="2066543" indent="0">
              <a:buNone/>
              <a:defRPr sz="1500" b="1"/>
            </a:lvl6pPr>
            <a:lvl7pPr marL="2479858" indent="0">
              <a:buNone/>
              <a:defRPr sz="1500" b="1"/>
            </a:lvl7pPr>
            <a:lvl8pPr marL="2893168" indent="0">
              <a:buNone/>
              <a:defRPr sz="1500" b="1"/>
            </a:lvl8pPr>
            <a:lvl9pPr marL="330647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80820249-07AE-46C3-BA07-01B22A1F6A8E}" type="slidenum">
              <a:rPr lang="en-US" altLang="en-US"/>
              <a:pPr/>
              <a:t>‹#›</a:t>
            </a:fld>
            <a:endParaRPr lang="en-US" altLang="en-US"/>
          </a:p>
        </p:txBody>
      </p:sp>
    </p:spTree>
    <p:extLst>
      <p:ext uri="{BB962C8B-B14F-4D97-AF65-F5344CB8AC3E}">
        <p14:creationId xmlns:p14="http://schemas.microsoft.com/office/powerpoint/2010/main" val="16728839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C54E7F2E-1A85-4A13-BB84-2EEA0E8E5D0C}" type="slidenum">
              <a:rPr lang="en-US" altLang="en-US"/>
              <a:pPr/>
              <a:t>‹#›</a:t>
            </a:fld>
            <a:endParaRPr lang="en-US" altLang="en-US"/>
          </a:p>
        </p:txBody>
      </p:sp>
    </p:spTree>
    <p:extLst>
      <p:ext uri="{BB962C8B-B14F-4D97-AF65-F5344CB8AC3E}">
        <p14:creationId xmlns:p14="http://schemas.microsoft.com/office/powerpoint/2010/main" val="2277010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CE48D378-E90E-40C9-BB6C-EDA40A3D52AF}" type="slidenum">
              <a:rPr lang="en-US" altLang="en-US"/>
              <a:pPr/>
              <a:t>‹#›</a:t>
            </a:fld>
            <a:endParaRPr lang="en-US" altLang="en-US"/>
          </a:p>
        </p:txBody>
      </p:sp>
    </p:spTree>
    <p:extLst>
      <p:ext uri="{BB962C8B-B14F-4D97-AF65-F5344CB8AC3E}">
        <p14:creationId xmlns:p14="http://schemas.microsoft.com/office/powerpoint/2010/main" val="34908723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24"/>
            <a:ext cx="3008160" cy="4692013"/>
          </a:xfrm>
        </p:spPr>
        <p:txBody>
          <a:bodyPr/>
          <a:lstStyle>
            <a:lvl1pPr marL="0" indent="0">
              <a:buNone/>
              <a:defRPr sz="1300"/>
            </a:lvl1pPr>
            <a:lvl2pPr marL="413308" indent="0">
              <a:buNone/>
              <a:defRPr sz="1100"/>
            </a:lvl2pPr>
            <a:lvl3pPr marL="826617" indent="0">
              <a:buNone/>
              <a:defRPr sz="900"/>
            </a:lvl3pPr>
            <a:lvl4pPr marL="1239929" indent="0">
              <a:buNone/>
              <a:defRPr sz="800"/>
            </a:lvl4pPr>
            <a:lvl5pPr marL="1653237" indent="0">
              <a:buNone/>
              <a:defRPr sz="800"/>
            </a:lvl5pPr>
            <a:lvl6pPr marL="2066543" indent="0">
              <a:buNone/>
              <a:defRPr sz="800"/>
            </a:lvl6pPr>
            <a:lvl7pPr marL="2479858" indent="0">
              <a:buNone/>
              <a:defRPr sz="800"/>
            </a:lvl7pPr>
            <a:lvl8pPr marL="2893168" indent="0">
              <a:buNone/>
              <a:defRPr sz="800"/>
            </a:lvl8pPr>
            <a:lvl9pPr marL="3306479"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BD3D6B13-49FA-416C-A953-FE1D855553B4}" type="slidenum">
              <a:rPr lang="en-US" altLang="en-US"/>
              <a:pPr/>
              <a:t>‹#›</a:t>
            </a:fld>
            <a:endParaRPr lang="en-US" altLang="en-US"/>
          </a:p>
        </p:txBody>
      </p:sp>
    </p:spTree>
    <p:extLst>
      <p:ext uri="{BB962C8B-B14F-4D97-AF65-F5344CB8AC3E}">
        <p14:creationId xmlns:p14="http://schemas.microsoft.com/office/powerpoint/2010/main" val="4353294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3308" indent="0">
              <a:buNone/>
              <a:defRPr sz="2500"/>
            </a:lvl2pPr>
            <a:lvl3pPr marL="826617" indent="0">
              <a:buNone/>
              <a:defRPr sz="2200"/>
            </a:lvl3pPr>
            <a:lvl4pPr marL="1239929" indent="0">
              <a:buNone/>
              <a:defRPr sz="1800"/>
            </a:lvl4pPr>
            <a:lvl5pPr marL="1653237" indent="0">
              <a:buNone/>
              <a:defRPr sz="1800"/>
            </a:lvl5pPr>
            <a:lvl6pPr marL="2066543" indent="0">
              <a:buNone/>
              <a:defRPr sz="1800"/>
            </a:lvl6pPr>
            <a:lvl7pPr marL="2479858" indent="0">
              <a:buNone/>
              <a:defRPr sz="1800"/>
            </a:lvl7pPr>
            <a:lvl8pPr marL="2893168" indent="0">
              <a:buNone/>
              <a:defRPr sz="1800"/>
            </a:lvl8pPr>
            <a:lvl9pPr marL="3306479"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3308" indent="0">
              <a:buNone/>
              <a:defRPr sz="1100"/>
            </a:lvl2pPr>
            <a:lvl3pPr marL="826617" indent="0">
              <a:buNone/>
              <a:defRPr sz="900"/>
            </a:lvl3pPr>
            <a:lvl4pPr marL="1239929" indent="0">
              <a:buNone/>
              <a:defRPr sz="800"/>
            </a:lvl4pPr>
            <a:lvl5pPr marL="1653237" indent="0">
              <a:buNone/>
              <a:defRPr sz="800"/>
            </a:lvl5pPr>
            <a:lvl6pPr marL="2066543" indent="0">
              <a:buNone/>
              <a:defRPr sz="800"/>
            </a:lvl6pPr>
            <a:lvl7pPr marL="2479858" indent="0">
              <a:buNone/>
              <a:defRPr sz="800"/>
            </a:lvl7pPr>
            <a:lvl8pPr marL="2893168" indent="0">
              <a:buNone/>
              <a:defRPr sz="800"/>
            </a:lvl8pPr>
            <a:lvl9pPr marL="3306479"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0BB20C77-426F-49BB-A262-4491F329A05D}" type="slidenum">
              <a:rPr lang="en-US" altLang="en-US"/>
              <a:pPr/>
              <a:t>‹#›</a:t>
            </a:fld>
            <a:endParaRPr lang="en-US" altLang="en-US"/>
          </a:p>
        </p:txBody>
      </p:sp>
    </p:spTree>
    <p:extLst>
      <p:ext uri="{BB962C8B-B14F-4D97-AF65-F5344CB8AC3E}">
        <p14:creationId xmlns:p14="http://schemas.microsoft.com/office/powerpoint/2010/main" val="29899400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391A9DFA-3E50-4586-8A0E-BF20E10AFCB1}" type="slidenum">
              <a:rPr lang="en-US" altLang="en-US"/>
              <a:pPr/>
              <a:t>‹#›</a:t>
            </a:fld>
            <a:endParaRPr lang="en-US" altLang="en-US"/>
          </a:p>
        </p:txBody>
      </p:sp>
    </p:spTree>
    <p:extLst>
      <p:ext uri="{BB962C8B-B14F-4D97-AF65-F5344CB8AC3E}">
        <p14:creationId xmlns:p14="http://schemas.microsoft.com/office/powerpoint/2010/main" val="11956778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30695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29"/>
            <a:ext cx="6032160" cy="53069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F7EC1391-A672-4A22-B35D-F009E765D7D2}" type="slidenum">
              <a:rPr lang="en-US" altLang="en-US"/>
              <a:pPr/>
              <a:t>‹#›</a:t>
            </a:fld>
            <a:endParaRPr lang="en-US" altLang="en-US"/>
          </a:p>
        </p:txBody>
      </p:sp>
    </p:spTree>
    <p:extLst>
      <p:ext uri="{BB962C8B-B14F-4D97-AF65-F5344CB8AC3E}">
        <p14:creationId xmlns:p14="http://schemas.microsoft.com/office/powerpoint/2010/main" val="26872669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5" y="6247376"/>
            <a:ext cx="2128320" cy="470930"/>
          </a:xfrm>
        </p:spPr>
        <p:txBody>
          <a:bodyPr/>
          <a:lstStyle>
            <a:lvl1pPr>
              <a:defRPr/>
            </a:lvl1pPr>
          </a:lstStyle>
          <a:p>
            <a:endParaRPr lang="en-US" altLang="en-US"/>
          </a:p>
        </p:txBody>
      </p:sp>
      <p:sp>
        <p:nvSpPr>
          <p:cNvPr id="4" name="Footer Placeholder 3"/>
          <p:cNvSpPr>
            <a:spLocks noGrp="1"/>
          </p:cNvSpPr>
          <p:nvPr>
            <p:ph type="ftr" idx="11"/>
          </p:nvPr>
        </p:nvSpPr>
        <p:spPr>
          <a:xfrm>
            <a:off x="3127680" y="6247376"/>
            <a:ext cx="2897280" cy="470930"/>
          </a:xfrm>
        </p:spPr>
        <p:txBody>
          <a:bodyPr/>
          <a:lstStyle>
            <a:lvl1pPr>
              <a:defRPr/>
            </a:lvl1pPr>
          </a:lstStyle>
          <a:p>
            <a:endParaRPr lang="en-US" altLang="en-US"/>
          </a:p>
        </p:txBody>
      </p:sp>
      <p:sp>
        <p:nvSpPr>
          <p:cNvPr id="5" name="Slide Number Placeholder 4"/>
          <p:cNvSpPr>
            <a:spLocks noGrp="1"/>
          </p:cNvSpPr>
          <p:nvPr>
            <p:ph type="sldNum" idx="12"/>
          </p:nvPr>
        </p:nvSpPr>
        <p:spPr>
          <a:xfrm>
            <a:off x="6556325" y="6247376"/>
            <a:ext cx="2128320" cy="470930"/>
          </a:xfrm>
        </p:spPr>
        <p:txBody>
          <a:bodyPr/>
          <a:lstStyle>
            <a:lvl1pPr>
              <a:defRPr/>
            </a:lvl1pPr>
          </a:lstStyle>
          <a:p>
            <a:fld id="{47C2936B-E433-483B-9527-C2E3979E8036}" type="slidenum">
              <a:rPr lang="en-US" altLang="en-US"/>
              <a:pPr/>
              <a:t>‹#›</a:t>
            </a:fld>
            <a:endParaRPr lang="en-US" altLang="en-US"/>
          </a:p>
        </p:txBody>
      </p:sp>
    </p:spTree>
    <p:extLst>
      <p:ext uri="{BB962C8B-B14F-4D97-AF65-F5344CB8AC3E}">
        <p14:creationId xmlns:p14="http://schemas.microsoft.com/office/powerpoint/2010/main" val="33376734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3608" indent="0" algn="ctr">
              <a:buNone/>
              <a:defRPr/>
            </a:lvl2pPr>
            <a:lvl3pPr marL="827217" indent="0" algn="ctr">
              <a:buNone/>
              <a:defRPr/>
            </a:lvl3pPr>
            <a:lvl4pPr marL="1240828" indent="0" algn="ctr">
              <a:buNone/>
              <a:defRPr/>
            </a:lvl4pPr>
            <a:lvl5pPr marL="1654438" indent="0" algn="ctr">
              <a:buNone/>
              <a:defRPr/>
            </a:lvl5pPr>
            <a:lvl6pPr marL="2068046" indent="0" algn="ctr">
              <a:buNone/>
              <a:defRPr/>
            </a:lvl6pPr>
            <a:lvl7pPr marL="2481659" indent="0" algn="ctr">
              <a:buNone/>
              <a:defRPr/>
            </a:lvl7pPr>
            <a:lvl8pPr marL="2895268" indent="0" algn="ctr">
              <a:buNone/>
              <a:defRPr/>
            </a:lvl8pPr>
            <a:lvl9pPr marL="330888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70F58F53-E181-48E7-9A4A-49FE1001657A}" type="slidenum">
              <a:rPr lang="en-US" altLang="en-US"/>
              <a:pPr/>
              <a:t>‹#›</a:t>
            </a:fld>
            <a:endParaRPr lang="en-US" altLang="en-US"/>
          </a:p>
        </p:txBody>
      </p:sp>
    </p:spTree>
    <p:extLst>
      <p:ext uri="{BB962C8B-B14F-4D97-AF65-F5344CB8AC3E}">
        <p14:creationId xmlns:p14="http://schemas.microsoft.com/office/powerpoint/2010/main" val="204768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4.jpeg"/><Relationship Id="rId2" Type="http://schemas.openxmlformats.org/officeDocument/2006/relationships/slideLayout" Target="../slideLayouts/slideLayout49.xml"/><Relationship Id="rId16" Type="http://schemas.openxmlformats.org/officeDocument/2006/relationships/image" Target="../media/image3.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8.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9.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12.png"/><Relationship Id="rId3" Type="http://schemas.openxmlformats.org/officeDocument/2006/relationships/slideLayout" Target="../slideLayouts/slideLayout75.xml"/><Relationship Id="rId21" Type="http://schemas.openxmlformats.org/officeDocument/2006/relationships/image" Target="../media/image5.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3.png"/><Relationship Id="rId2" Type="http://schemas.openxmlformats.org/officeDocument/2006/relationships/slideLayout" Target="../slideLayouts/slideLayout74.xml"/><Relationship Id="rId16" Type="http://schemas.openxmlformats.org/officeDocument/2006/relationships/image" Target="../media/image2.png"/><Relationship Id="rId20" Type="http://schemas.openxmlformats.org/officeDocument/2006/relationships/image" Target="../media/image13.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19" Type="http://schemas.openxmlformats.org/officeDocument/2006/relationships/image" Target="../media/image4.jpe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descr="GOV_GlobeBot_TextTop.png"/>
          <p:cNvPicPr>
            <a:picLocks noChangeAspect="1"/>
          </p:cNvPicPr>
          <p:nvPr userDrawn="1"/>
        </p:nvPicPr>
        <p:blipFill>
          <a:blip r:embed="rId13" cstate="print"/>
          <a:stretch>
            <a:fillRect/>
          </a:stretch>
        </p:blipFill>
        <p:spPr>
          <a:xfrm>
            <a:off x="7615297" y="188640"/>
            <a:ext cx="1352258" cy="792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userDrawn="1"/>
        </p:nvSpPr>
        <p:spPr>
          <a:xfrm>
            <a:off x="395536" y="6464369"/>
            <a:ext cx="8352928" cy="276999"/>
          </a:xfrm>
          <a:prstGeom prst="rect">
            <a:avLst/>
          </a:prstGeom>
          <a:solidFill>
            <a:schemeClr val="accent1"/>
          </a:solidFill>
        </p:spPr>
        <p:txBody>
          <a:bodyPr wrap="square" lIns="0" tIns="0" rIns="0" bIns="0" rtlCol="0">
            <a:spAutoFit/>
          </a:bodyPr>
          <a:lstStyle/>
          <a:p>
            <a:pPr algn="ctr"/>
            <a:r>
              <a:rPr lang="en-GB" sz="1800" dirty="0" smtClean="0">
                <a:solidFill>
                  <a:schemeClr val="bg1"/>
                </a:solidFill>
              </a:rPr>
              <a:t>WGNE-31, 26-29 April 2016,  CSIR, Pretoria, South Africa</a:t>
            </a:r>
            <a:endParaRPr lang="en-GB"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5" y="1604328"/>
            <a:ext cx="8043840" cy="3976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82"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6106" algn="l"/>
                <a:tab pos="1312207" algn="l"/>
                <a:tab pos="1968314" algn="l"/>
              </a:tabLst>
              <a:defRPr sz="1300">
                <a:solidFill>
                  <a:srgbClr val="000000"/>
                </a:solidFill>
                <a:latin typeface="Times New Roman" pitchFamily="16" charset="0"/>
                <a:ea typeface="DejaVu Sans" charset="0"/>
                <a:cs typeface="DejaVu Sans" charset="0"/>
              </a:defRPr>
            </a:lvl1pPr>
          </a:lstStyle>
          <a:p>
            <a:pPr defTabSz="414382"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6106" algn="l"/>
                <a:tab pos="1312207" algn="l"/>
                <a:tab pos="1968314" algn="l"/>
                <a:tab pos="2624421" algn="l"/>
              </a:tabLst>
              <a:defRPr sz="1300">
                <a:solidFill>
                  <a:srgbClr val="000000"/>
                </a:solidFill>
                <a:latin typeface="Times New Roman" pitchFamily="16" charset="0"/>
                <a:ea typeface="DejaVu Sans" charset="0"/>
                <a:cs typeface="DejaVu Sans" charset="0"/>
              </a:defRPr>
            </a:lvl1pPr>
          </a:lstStyle>
          <a:p>
            <a:pPr defTabSz="414382"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6106" algn="l"/>
                <a:tab pos="1312207" algn="l"/>
                <a:tab pos="1968314" algn="l"/>
              </a:tabLst>
              <a:defRPr sz="1300">
                <a:solidFill>
                  <a:srgbClr val="000000"/>
                </a:solidFill>
                <a:latin typeface="Times New Roman" pitchFamily="16" charset="0"/>
                <a:ea typeface="DejaVu Sans" charset="0"/>
                <a:cs typeface="DejaVu Sans" charset="0"/>
              </a:defRPr>
            </a:lvl1pPr>
          </a:lstStyle>
          <a:p>
            <a:pPr defTabSz="414382" fontAlgn="base" hangingPunct="0">
              <a:lnSpc>
                <a:spcPct val="93000"/>
              </a:lnSpc>
              <a:spcBef>
                <a:spcPct val="0"/>
              </a:spcBef>
              <a:spcAft>
                <a:spcPct val="0"/>
              </a:spcAft>
              <a:buClr>
                <a:srgbClr val="000000"/>
              </a:buClr>
              <a:buSzPct val="100000"/>
            </a:pPr>
            <a:fld id="{EE75A3F5-12AC-408F-A289-BDACFBE8BD30}" type="slidenum">
              <a:rPr lang="en-US" altLang="en-US" smtClean="0"/>
              <a:pPr defTabSz="414382"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133401359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a:lvl1pPr algn="ctr" defTabSz="41438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3371" indent="-258989" algn="ctr" defTabSz="41438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2pPr>
      <a:lvl3pPr marL="1035954" indent="-207192" algn="ctr" defTabSz="41438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3pPr>
      <a:lvl4pPr marL="1450338" indent="-207192" algn="ctr" defTabSz="41438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4pPr>
      <a:lvl5pPr marL="1864720" indent="-207192" algn="ctr" defTabSz="41438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5pPr>
      <a:lvl6pPr marL="2279103" indent="-207192" algn="ctr" defTabSz="41438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6pPr>
      <a:lvl7pPr marL="2693485" indent="-207192" algn="ctr" defTabSz="41438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7pPr>
      <a:lvl8pPr marL="3107870" indent="-207192" algn="ctr" defTabSz="41438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8pPr>
      <a:lvl9pPr marL="3522250" indent="-207192" algn="ctr" defTabSz="41438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9pPr>
    </p:titleStyle>
    <p:bodyStyle>
      <a:lvl1pPr marL="310787" indent="-310787" algn="l" defTabSz="414382"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3371" indent="-258989" algn="l" defTabSz="414382"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cs typeface="+mn-cs"/>
        </a:defRPr>
      </a:lvl2pPr>
      <a:lvl3pPr marL="1035954" indent="-207192" algn="l" defTabSz="414382"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cs typeface="+mn-cs"/>
        </a:defRPr>
      </a:lvl3pPr>
      <a:lvl4pPr marL="1450338" indent="-207192" algn="l" defTabSz="414382"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cs typeface="+mn-cs"/>
        </a:defRPr>
      </a:lvl4pPr>
      <a:lvl5pPr marL="1864720" indent="-207192" algn="l" defTabSz="41438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5pPr>
      <a:lvl6pPr marL="2279103" indent="-207192" algn="l" defTabSz="41438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3485" indent="-207192" algn="l" defTabSz="41438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07870" indent="-207192" algn="l" defTabSz="41438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2250" indent="-207192" algn="l" defTabSz="41438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8764" rtl="0" eaLnBrk="1" latinLnBrk="0" hangingPunct="1">
        <a:defRPr sz="1600" kern="1200">
          <a:solidFill>
            <a:schemeClr val="tx1"/>
          </a:solidFill>
          <a:latin typeface="+mn-lt"/>
          <a:ea typeface="+mn-ea"/>
          <a:cs typeface="+mn-cs"/>
        </a:defRPr>
      </a:lvl1pPr>
      <a:lvl2pPr marL="414382" algn="l" defTabSz="828764" rtl="0" eaLnBrk="1" latinLnBrk="0" hangingPunct="1">
        <a:defRPr sz="1600" kern="1200">
          <a:solidFill>
            <a:schemeClr val="tx1"/>
          </a:solidFill>
          <a:latin typeface="+mn-lt"/>
          <a:ea typeface="+mn-ea"/>
          <a:cs typeface="+mn-cs"/>
        </a:defRPr>
      </a:lvl2pPr>
      <a:lvl3pPr marL="828764" algn="l" defTabSz="828764" rtl="0" eaLnBrk="1" latinLnBrk="0" hangingPunct="1">
        <a:defRPr sz="1600" kern="1200">
          <a:solidFill>
            <a:schemeClr val="tx1"/>
          </a:solidFill>
          <a:latin typeface="+mn-lt"/>
          <a:ea typeface="+mn-ea"/>
          <a:cs typeface="+mn-cs"/>
        </a:defRPr>
      </a:lvl3pPr>
      <a:lvl4pPr marL="1243146" algn="l" defTabSz="828764" rtl="0" eaLnBrk="1" latinLnBrk="0" hangingPunct="1">
        <a:defRPr sz="1600" kern="1200">
          <a:solidFill>
            <a:schemeClr val="tx1"/>
          </a:solidFill>
          <a:latin typeface="+mn-lt"/>
          <a:ea typeface="+mn-ea"/>
          <a:cs typeface="+mn-cs"/>
        </a:defRPr>
      </a:lvl4pPr>
      <a:lvl5pPr marL="1657528" algn="l" defTabSz="828764" rtl="0" eaLnBrk="1" latinLnBrk="0" hangingPunct="1">
        <a:defRPr sz="1600" kern="1200">
          <a:solidFill>
            <a:schemeClr val="tx1"/>
          </a:solidFill>
          <a:latin typeface="+mn-lt"/>
          <a:ea typeface="+mn-ea"/>
          <a:cs typeface="+mn-cs"/>
        </a:defRPr>
      </a:lvl5pPr>
      <a:lvl6pPr marL="2071911" algn="l" defTabSz="828764" rtl="0" eaLnBrk="1" latinLnBrk="0" hangingPunct="1">
        <a:defRPr sz="1600" kern="1200">
          <a:solidFill>
            <a:schemeClr val="tx1"/>
          </a:solidFill>
          <a:latin typeface="+mn-lt"/>
          <a:ea typeface="+mn-ea"/>
          <a:cs typeface="+mn-cs"/>
        </a:defRPr>
      </a:lvl6pPr>
      <a:lvl7pPr marL="2486294" algn="l" defTabSz="828764" rtl="0" eaLnBrk="1" latinLnBrk="0" hangingPunct="1">
        <a:defRPr sz="1600" kern="1200">
          <a:solidFill>
            <a:schemeClr val="tx1"/>
          </a:solidFill>
          <a:latin typeface="+mn-lt"/>
          <a:ea typeface="+mn-ea"/>
          <a:cs typeface="+mn-cs"/>
        </a:defRPr>
      </a:lvl7pPr>
      <a:lvl8pPr marL="2900676" algn="l" defTabSz="828764" rtl="0" eaLnBrk="1" latinLnBrk="0" hangingPunct="1">
        <a:defRPr sz="1600" kern="1200">
          <a:solidFill>
            <a:schemeClr val="tx1"/>
          </a:solidFill>
          <a:latin typeface="+mn-lt"/>
          <a:ea typeface="+mn-ea"/>
          <a:cs typeface="+mn-cs"/>
        </a:defRPr>
      </a:lvl8pPr>
      <a:lvl9pPr marL="3315059" algn="l" defTabSz="828764"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762000" y="274638"/>
            <a:ext cx="81518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18435" name="Rectangle 3"/>
          <p:cNvSpPr>
            <a:spLocks noGrp="1" noChangeArrowheads="1"/>
          </p:cNvSpPr>
          <p:nvPr>
            <p:ph type="body" idx="1"/>
          </p:nvPr>
        </p:nvSpPr>
        <p:spPr bwMode="auto">
          <a:xfrm>
            <a:off x="762000" y="1557338"/>
            <a:ext cx="8151813"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8436" name="Picture 7" descr="DFO_Logo"/>
          <p:cNvPicPr>
            <a:picLocks noChangeAspect="1" noChangeArrowheads="1"/>
          </p:cNvPicPr>
          <p:nvPr userDrawn="1"/>
        </p:nvPicPr>
        <p:blipFill>
          <a:blip r:embed="rId14">
            <a:extLst>
              <a:ext uri="{28A0092B-C50C-407E-A947-70E740481C1C}">
                <a14:useLocalDpi xmlns:a14="http://schemas.microsoft.com/office/drawing/2010/main" val="0"/>
              </a:ext>
            </a:extLst>
          </a:blip>
          <a:srcRect r="38313" b="-23415"/>
          <a:stretch>
            <a:fillRect/>
          </a:stretch>
        </p:blipFill>
        <p:spPr bwMode="auto">
          <a:xfrm>
            <a:off x="2362200" y="6481763"/>
            <a:ext cx="18288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Mercator-logo_new"/>
          <p:cNvPicPr>
            <a:picLocks noChangeAspect="1" noChangeArrowheads="1"/>
          </p:cNvPicPr>
          <p:nvPr userDrawn="1"/>
        </p:nvPicPr>
        <p:blipFill>
          <a:blip r:embed="rId15">
            <a:extLst>
              <a:ext uri="{28A0092B-C50C-407E-A947-70E740481C1C}">
                <a14:useLocalDpi xmlns:a14="http://schemas.microsoft.com/office/drawing/2010/main" val="0"/>
              </a:ext>
            </a:extLst>
          </a:blip>
          <a:srcRect t="27115" b="31236"/>
          <a:stretch>
            <a:fillRect/>
          </a:stretch>
        </p:blipFill>
        <p:spPr bwMode="auto">
          <a:xfrm>
            <a:off x="6232525" y="6248400"/>
            <a:ext cx="1463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67200" y="6477000"/>
            <a:ext cx="1871663" cy="24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91730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marL="1079500" indent="-215900" algn="l" defTabSz="449263" rtl="0" eaLnBrk="0" fontAlgn="base" hangingPunct="0">
        <a:lnSpc>
          <a:spcPct val="93000"/>
        </a:lnSpc>
        <a:spcBef>
          <a:spcPct val="0"/>
        </a:spcBef>
        <a:spcAft>
          <a:spcPct val="0"/>
        </a:spcAft>
        <a:buClr>
          <a:srgbClr val="000000"/>
        </a:buClr>
        <a:buSzPct val="45000"/>
        <a:buFont typeface="Wingdings" pitchFamily="2" charset="2"/>
        <a:defRPr sz="3600" b="1">
          <a:solidFill>
            <a:srgbClr val="3A601B"/>
          </a:solidFill>
          <a:latin typeface="+mj-lt"/>
          <a:ea typeface="+mj-ea"/>
          <a:cs typeface="+mj-cs"/>
        </a:defRPr>
      </a:lvl1pPr>
      <a:lvl2pPr marL="1079500" indent="-215900" algn="l" defTabSz="449263" rtl="0" eaLnBrk="0" fontAlgn="base" hangingPunct="0">
        <a:lnSpc>
          <a:spcPct val="93000"/>
        </a:lnSpc>
        <a:spcBef>
          <a:spcPct val="0"/>
        </a:spcBef>
        <a:spcAft>
          <a:spcPct val="0"/>
        </a:spcAft>
        <a:buClr>
          <a:srgbClr val="000000"/>
        </a:buClr>
        <a:buSzPct val="45000"/>
        <a:buFont typeface="Wingdings" pitchFamily="2" charset="2"/>
        <a:defRPr sz="3600" b="1">
          <a:solidFill>
            <a:srgbClr val="3A601B"/>
          </a:solidFill>
          <a:latin typeface="Arial" charset="0"/>
          <a:ea typeface="Arial Unicode MS" pitchFamily="34" charset="-128"/>
          <a:cs typeface="Arial Unicode MS" pitchFamily="34" charset="-128"/>
        </a:defRPr>
      </a:lvl2pPr>
      <a:lvl3pPr marL="1079500" indent="-215900" algn="l" defTabSz="449263" rtl="0" eaLnBrk="0" fontAlgn="base" hangingPunct="0">
        <a:lnSpc>
          <a:spcPct val="93000"/>
        </a:lnSpc>
        <a:spcBef>
          <a:spcPct val="0"/>
        </a:spcBef>
        <a:spcAft>
          <a:spcPct val="0"/>
        </a:spcAft>
        <a:buClr>
          <a:srgbClr val="000000"/>
        </a:buClr>
        <a:buSzPct val="45000"/>
        <a:buFont typeface="Wingdings" pitchFamily="2" charset="2"/>
        <a:defRPr sz="3600" b="1">
          <a:solidFill>
            <a:srgbClr val="3A601B"/>
          </a:solidFill>
          <a:latin typeface="Arial" charset="0"/>
          <a:ea typeface="Arial Unicode MS" pitchFamily="34" charset="-128"/>
          <a:cs typeface="Arial Unicode MS" pitchFamily="34" charset="-128"/>
        </a:defRPr>
      </a:lvl3pPr>
      <a:lvl4pPr marL="1079500" indent="-215900" algn="l" defTabSz="449263" rtl="0" eaLnBrk="0" fontAlgn="base" hangingPunct="0">
        <a:lnSpc>
          <a:spcPct val="93000"/>
        </a:lnSpc>
        <a:spcBef>
          <a:spcPct val="0"/>
        </a:spcBef>
        <a:spcAft>
          <a:spcPct val="0"/>
        </a:spcAft>
        <a:buClr>
          <a:srgbClr val="000000"/>
        </a:buClr>
        <a:buSzPct val="45000"/>
        <a:buFont typeface="Wingdings" pitchFamily="2" charset="2"/>
        <a:defRPr sz="3600" b="1">
          <a:solidFill>
            <a:srgbClr val="3A601B"/>
          </a:solidFill>
          <a:latin typeface="Arial" charset="0"/>
          <a:ea typeface="Arial Unicode MS" pitchFamily="34" charset="-128"/>
          <a:cs typeface="Arial Unicode MS" pitchFamily="34" charset="-128"/>
        </a:defRPr>
      </a:lvl4pPr>
      <a:lvl5pPr marL="1079500" indent="-215900" algn="l" defTabSz="449263" rtl="0" eaLnBrk="0" fontAlgn="base" hangingPunct="0">
        <a:lnSpc>
          <a:spcPct val="93000"/>
        </a:lnSpc>
        <a:spcBef>
          <a:spcPct val="0"/>
        </a:spcBef>
        <a:spcAft>
          <a:spcPct val="0"/>
        </a:spcAft>
        <a:buClr>
          <a:srgbClr val="000000"/>
        </a:buClr>
        <a:buSzPct val="45000"/>
        <a:buFont typeface="Wingdings" pitchFamily="2" charset="2"/>
        <a:defRPr sz="3600" b="1">
          <a:solidFill>
            <a:srgbClr val="3A601B"/>
          </a:solidFill>
          <a:latin typeface="Arial" charset="0"/>
          <a:ea typeface="Arial Unicode MS" pitchFamily="34" charset="-128"/>
          <a:cs typeface="Arial Unicode MS" pitchFamily="34" charset="-128"/>
        </a:defRPr>
      </a:lvl5pPr>
      <a:lvl6pPr marL="1536700" indent="-215900" algn="l" defTabSz="449263" rtl="0" fontAlgn="base">
        <a:lnSpc>
          <a:spcPct val="93000"/>
        </a:lnSpc>
        <a:spcBef>
          <a:spcPct val="0"/>
        </a:spcBef>
        <a:spcAft>
          <a:spcPct val="0"/>
        </a:spcAft>
        <a:buClr>
          <a:srgbClr val="000000"/>
        </a:buClr>
        <a:buSzPct val="45000"/>
        <a:buFont typeface="Wingdings" pitchFamily="2" charset="2"/>
        <a:defRPr sz="3600" b="1">
          <a:solidFill>
            <a:srgbClr val="3A601B"/>
          </a:solidFill>
          <a:latin typeface="Arial" charset="0"/>
          <a:ea typeface="Arial Unicode MS" pitchFamily="34" charset="-128"/>
          <a:cs typeface="Arial Unicode MS" pitchFamily="34" charset="-128"/>
        </a:defRPr>
      </a:lvl6pPr>
      <a:lvl7pPr marL="1993900" indent="-215900" algn="l" defTabSz="449263" rtl="0" fontAlgn="base">
        <a:lnSpc>
          <a:spcPct val="93000"/>
        </a:lnSpc>
        <a:spcBef>
          <a:spcPct val="0"/>
        </a:spcBef>
        <a:spcAft>
          <a:spcPct val="0"/>
        </a:spcAft>
        <a:buClr>
          <a:srgbClr val="000000"/>
        </a:buClr>
        <a:buSzPct val="45000"/>
        <a:buFont typeface="Wingdings" pitchFamily="2" charset="2"/>
        <a:defRPr sz="3600" b="1">
          <a:solidFill>
            <a:srgbClr val="3A601B"/>
          </a:solidFill>
          <a:latin typeface="Arial" charset="0"/>
          <a:ea typeface="Arial Unicode MS" pitchFamily="34" charset="-128"/>
          <a:cs typeface="Arial Unicode MS" pitchFamily="34" charset="-128"/>
        </a:defRPr>
      </a:lvl7pPr>
      <a:lvl8pPr marL="2451100" indent="-215900" algn="l" defTabSz="449263" rtl="0" fontAlgn="base">
        <a:lnSpc>
          <a:spcPct val="93000"/>
        </a:lnSpc>
        <a:spcBef>
          <a:spcPct val="0"/>
        </a:spcBef>
        <a:spcAft>
          <a:spcPct val="0"/>
        </a:spcAft>
        <a:buClr>
          <a:srgbClr val="000000"/>
        </a:buClr>
        <a:buSzPct val="45000"/>
        <a:buFont typeface="Wingdings" pitchFamily="2" charset="2"/>
        <a:defRPr sz="3600" b="1">
          <a:solidFill>
            <a:srgbClr val="3A601B"/>
          </a:solidFill>
          <a:latin typeface="Arial" charset="0"/>
          <a:ea typeface="Arial Unicode MS" pitchFamily="34" charset="-128"/>
          <a:cs typeface="Arial Unicode MS" pitchFamily="34" charset="-128"/>
        </a:defRPr>
      </a:lvl8pPr>
      <a:lvl9pPr marL="2908300" indent="-215900" algn="l" defTabSz="449263" rtl="0" fontAlgn="base">
        <a:lnSpc>
          <a:spcPct val="93000"/>
        </a:lnSpc>
        <a:spcBef>
          <a:spcPct val="0"/>
        </a:spcBef>
        <a:spcAft>
          <a:spcPct val="0"/>
        </a:spcAft>
        <a:buClr>
          <a:srgbClr val="000000"/>
        </a:buClr>
        <a:buSzPct val="45000"/>
        <a:buFont typeface="Wingdings" pitchFamily="2" charset="2"/>
        <a:defRPr sz="3600" b="1">
          <a:solidFill>
            <a:srgbClr val="3A601B"/>
          </a:solidFill>
          <a:latin typeface="Arial" charset="0"/>
          <a:ea typeface="Arial Unicode MS" pitchFamily="34" charset="-128"/>
          <a:cs typeface="Arial Unicode MS" pitchFamily="34" charset="-128"/>
        </a:defRPr>
      </a:lvl9pPr>
    </p:titleStyle>
    <p:bodyStyle>
      <a:lvl1pPr marL="285750" indent="-285750" algn="l" defTabSz="449263" rtl="0" eaLnBrk="0" fontAlgn="base" hangingPunct="0">
        <a:lnSpc>
          <a:spcPct val="93000"/>
        </a:lnSpc>
        <a:spcBef>
          <a:spcPts val="600"/>
        </a:spcBef>
        <a:spcAft>
          <a:spcPct val="0"/>
        </a:spcAft>
        <a:buClr>
          <a:srgbClr val="FF0000"/>
        </a:buClr>
        <a:buSzPct val="120000"/>
        <a:buFont typeface="Arial" charset="0"/>
        <a:buChar char="•"/>
        <a:defRPr sz="2400">
          <a:solidFill>
            <a:srgbClr val="000000"/>
          </a:solidFill>
          <a:latin typeface="+mn-lt"/>
          <a:ea typeface="+mn-ea"/>
          <a:cs typeface="+mn-cs"/>
        </a:defRPr>
      </a:lvl1pPr>
      <a:lvl2pPr marL="763588" indent="-285750" algn="l" defTabSz="449263" rtl="0" eaLnBrk="0" fontAlgn="base" hangingPunct="0">
        <a:lnSpc>
          <a:spcPct val="93000"/>
        </a:lnSpc>
        <a:spcBef>
          <a:spcPts val="500"/>
        </a:spcBef>
        <a:spcAft>
          <a:spcPct val="0"/>
        </a:spcAft>
        <a:buClr>
          <a:srgbClr val="3A601B"/>
        </a:buClr>
        <a:buSzPct val="100000"/>
        <a:buFont typeface="Arial" charset="0"/>
        <a:buChar char="–"/>
        <a:defRPr sz="2000">
          <a:solidFill>
            <a:srgbClr val="000000"/>
          </a:solidFill>
          <a:latin typeface="+mn-lt"/>
          <a:ea typeface="+mn-ea"/>
          <a:cs typeface="+mn-cs"/>
        </a:defRPr>
      </a:lvl2pPr>
      <a:lvl3pPr marL="1138238" indent="-184150" algn="l" defTabSz="449263" rtl="0" eaLnBrk="0" fontAlgn="base" hangingPunct="0">
        <a:lnSpc>
          <a:spcPct val="93000"/>
        </a:lnSpc>
        <a:spcBef>
          <a:spcPts val="450"/>
        </a:spcBef>
        <a:spcAft>
          <a:spcPct val="0"/>
        </a:spcAft>
        <a:buClr>
          <a:srgbClr val="B89500"/>
        </a:buClr>
        <a:buSzPct val="100000"/>
        <a:buFont typeface="Arial" charset="0"/>
        <a:buChar char="▪"/>
        <a:defRPr>
          <a:solidFill>
            <a:srgbClr val="000000"/>
          </a:solidFill>
          <a:latin typeface="+mn-lt"/>
          <a:ea typeface="+mn-ea"/>
          <a:cs typeface="+mn-cs"/>
        </a:defRPr>
      </a:lvl3pPr>
      <a:lvl4pPr marL="1601788" indent="-228600" algn="l" defTabSz="449263" rtl="0" eaLnBrk="0" fontAlgn="base" hangingPunct="0">
        <a:lnSpc>
          <a:spcPct val="93000"/>
        </a:lnSpc>
        <a:spcBef>
          <a:spcPts val="400"/>
        </a:spcBef>
        <a:spcAft>
          <a:spcPct val="0"/>
        </a:spcAft>
        <a:buClr>
          <a:srgbClr val="000000"/>
        </a:buClr>
        <a:buSzPct val="100000"/>
        <a:buFont typeface="Arial" charset="0"/>
        <a:buChar char="–"/>
        <a:defRPr sz="1600">
          <a:solidFill>
            <a:srgbClr val="000000"/>
          </a:solidFill>
          <a:latin typeface="+mn-lt"/>
          <a:ea typeface="+mn-ea"/>
          <a:cs typeface="+mn-cs"/>
        </a:defRPr>
      </a:lvl4pPr>
      <a:lvl5pPr marL="1998663" indent="-188913" algn="l" defTabSz="449263" rtl="0" eaLnBrk="0" fontAlgn="base" hangingPunct="0">
        <a:lnSpc>
          <a:spcPct val="93000"/>
        </a:lnSpc>
        <a:spcBef>
          <a:spcPts val="350"/>
        </a:spcBef>
        <a:spcAft>
          <a:spcPct val="0"/>
        </a:spcAft>
        <a:buClr>
          <a:srgbClr val="000000"/>
        </a:buClr>
        <a:buSzPct val="100000"/>
        <a:buFont typeface="Arial" charset="0"/>
        <a:buChar char="»"/>
        <a:defRPr sz="1400">
          <a:solidFill>
            <a:srgbClr val="000000"/>
          </a:solidFill>
          <a:latin typeface="+mn-lt"/>
          <a:ea typeface="+mn-ea"/>
          <a:cs typeface="+mn-cs"/>
        </a:defRPr>
      </a:lvl5pPr>
      <a:lvl6pPr marL="2455863" indent="-188913" algn="l" defTabSz="449263" rtl="0" fontAlgn="base">
        <a:lnSpc>
          <a:spcPct val="93000"/>
        </a:lnSpc>
        <a:spcBef>
          <a:spcPts val="350"/>
        </a:spcBef>
        <a:spcAft>
          <a:spcPct val="0"/>
        </a:spcAft>
        <a:buClr>
          <a:srgbClr val="000000"/>
        </a:buClr>
        <a:buSzPct val="100000"/>
        <a:buFont typeface="Arial" charset="0"/>
        <a:buChar char="»"/>
        <a:defRPr sz="1400">
          <a:solidFill>
            <a:srgbClr val="000000"/>
          </a:solidFill>
          <a:latin typeface="+mn-lt"/>
          <a:ea typeface="+mn-ea"/>
          <a:cs typeface="+mn-cs"/>
        </a:defRPr>
      </a:lvl6pPr>
      <a:lvl7pPr marL="2913063" indent="-188913" algn="l" defTabSz="449263" rtl="0" fontAlgn="base">
        <a:lnSpc>
          <a:spcPct val="93000"/>
        </a:lnSpc>
        <a:spcBef>
          <a:spcPts val="350"/>
        </a:spcBef>
        <a:spcAft>
          <a:spcPct val="0"/>
        </a:spcAft>
        <a:buClr>
          <a:srgbClr val="000000"/>
        </a:buClr>
        <a:buSzPct val="100000"/>
        <a:buFont typeface="Arial" charset="0"/>
        <a:buChar char="»"/>
        <a:defRPr sz="1400">
          <a:solidFill>
            <a:srgbClr val="000000"/>
          </a:solidFill>
          <a:latin typeface="+mn-lt"/>
          <a:ea typeface="+mn-ea"/>
          <a:cs typeface="+mn-cs"/>
        </a:defRPr>
      </a:lvl7pPr>
      <a:lvl8pPr marL="3370263" indent="-188913" algn="l" defTabSz="449263" rtl="0" fontAlgn="base">
        <a:lnSpc>
          <a:spcPct val="93000"/>
        </a:lnSpc>
        <a:spcBef>
          <a:spcPts val="350"/>
        </a:spcBef>
        <a:spcAft>
          <a:spcPct val="0"/>
        </a:spcAft>
        <a:buClr>
          <a:srgbClr val="000000"/>
        </a:buClr>
        <a:buSzPct val="100000"/>
        <a:buFont typeface="Arial" charset="0"/>
        <a:buChar char="»"/>
        <a:defRPr sz="1400">
          <a:solidFill>
            <a:srgbClr val="000000"/>
          </a:solidFill>
          <a:latin typeface="+mn-lt"/>
          <a:ea typeface="+mn-ea"/>
          <a:cs typeface="+mn-cs"/>
        </a:defRPr>
      </a:lvl8pPr>
      <a:lvl9pPr marL="3827463" indent="-188913" algn="l" defTabSz="449263" rtl="0" fontAlgn="base">
        <a:lnSpc>
          <a:spcPct val="93000"/>
        </a:lnSpc>
        <a:spcBef>
          <a:spcPts val="350"/>
        </a:spcBef>
        <a:spcAft>
          <a:spcPct val="0"/>
        </a:spcAft>
        <a:buClr>
          <a:srgbClr val="000000"/>
        </a:buClr>
        <a:buSzPct val="100000"/>
        <a:buFont typeface="Arial" charset="0"/>
        <a:buChar char="»"/>
        <a:defRPr sz="14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287" y="6567488"/>
            <a:ext cx="9144001" cy="33655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lIns="91105" tIns="45555" rIns="91105" bIns="45555" anchor="ctr"/>
          <a:lstStyle/>
          <a:p>
            <a:pPr algn="ctr" defTabSz="455587" fontAlgn="base">
              <a:spcBef>
                <a:spcPct val="0"/>
              </a:spcBef>
              <a:spcAft>
                <a:spcPct val="0"/>
              </a:spcAft>
              <a:defRPr/>
            </a:pPr>
            <a:endParaRPr lang="en-US" sz="1400" i="1" dirty="0">
              <a:solidFill>
                <a:srgbClr val="FF0000"/>
              </a:solidFill>
            </a:endParaRPr>
          </a:p>
        </p:txBody>
      </p:sp>
      <p:pic>
        <p:nvPicPr>
          <p:cNvPr id="8195" name="Picture 3" descr="doc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96200" y="228601"/>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p:cNvSpPr>
            <a:spLocks noGrp="1" noChangeArrowheads="1"/>
          </p:cNvSpPr>
          <p:nvPr>
            <p:ph type="title"/>
          </p:nvPr>
        </p:nvSpPr>
        <p:spPr bwMode="auto">
          <a:xfrm>
            <a:off x="1447800" y="228600"/>
            <a:ext cx="6172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5" tIns="45555" rIns="91105" bIns="45555" numCol="1" anchor="ctr" anchorCtr="0" compatLnSpc="1">
            <a:prstTxWarp prst="textNoShape">
              <a:avLst/>
            </a:prstTxWarp>
          </a:bodyPr>
          <a:lstStyle/>
          <a:p>
            <a:pPr lvl="0"/>
            <a:r>
              <a:rPr lang="en-US" altLang="en-US" smtClean="0"/>
              <a:t>Click to edit Master title style</a:t>
            </a:r>
          </a:p>
        </p:txBody>
      </p:sp>
      <p:sp>
        <p:nvSpPr>
          <p:cNvPr id="8197" name="Rectangle 5"/>
          <p:cNvSpPr>
            <a:spLocks noGrp="1" noChangeArrowheads="1"/>
          </p:cNvSpPr>
          <p:nvPr>
            <p:ph type="body" idx="1"/>
          </p:nvPr>
        </p:nvSpPr>
        <p:spPr bwMode="auto">
          <a:xfrm>
            <a:off x="228600" y="1676400"/>
            <a:ext cx="8686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5" tIns="45555" rIns="91105" bIns="45555"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8198" name="Line 9"/>
          <p:cNvSpPr>
            <a:spLocks noChangeShapeType="1"/>
          </p:cNvSpPr>
          <p:nvPr/>
        </p:nvSpPr>
        <p:spPr bwMode="auto">
          <a:xfrm>
            <a:off x="228600" y="1524000"/>
            <a:ext cx="8686800"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05" tIns="45555" rIns="91105" bIns="45555"/>
          <a:lstStyle/>
          <a:p>
            <a:pPr defTabSz="911183" fontAlgn="base">
              <a:spcBef>
                <a:spcPct val="0"/>
              </a:spcBef>
              <a:spcAft>
                <a:spcPct val="0"/>
              </a:spcAft>
            </a:pPr>
            <a:endParaRPr lang="en-US">
              <a:solidFill>
                <a:srgbClr val="000000"/>
              </a:solidFill>
            </a:endParaRPr>
          </a:p>
        </p:txBody>
      </p:sp>
      <p:pic>
        <p:nvPicPr>
          <p:cNvPr id="8199" name="Picture 10" descr="NOA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240" y="225437"/>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2"/>
          <p:cNvSpPr txBox="1">
            <a:spLocks noChangeArrowheads="1"/>
          </p:cNvSpPr>
          <p:nvPr userDrawn="1"/>
        </p:nvSpPr>
        <p:spPr bwMode="auto">
          <a:xfrm>
            <a:off x="1" y="6559596"/>
            <a:ext cx="5073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5" tIns="45555" rIns="91105" bIns="45555" anchor="b">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altLang="en-US" sz="1200" smtClean="0">
                <a:solidFill>
                  <a:srgbClr val="000000"/>
                </a:solidFill>
                <a:cs typeface="Arial" pitchFamily="34" charset="0"/>
              </a:rPr>
              <a:t>UMAC data call</a:t>
            </a:r>
          </a:p>
        </p:txBody>
      </p:sp>
      <p:sp>
        <p:nvSpPr>
          <p:cNvPr id="8201" name="TextBox 11"/>
          <p:cNvSpPr txBox="1">
            <a:spLocks noChangeArrowheads="1"/>
          </p:cNvSpPr>
          <p:nvPr userDrawn="1"/>
        </p:nvSpPr>
        <p:spPr bwMode="auto">
          <a:xfrm>
            <a:off x="4152940" y="6559596"/>
            <a:ext cx="497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5" tIns="45555" rIns="91105" bIns="45555" anchor="b">
            <a:spAutoFit/>
          </a:bodyPr>
          <a:lstStyle>
            <a:lvl1pPr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r>
              <a:rPr lang="en-US" altLang="en-US" sz="1200">
                <a:solidFill>
                  <a:srgbClr val="000000"/>
                </a:solidFill>
                <a:cs typeface="Arial" panose="020B0604020202020204" pitchFamily="34" charset="0"/>
              </a:rPr>
              <a:t>page </a:t>
            </a:r>
            <a:fld id="{7AD1D547-FEF4-4BF3-847B-C483B7D66911}" type="slidenum">
              <a:rPr lang="en-US" altLang="en-US" sz="1200">
                <a:solidFill>
                  <a:srgbClr val="000000"/>
                </a:solidFill>
                <a:cs typeface="Arial" panose="020B0604020202020204" pitchFamily="34" charset="0"/>
              </a:rPr>
              <a:pPr algn="r" eaLnBrk="1" fontAlgn="base" hangingPunct="1">
                <a:spcBef>
                  <a:spcPct val="0"/>
                </a:spcBef>
                <a:spcAft>
                  <a:spcPct val="0"/>
                </a:spcAft>
              </a:pPr>
              <a:t>‹#›</a:t>
            </a:fld>
            <a:r>
              <a:rPr lang="en-US" altLang="en-US" sz="1200">
                <a:solidFill>
                  <a:srgbClr val="000000"/>
                </a:solidFill>
                <a:cs typeface="Arial" panose="020B0604020202020204" pitchFamily="34" charset="0"/>
              </a:rPr>
              <a:t> of 20</a:t>
            </a:r>
          </a:p>
        </p:txBody>
      </p:sp>
      <p:sp>
        <p:nvSpPr>
          <p:cNvPr id="8202" name="TextBox 9"/>
          <p:cNvSpPr txBox="1">
            <a:spLocks noChangeArrowheads="1"/>
          </p:cNvSpPr>
          <p:nvPr userDrawn="1"/>
        </p:nvSpPr>
        <p:spPr bwMode="auto">
          <a:xfrm>
            <a:off x="2114556" y="6559596"/>
            <a:ext cx="5073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5" tIns="45555" rIns="91105" bIns="45555" anchor="b">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200" smtClean="0">
                <a:solidFill>
                  <a:srgbClr val="000000"/>
                </a:solidFill>
                <a:cs typeface="Arial" pitchFamily="34" charset="0"/>
              </a:rPr>
              <a:t>Climate Forecast System (CFS)</a:t>
            </a:r>
          </a:p>
        </p:txBody>
      </p:sp>
    </p:spTree>
    <p:extLst>
      <p:ext uri="{BB962C8B-B14F-4D97-AF65-F5344CB8AC3E}">
        <p14:creationId xmlns:p14="http://schemas.microsoft.com/office/powerpoint/2010/main" val="6900256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5587" algn="l" rtl="0" fontAlgn="base">
        <a:spcBef>
          <a:spcPct val="0"/>
        </a:spcBef>
        <a:spcAft>
          <a:spcPct val="0"/>
        </a:spcAft>
        <a:defRPr sz="3600" b="1">
          <a:solidFill>
            <a:schemeClr val="tx2"/>
          </a:solidFill>
          <a:latin typeface="Arial" charset="0"/>
        </a:defRPr>
      </a:lvl6pPr>
      <a:lvl7pPr marL="911183" algn="l" rtl="0" fontAlgn="base">
        <a:spcBef>
          <a:spcPct val="0"/>
        </a:spcBef>
        <a:spcAft>
          <a:spcPct val="0"/>
        </a:spcAft>
        <a:defRPr sz="3600" b="1">
          <a:solidFill>
            <a:schemeClr val="tx2"/>
          </a:solidFill>
          <a:latin typeface="Arial" charset="0"/>
        </a:defRPr>
      </a:lvl7pPr>
      <a:lvl8pPr marL="1366777" algn="l" rtl="0" fontAlgn="base">
        <a:spcBef>
          <a:spcPct val="0"/>
        </a:spcBef>
        <a:spcAft>
          <a:spcPct val="0"/>
        </a:spcAft>
        <a:defRPr sz="3600" b="1">
          <a:solidFill>
            <a:schemeClr val="tx2"/>
          </a:solidFill>
          <a:latin typeface="Arial" charset="0"/>
        </a:defRPr>
      </a:lvl8pPr>
      <a:lvl9pPr marL="1822365" algn="l" rtl="0" fontAlgn="base">
        <a:spcBef>
          <a:spcPct val="0"/>
        </a:spcBef>
        <a:spcAft>
          <a:spcPct val="0"/>
        </a:spcAft>
        <a:defRPr sz="3600" b="1">
          <a:solidFill>
            <a:schemeClr val="tx2"/>
          </a:solidFill>
          <a:latin typeface="Arial" charset="0"/>
        </a:defRPr>
      </a:lvl9pPr>
    </p:titleStyle>
    <p:bodyStyle>
      <a:lvl1pPr marL="341692" indent="-341692" algn="l" rtl="0" eaLnBrk="0" fontAlgn="base" hangingPunct="0">
        <a:spcBef>
          <a:spcPct val="20000"/>
        </a:spcBef>
        <a:spcAft>
          <a:spcPct val="0"/>
        </a:spcAft>
        <a:buChar char="•"/>
        <a:defRPr sz="2800">
          <a:solidFill>
            <a:schemeClr val="tx1"/>
          </a:solidFill>
          <a:latin typeface="+mn-lt"/>
          <a:ea typeface="+mn-ea"/>
          <a:cs typeface="+mn-cs"/>
        </a:defRPr>
      </a:lvl1pPr>
      <a:lvl2pPr marL="740335" indent="-284750" algn="l" rtl="0" eaLnBrk="0" fontAlgn="base" hangingPunct="0">
        <a:spcBef>
          <a:spcPct val="20000"/>
        </a:spcBef>
        <a:spcAft>
          <a:spcPct val="0"/>
        </a:spcAft>
        <a:buChar char="–"/>
        <a:defRPr sz="2400">
          <a:solidFill>
            <a:schemeClr val="tx1"/>
          </a:solidFill>
          <a:latin typeface="+mn-lt"/>
        </a:defRPr>
      </a:lvl2pPr>
      <a:lvl3pPr marL="1138982" indent="-227795" algn="l" rtl="0" eaLnBrk="0" fontAlgn="base" hangingPunct="0">
        <a:spcBef>
          <a:spcPct val="20000"/>
        </a:spcBef>
        <a:spcAft>
          <a:spcPct val="0"/>
        </a:spcAft>
        <a:buChar char="•"/>
        <a:defRPr sz="2400">
          <a:solidFill>
            <a:schemeClr val="tx1"/>
          </a:solidFill>
          <a:latin typeface="+mn-lt"/>
        </a:defRPr>
      </a:lvl3pPr>
      <a:lvl4pPr marL="1594558" indent="-227795" algn="l" rtl="0" eaLnBrk="0" fontAlgn="base" hangingPunct="0">
        <a:spcBef>
          <a:spcPct val="20000"/>
        </a:spcBef>
        <a:spcAft>
          <a:spcPct val="0"/>
        </a:spcAft>
        <a:buChar char="–"/>
        <a:defRPr sz="2000">
          <a:solidFill>
            <a:schemeClr val="tx1"/>
          </a:solidFill>
          <a:latin typeface="+mn-lt"/>
        </a:defRPr>
      </a:lvl4pPr>
      <a:lvl5pPr marL="2050160" indent="-227795" algn="l" rtl="0" eaLnBrk="0" fontAlgn="base" hangingPunct="0">
        <a:spcBef>
          <a:spcPct val="20000"/>
        </a:spcBef>
        <a:spcAft>
          <a:spcPct val="0"/>
        </a:spcAft>
        <a:buChar char="»"/>
        <a:defRPr sz="2000">
          <a:solidFill>
            <a:schemeClr val="tx1"/>
          </a:solidFill>
          <a:latin typeface="+mn-lt"/>
        </a:defRPr>
      </a:lvl5pPr>
      <a:lvl6pPr marL="2505752" indent="-227795" algn="l" rtl="0" fontAlgn="base">
        <a:spcBef>
          <a:spcPct val="20000"/>
        </a:spcBef>
        <a:spcAft>
          <a:spcPct val="0"/>
        </a:spcAft>
        <a:buChar char="»"/>
        <a:defRPr sz="2000">
          <a:solidFill>
            <a:schemeClr val="tx1"/>
          </a:solidFill>
          <a:latin typeface="+mn-lt"/>
        </a:defRPr>
      </a:lvl6pPr>
      <a:lvl7pPr marL="2961344" indent="-227795" algn="l" rtl="0" fontAlgn="base">
        <a:spcBef>
          <a:spcPct val="20000"/>
        </a:spcBef>
        <a:spcAft>
          <a:spcPct val="0"/>
        </a:spcAft>
        <a:buChar char="»"/>
        <a:defRPr sz="2000">
          <a:solidFill>
            <a:schemeClr val="tx1"/>
          </a:solidFill>
          <a:latin typeface="+mn-lt"/>
        </a:defRPr>
      </a:lvl7pPr>
      <a:lvl8pPr marL="3416935" indent="-227795" algn="l" rtl="0" fontAlgn="base">
        <a:spcBef>
          <a:spcPct val="20000"/>
        </a:spcBef>
        <a:spcAft>
          <a:spcPct val="0"/>
        </a:spcAft>
        <a:buChar char="»"/>
        <a:defRPr sz="2000">
          <a:solidFill>
            <a:schemeClr val="tx1"/>
          </a:solidFill>
          <a:latin typeface="+mn-lt"/>
        </a:defRPr>
      </a:lvl8pPr>
      <a:lvl9pPr marL="3872528" indent="-22779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1183" rtl="0" eaLnBrk="1" latinLnBrk="0" hangingPunct="1">
        <a:defRPr sz="1800" kern="1200">
          <a:solidFill>
            <a:schemeClr val="tx1"/>
          </a:solidFill>
          <a:latin typeface="+mn-lt"/>
          <a:ea typeface="+mn-ea"/>
          <a:cs typeface="+mn-cs"/>
        </a:defRPr>
      </a:lvl1pPr>
      <a:lvl2pPr marL="455587" algn="l" defTabSz="911183" rtl="0" eaLnBrk="1" latinLnBrk="0" hangingPunct="1">
        <a:defRPr sz="1800" kern="1200">
          <a:solidFill>
            <a:schemeClr val="tx1"/>
          </a:solidFill>
          <a:latin typeface="+mn-lt"/>
          <a:ea typeface="+mn-ea"/>
          <a:cs typeface="+mn-cs"/>
        </a:defRPr>
      </a:lvl2pPr>
      <a:lvl3pPr marL="911183" algn="l" defTabSz="911183" rtl="0" eaLnBrk="1" latinLnBrk="0" hangingPunct="1">
        <a:defRPr sz="1800" kern="1200">
          <a:solidFill>
            <a:schemeClr val="tx1"/>
          </a:solidFill>
          <a:latin typeface="+mn-lt"/>
          <a:ea typeface="+mn-ea"/>
          <a:cs typeface="+mn-cs"/>
        </a:defRPr>
      </a:lvl3pPr>
      <a:lvl4pPr marL="1366777" algn="l" defTabSz="911183" rtl="0" eaLnBrk="1" latinLnBrk="0" hangingPunct="1">
        <a:defRPr sz="1800" kern="1200">
          <a:solidFill>
            <a:schemeClr val="tx1"/>
          </a:solidFill>
          <a:latin typeface="+mn-lt"/>
          <a:ea typeface="+mn-ea"/>
          <a:cs typeface="+mn-cs"/>
        </a:defRPr>
      </a:lvl4pPr>
      <a:lvl5pPr marL="1822365" algn="l" defTabSz="911183" rtl="0" eaLnBrk="1" latinLnBrk="0" hangingPunct="1">
        <a:defRPr sz="1800" kern="1200">
          <a:solidFill>
            <a:schemeClr val="tx1"/>
          </a:solidFill>
          <a:latin typeface="+mn-lt"/>
          <a:ea typeface="+mn-ea"/>
          <a:cs typeface="+mn-cs"/>
        </a:defRPr>
      </a:lvl5pPr>
      <a:lvl6pPr marL="2277959" algn="l" defTabSz="911183" rtl="0" eaLnBrk="1" latinLnBrk="0" hangingPunct="1">
        <a:defRPr sz="1800" kern="1200">
          <a:solidFill>
            <a:schemeClr val="tx1"/>
          </a:solidFill>
          <a:latin typeface="+mn-lt"/>
          <a:ea typeface="+mn-ea"/>
          <a:cs typeface="+mn-cs"/>
        </a:defRPr>
      </a:lvl6pPr>
      <a:lvl7pPr marL="2733549" algn="l" defTabSz="911183" rtl="0" eaLnBrk="1" latinLnBrk="0" hangingPunct="1">
        <a:defRPr sz="1800" kern="1200">
          <a:solidFill>
            <a:schemeClr val="tx1"/>
          </a:solidFill>
          <a:latin typeface="+mn-lt"/>
          <a:ea typeface="+mn-ea"/>
          <a:cs typeface="+mn-cs"/>
        </a:defRPr>
      </a:lvl7pPr>
      <a:lvl8pPr marL="3189131" algn="l" defTabSz="911183" rtl="0" eaLnBrk="1" latinLnBrk="0" hangingPunct="1">
        <a:defRPr sz="1800" kern="1200">
          <a:solidFill>
            <a:schemeClr val="tx1"/>
          </a:solidFill>
          <a:latin typeface="+mn-lt"/>
          <a:ea typeface="+mn-ea"/>
          <a:cs typeface="+mn-cs"/>
        </a:defRPr>
      </a:lvl8pPr>
      <a:lvl9pPr marL="3644728" algn="l" defTabSz="91118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05" tIns="45555" rIns="91105" bIns="4555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05" tIns="45555" rIns="91105" bIns="4555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105" tIns="45555" rIns="91105" bIns="45555" numCol="1" anchor="t" anchorCtr="0" compatLnSpc="1">
            <a:prstTxWarp prst="textNoShape">
              <a:avLst/>
            </a:prstTxWarp>
          </a:bodyPr>
          <a:lstStyle>
            <a:lvl1pPr>
              <a:defRPr sz="1400"/>
            </a:lvl1pPr>
          </a:lstStyle>
          <a:p>
            <a:pPr defTabSz="911183"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105" tIns="45555" rIns="91105" bIns="45555" numCol="1" anchor="t" anchorCtr="0" compatLnSpc="1">
            <a:prstTxWarp prst="textNoShape">
              <a:avLst/>
            </a:prstTxWarp>
          </a:bodyPr>
          <a:lstStyle>
            <a:lvl1pPr algn="ctr">
              <a:defRPr sz="1400"/>
            </a:lvl1pPr>
          </a:lstStyle>
          <a:p>
            <a:pPr defTabSz="911183"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105" tIns="45555" rIns="91105" bIns="45555" numCol="1" anchor="t" anchorCtr="0" compatLnSpc="1">
            <a:prstTxWarp prst="textNoShape">
              <a:avLst/>
            </a:prstTxWarp>
          </a:bodyPr>
          <a:lstStyle>
            <a:lvl1pPr algn="r">
              <a:defRPr sz="1400"/>
            </a:lvl1pPr>
          </a:lstStyle>
          <a:p>
            <a:pPr defTabSz="911183" fontAlgn="base">
              <a:spcBef>
                <a:spcPct val="0"/>
              </a:spcBef>
              <a:spcAft>
                <a:spcPct val="0"/>
              </a:spcAft>
            </a:pPr>
            <a:fld id="{515CD37C-650F-446D-A539-6BAB9FE4D8E1}" type="slidenum">
              <a:rPr lang="en-US" altLang="en-US">
                <a:solidFill>
                  <a:srgbClr val="000000"/>
                </a:solidFill>
              </a:rPr>
              <a:pPr defTabSz="9111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8699886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5587" algn="ctr" rtl="0" fontAlgn="base">
        <a:spcBef>
          <a:spcPct val="0"/>
        </a:spcBef>
        <a:spcAft>
          <a:spcPct val="0"/>
        </a:spcAft>
        <a:defRPr sz="4400">
          <a:solidFill>
            <a:schemeClr val="tx2"/>
          </a:solidFill>
          <a:latin typeface="Arial" pitchFamily="34" charset="0"/>
        </a:defRPr>
      </a:lvl6pPr>
      <a:lvl7pPr marL="911183" algn="ctr" rtl="0" fontAlgn="base">
        <a:spcBef>
          <a:spcPct val="0"/>
        </a:spcBef>
        <a:spcAft>
          <a:spcPct val="0"/>
        </a:spcAft>
        <a:defRPr sz="4400">
          <a:solidFill>
            <a:schemeClr val="tx2"/>
          </a:solidFill>
          <a:latin typeface="Arial" pitchFamily="34" charset="0"/>
        </a:defRPr>
      </a:lvl7pPr>
      <a:lvl8pPr marL="1366777" algn="ctr" rtl="0" fontAlgn="base">
        <a:spcBef>
          <a:spcPct val="0"/>
        </a:spcBef>
        <a:spcAft>
          <a:spcPct val="0"/>
        </a:spcAft>
        <a:defRPr sz="4400">
          <a:solidFill>
            <a:schemeClr val="tx2"/>
          </a:solidFill>
          <a:latin typeface="Arial" pitchFamily="34" charset="0"/>
        </a:defRPr>
      </a:lvl8pPr>
      <a:lvl9pPr marL="1822365" algn="ctr" rtl="0" fontAlgn="base">
        <a:spcBef>
          <a:spcPct val="0"/>
        </a:spcBef>
        <a:spcAft>
          <a:spcPct val="0"/>
        </a:spcAft>
        <a:defRPr sz="4400">
          <a:solidFill>
            <a:schemeClr val="tx2"/>
          </a:solidFill>
          <a:latin typeface="Arial" pitchFamily="34" charset="0"/>
        </a:defRPr>
      </a:lvl9pPr>
    </p:titleStyle>
    <p:bodyStyle>
      <a:lvl1pPr marL="341692" indent="-341692" algn="l" rtl="0" eaLnBrk="0" fontAlgn="base" hangingPunct="0">
        <a:spcBef>
          <a:spcPct val="20000"/>
        </a:spcBef>
        <a:spcAft>
          <a:spcPct val="0"/>
        </a:spcAft>
        <a:buChar char="•"/>
        <a:defRPr sz="3200">
          <a:solidFill>
            <a:schemeClr val="tx1"/>
          </a:solidFill>
          <a:latin typeface="+mn-lt"/>
          <a:ea typeface="+mn-ea"/>
          <a:cs typeface="+mn-cs"/>
        </a:defRPr>
      </a:lvl1pPr>
      <a:lvl2pPr marL="740335" indent="-284750" algn="l" rtl="0" eaLnBrk="0" fontAlgn="base" hangingPunct="0">
        <a:spcBef>
          <a:spcPct val="20000"/>
        </a:spcBef>
        <a:spcAft>
          <a:spcPct val="0"/>
        </a:spcAft>
        <a:buChar char="–"/>
        <a:defRPr sz="2800">
          <a:solidFill>
            <a:schemeClr val="tx1"/>
          </a:solidFill>
          <a:latin typeface="+mn-lt"/>
        </a:defRPr>
      </a:lvl2pPr>
      <a:lvl3pPr marL="1138982" indent="-227795" algn="l" rtl="0" eaLnBrk="0" fontAlgn="base" hangingPunct="0">
        <a:spcBef>
          <a:spcPct val="20000"/>
        </a:spcBef>
        <a:spcAft>
          <a:spcPct val="0"/>
        </a:spcAft>
        <a:buChar char="•"/>
        <a:defRPr sz="2400">
          <a:solidFill>
            <a:schemeClr val="tx1"/>
          </a:solidFill>
          <a:latin typeface="+mn-lt"/>
        </a:defRPr>
      </a:lvl3pPr>
      <a:lvl4pPr marL="1594558" indent="-227795" algn="l" rtl="0" eaLnBrk="0" fontAlgn="base" hangingPunct="0">
        <a:spcBef>
          <a:spcPct val="20000"/>
        </a:spcBef>
        <a:spcAft>
          <a:spcPct val="0"/>
        </a:spcAft>
        <a:buChar char="–"/>
        <a:defRPr sz="2000">
          <a:solidFill>
            <a:schemeClr val="tx1"/>
          </a:solidFill>
          <a:latin typeface="+mn-lt"/>
        </a:defRPr>
      </a:lvl4pPr>
      <a:lvl5pPr marL="2050160" indent="-227795" algn="l" rtl="0" eaLnBrk="0" fontAlgn="base" hangingPunct="0">
        <a:spcBef>
          <a:spcPct val="20000"/>
        </a:spcBef>
        <a:spcAft>
          <a:spcPct val="0"/>
        </a:spcAft>
        <a:buChar char="»"/>
        <a:defRPr sz="2000">
          <a:solidFill>
            <a:schemeClr val="tx1"/>
          </a:solidFill>
          <a:latin typeface="+mn-lt"/>
        </a:defRPr>
      </a:lvl5pPr>
      <a:lvl6pPr marL="2505752" indent="-227795" algn="l" rtl="0" fontAlgn="base">
        <a:spcBef>
          <a:spcPct val="20000"/>
        </a:spcBef>
        <a:spcAft>
          <a:spcPct val="0"/>
        </a:spcAft>
        <a:buChar char="»"/>
        <a:defRPr sz="2000">
          <a:solidFill>
            <a:schemeClr val="tx1"/>
          </a:solidFill>
          <a:latin typeface="+mn-lt"/>
        </a:defRPr>
      </a:lvl6pPr>
      <a:lvl7pPr marL="2961344" indent="-227795" algn="l" rtl="0" fontAlgn="base">
        <a:spcBef>
          <a:spcPct val="20000"/>
        </a:spcBef>
        <a:spcAft>
          <a:spcPct val="0"/>
        </a:spcAft>
        <a:buChar char="»"/>
        <a:defRPr sz="2000">
          <a:solidFill>
            <a:schemeClr val="tx1"/>
          </a:solidFill>
          <a:latin typeface="+mn-lt"/>
        </a:defRPr>
      </a:lvl7pPr>
      <a:lvl8pPr marL="3416935" indent="-227795" algn="l" rtl="0" fontAlgn="base">
        <a:spcBef>
          <a:spcPct val="20000"/>
        </a:spcBef>
        <a:spcAft>
          <a:spcPct val="0"/>
        </a:spcAft>
        <a:buChar char="»"/>
        <a:defRPr sz="2000">
          <a:solidFill>
            <a:schemeClr val="tx1"/>
          </a:solidFill>
          <a:latin typeface="+mn-lt"/>
        </a:defRPr>
      </a:lvl8pPr>
      <a:lvl9pPr marL="3872528" indent="-22779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1183" rtl="0" eaLnBrk="1" latinLnBrk="0" hangingPunct="1">
        <a:defRPr sz="1800" kern="1200">
          <a:solidFill>
            <a:schemeClr val="tx1"/>
          </a:solidFill>
          <a:latin typeface="+mn-lt"/>
          <a:ea typeface="+mn-ea"/>
          <a:cs typeface="+mn-cs"/>
        </a:defRPr>
      </a:lvl1pPr>
      <a:lvl2pPr marL="455587" algn="l" defTabSz="911183" rtl="0" eaLnBrk="1" latinLnBrk="0" hangingPunct="1">
        <a:defRPr sz="1800" kern="1200">
          <a:solidFill>
            <a:schemeClr val="tx1"/>
          </a:solidFill>
          <a:latin typeface="+mn-lt"/>
          <a:ea typeface="+mn-ea"/>
          <a:cs typeface="+mn-cs"/>
        </a:defRPr>
      </a:lvl2pPr>
      <a:lvl3pPr marL="911183" algn="l" defTabSz="911183" rtl="0" eaLnBrk="1" latinLnBrk="0" hangingPunct="1">
        <a:defRPr sz="1800" kern="1200">
          <a:solidFill>
            <a:schemeClr val="tx1"/>
          </a:solidFill>
          <a:latin typeface="+mn-lt"/>
          <a:ea typeface="+mn-ea"/>
          <a:cs typeface="+mn-cs"/>
        </a:defRPr>
      </a:lvl3pPr>
      <a:lvl4pPr marL="1366777" algn="l" defTabSz="911183" rtl="0" eaLnBrk="1" latinLnBrk="0" hangingPunct="1">
        <a:defRPr sz="1800" kern="1200">
          <a:solidFill>
            <a:schemeClr val="tx1"/>
          </a:solidFill>
          <a:latin typeface="+mn-lt"/>
          <a:ea typeface="+mn-ea"/>
          <a:cs typeface="+mn-cs"/>
        </a:defRPr>
      </a:lvl4pPr>
      <a:lvl5pPr marL="1822365" algn="l" defTabSz="911183" rtl="0" eaLnBrk="1" latinLnBrk="0" hangingPunct="1">
        <a:defRPr sz="1800" kern="1200">
          <a:solidFill>
            <a:schemeClr val="tx1"/>
          </a:solidFill>
          <a:latin typeface="+mn-lt"/>
          <a:ea typeface="+mn-ea"/>
          <a:cs typeface="+mn-cs"/>
        </a:defRPr>
      </a:lvl5pPr>
      <a:lvl6pPr marL="2277959" algn="l" defTabSz="911183" rtl="0" eaLnBrk="1" latinLnBrk="0" hangingPunct="1">
        <a:defRPr sz="1800" kern="1200">
          <a:solidFill>
            <a:schemeClr val="tx1"/>
          </a:solidFill>
          <a:latin typeface="+mn-lt"/>
          <a:ea typeface="+mn-ea"/>
          <a:cs typeface="+mn-cs"/>
        </a:defRPr>
      </a:lvl6pPr>
      <a:lvl7pPr marL="2733549" algn="l" defTabSz="911183" rtl="0" eaLnBrk="1" latinLnBrk="0" hangingPunct="1">
        <a:defRPr sz="1800" kern="1200">
          <a:solidFill>
            <a:schemeClr val="tx1"/>
          </a:solidFill>
          <a:latin typeface="+mn-lt"/>
          <a:ea typeface="+mn-ea"/>
          <a:cs typeface="+mn-cs"/>
        </a:defRPr>
      </a:lvl7pPr>
      <a:lvl8pPr marL="3189131" algn="l" defTabSz="911183" rtl="0" eaLnBrk="1" latinLnBrk="0" hangingPunct="1">
        <a:defRPr sz="1800" kern="1200">
          <a:solidFill>
            <a:schemeClr val="tx1"/>
          </a:solidFill>
          <a:latin typeface="+mn-lt"/>
          <a:ea typeface="+mn-ea"/>
          <a:cs typeface="+mn-cs"/>
        </a:defRPr>
      </a:lvl8pPr>
      <a:lvl9pPr marL="3644728" algn="l" defTabSz="91118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54979" name="Rectangle 28"/>
          <p:cNvSpPr>
            <a:spLocks noGrp="1" noChangeArrowheads="1"/>
          </p:cNvSpPr>
          <p:nvPr>
            <p:ph type="title"/>
          </p:nvPr>
        </p:nvSpPr>
        <p:spPr bwMode="auto">
          <a:xfrm>
            <a:off x="457200" y="27464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9" tIns="45581" rIns="91159" bIns="45581" numCol="1" anchor="ctr" anchorCtr="0" compatLnSpc="1">
            <a:prstTxWarp prst="textNoShape">
              <a:avLst/>
            </a:prstTxWarp>
          </a:bodyPr>
          <a:lstStyle/>
          <a:p>
            <a:pPr lvl="0"/>
            <a:r>
              <a:rPr lang="en-CA" altLang="en-US" smtClean="0"/>
              <a:t>Click to edit Master title style</a:t>
            </a:r>
          </a:p>
        </p:txBody>
      </p:sp>
      <p:sp>
        <p:nvSpPr>
          <p:cNvPr id="254980" name="Rectangle 29"/>
          <p:cNvSpPr>
            <a:spLocks noGrp="1" noChangeArrowheads="1"/>
          </p:cNvSpPr>
          <p:nvPr>
            <p:ph type="body" idx="1"/>
          </p:nvPr>
        </p:nvSpPr>
        <p:spPr bwMode="auto">
          <a:xfrm>
            <a:off x="457200" y="160023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9" tIns="45581" rIns="91159" bIns="45581"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54" name="Line 30"/>
          <p:cNvSpPr>
            <a:spLocks noChangeShapeType="1"/>
          </p:cNvSpPr>
          <p:nvPr/>
        </p:nvSpPr>
        <p:spPr bwMode="auto">
          <a:xfrm>
            <a:off x="827088" y="1268413"/>
            <a:ext cx="8316912" cy="0"/>
          </a:xfrm>
          <a:prstGeom prst="line">
            <a:avLst/>
          </a:prstGeom>
          <a:noFill/>
          <a:ln w="28575">
            <a:solidFill>
              <a:srgbClr val="3A601B"/>
            </a:solidFill>
            <a:round/>
            <a:headEnd/>
            <a:tailEnd/>
          </a:ln>
          <a:effectLst/>
        </p:spPr>
        <p:txBody>
          <a:bodyPr lIns="91159" tIns="45581" rIns="91159" bIns="45581"/>
          <a:lstStyle/>
          <a:p>
            <a:pPr defTabSz="911632" fontAlgn="base">
              <a:spcBef>
                <a:spcPct val="0"/>
              </a:spcBef>
              <a:spcAft>
                <a:spcPct val="0"/>
              </a:spcAft>
              <a:defRPr/>
            </a:pPr>
            <a:endParaRPr kumimoji="1" lang="en-US">
              <a:solidFill>
                <a:srgbClr val="000000"/>
              </a:solidFill>
            </a:endParaRPr>
          </a:p>
        </p:txBody>
      </p:sp>
      <p:pic>
        <p:nvPicPr>
          <p:cNvPr id="254984" name="Picture 8" descr="DFO_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r="38313" b="-23415"/>
          <a:stretch>
            <a:fillRect/>
          </a:stretch>
        </p:blipFill>
        <p:spPr bwMode="auto">
          <a:xfrm>
            <a:off x="2362200" y="6481765"/>
            <a:ext cx="1828800" cy="300037"/>
          </a:xfrm>
          <a:prstGeom prst="rect">
            <a:avLst/>
          </a:prstGeom>
          <a:noFill/>
          <a:extLst>
            <a:ext uri="{909E8E84-426E-40DD-AFC4-6F175D3DCCD1}">
              <a14:hiddenFill xmlns:a14="http://schemas.microsoft.com/office/drawing/2010/main">
                <a:solidFill>
                  <a:srgbClr val="FFFFFF"/>
                </a:solidFill>
              </a14:hiddenFill>
            </a:ext>
          </a:extLst>
        </p:spPr>
      </p:pic>
      <p:pic>
        <p:nvPicPr>
          <p:cNvPr id="254985" name="Picture 9" descr="Mercator-logo_new"/>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t="27115" b="31236"/>
          <a:stretch>
            <a:fillRect/>
          </a:stretch>
        </p:blipFill>
        <p:spPr bwMode="auto">
          <a:xfrm>
            <a:off x="6248400" y="6248402"/>
            <a:ext cx="1463675"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4986" name="Picture 10"/>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343400" y="6477000"/>
            <a:ext cx="1871663" cy="24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202021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xStyles>
    <p:titleStyle>
      <a:lvl1pPr algn="l" rtl="0" fontAlgn="base">
        <a:spcBef>
          <a:spcPct val="0"/>
        </a:spcBef>
        <a:spcAft>
          <a:spcPct val="0"/>
        </a:spcAft>
        <a:defRPr kumimoji="1" sz="3600" b="1">
          <a:solidFill>
            <a:srgbClr val="3A601B"/>
          </a:solidFill>
          <a:latin typeface="+mj-lt"/>
          <a:ea typeface="+mj-ea"/>
          <a:cs typeface="+mj-cs"/>
        </a:defRPr>
      </a:lvl1pPr>
      <a:lvl2pPr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5801"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1632"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67451"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3264"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6457" indent="-286457" algn="l" rtl="0" fontAlgn="base">
        <a:spcBef>
          <a:spcPct val="20000"/>
        </a:spcBef>
        <a:spcAft>
          <a:spcPct val="0"/>
        </a:spcAft>
        <a:buClr>
          <a:srgbClr val="FF0000"/>
        </a:buClr>
        <a:buSzPct val="120000"/>
        <a:buChar char="•"/>
        <a:defRPr kumimoji="1" sz="2400">
          <a:solidFill>
            <a:schemeClr val="tx1"/>
          </a:solidFill>
          <a:latin typeface="+mn-lt"/>
          <a:ea typeface="+mn-ea"/>
          <a:cs typeface="+mn-cs"/>
        </a:defRPr>
      </a:lvl1pPr>
      <a:lvl2pPr marL="762862" indent="-286457" algn="l" rtl="0" fontAlgn="base">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6374" indent="-182014" algn="l" rtl="0" fontAlgn="base">
        <a:spcBef>
          <a:spcPct val="20000"/>
        </a:spcBef>
        <a:spcAft>
          <a:spcPct val="0"/>
        </a:spcAft>
        <a:buClr>
          <a:srgbClr val="C8A200"/>
        </a:buClr>
        <a:buFont typeface="Arial" charset="0"/>
        <a:buChar char="▪"/>
        <a:defRPr kumimoji="1" sz="2400">
          <a:solidFill>
            <a:schemeClr val="tx1"/>
          </a:solidFill>
          <a:latin typeface="+mn-lt"/>
          <a:ea typeface="+mn-ea"/>
          <a:cs typeface="+mn-cs"/>
        </a:defRPr>
      </a:lvl3pPr>
      <a:lvl4pPr marL="1612765" indent="-286457" algn="l" rtl="0" fontAlgn="base">
        <a:spcBef>
          <a:spcPct val="20000"/>
        </a:spcBef>
        <a:spcAft>
          <a:spcPct val="0"/>
        </a:spcAft>
        <a:buChar char="–"/>
        <a:defRPr kumimoji="1" sz="1600">
          <a:solidFill>
            <a:schemeClr val="tx1"/>
          </a:solidFill>
          <a:latin typeface="+mn-lt"/>
          <a:ea typeface="+mn-ea"/>
          <a:cs typeface="+mn-cs"/>
        </a:defRPr>
      </a:lvl4pPr>
      <a:lvl5pPr marL="1994199" indent="-189924" algn="l" rtl="0" fontAlgn="base">
        <a:spcBef>
          <a:spcPct val="20000"/>
        </a:spcBef>
        <a:spcAft>
          <a:spcPct val="0"/>
        </a:spcAft>
        <a:buChar char="»"/>
        <a:defRPr kumimoji="1" sz="1400">
          <a:solidFill>
            <a:schemeClr val="tx1"/>
          </a:solidFill>
          <a:latin typeface="+mn-lt"/>
          <a:ea typeface="+mn-ea"/>
          <a:cs typeface="+mn-cs"/>
        </a:defRPr>
      </a:lvl5pPr>
      <a:lvl6pPr marL="2450020" indent="-189924" algn="l" rtl="0" fontAlgn="base">
        <a:spcBef>
          <a:spcPct val="20000"/>
        </a:spcBef>
        <a:spcAft>
          <a:spcPct val="0"/>
        </a:spcAft>
        <a:buChar char="»"/>
        <a:defRPr kumimoji="1" sz="1400">
          <a:solidFill>
            <a:schemeClr val="tx1"/>
          </a:solidFill>
          <a:latin typeface="+mn-lt"/>
          <a:ea typeface="+mn-ea"/>
          <a:cs typeface="+mn-cs"/>
        </a:defRPr>
      </a:lvl6pPr>
      <a:lvl7pPr marL="2905831" indent="-189924" algn="l" rtl="0" fontAlgn="base">
        <a:spcBef>
          <a:spcPct val="20000"/>
        </a:spcBef>
        <a:spcAft>
          <a:spcPct val="0"/>
        </a:spcAft>
        <a:buChar char="»"/>
        <a:defRPr kumimoji="1" sz="1400">
          <a:solidFill>
            <a:schemeClr val="tx1"/>
          </a:solidFill>
          <a:latin typeface="+mn-lt"/>
          <a:ea typeface="+mn-ea"/>
          <a:cs typeface="+mn-cs"/>
        </a:defRPr>
      </a:lvl7pPr>
      <a:lvl8pPr marL="3361643" indent="-189924" algn="l" rtl="0" fontAlgn="base">
        <a:spcBef>
          <a:spcPct val="20000"/>
        </a:spcBef>
        <a:spcAft>
          <a:spcPct val="0"/>
        </a:spcAft>
        <a:buChar char="»"/>
        <a:defRPr kumimoji="1" sz="1400">
          <a:solidFill>
            <a:schemeClr val="tx1"/>
          </a:solidFill>
          <a:latin typeface="+mn-lt"/>
          <a:ea typeface="+mn-ea"/>
          <a:cs typeface="+mn-cs"/>
        </a:defRPr>
      </a:lvl8pPr>
      <a:lvl9pPr marL="3817463" indent="-189924"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1632" rtl="0" eaLnBrk="1" latinLnBrk="0" hangingPunct="1">
        <a:defRPr sz="1800" kern="1200">
          <a:solidFill>
            <a:schemeClr val="tx1"/>
          </a:solidFill>
          <a:latin typeface="+mn-lt"/>
          <a:ea typeface="+mn-ea"/>
          <a:cs typeface="+mn-cs"/>
        </a:defRPr>
      </a:lvl1pPr>
      <a:lvl2pPr marL="455801" algn="l" defTabSz="911632" rtl="0" eaLnBrk="1" latinLnBrk="0" hangingPunct="1">
        <a:defRPr sz="1800" kern="1200">
          <a:solidFill>
            <a:schemeClr val="tx1"/>
          </a:solidFill>
          <a:latin typeface="+mn-lt"/>
          <a:ea typeface="+mn-ea"/>
          <a:cs typeface="+mn-cs"/>
        </a:defRPr>
      </a:lvl2pPr>
      <a:lvl3pPr marL="911632" algn="l" defTabSz="911632" rtl="0" eaLnBrk="1" latinLnBrk="0" hangingPunct="1">
        <a:defRPr sz="1800" kern="1200">
          <a:solidFill>
            <a:schemeClr val="tx1"/>
          </a:solidFill>
          <a:latin typeface="+mn-lt"/>
          <a:ea typeface="+mn-ea"/>
          <a:cs typeface="+mn-cs"/>
        </a:defRPr>
      </a:lvl3pPr>
      <a:lvl4pPr marL="1367451" algn="l" defTabSz="911632" rtl="0" eaLnBrk="1" latinLnBrk="0" hangingPunct="1">
        <a:defRPr sz="1800" kern="1200">
          <a:solidFill>
            <a:schemeClr val="tx1"/>
          </a:solidFill>
          <a:latin typeface="+mn-lt"/>
          <a:ea typeface="+mn-ea"/>
          <a:cs typeface="+mn-cs"/>
        </a:defRPr>
      </a:lvl4pPr>
      <a:lvl5pPr marL="1823264" algn="l" defTabSz="911632" rtl="0" eaLnBrk="1" latinLnBrk="0" hangingPunct="1">
        <a:defRPr sz="1800" kern="1200">
          <a:solidFill>
            <a:schemeClr val="tx1"/>
          </a:solidFill>
          <a:latin typeface="+mn-lt"/>
          <a:ea typeface="+mn-ea"/>
          <a:cs typeface="+mn-cs"/>
        </a:defRPr>
      </a:lvl5pPr>
      <a:lvl6pPr marL="2279082" algn="l" defTabSz="911632" rtl="0" eaLnBrk="1" latinLnBrk="0" hangingPunct="1">
        <a:defRPr sz="1800" kern="1200">
          <a:solidFill>
            <a:schemeClr val="tx1"/>
          </a:solidFill>
          <a:latin typeface="+mn-lt"/>
          <a:ea typeface="+mn-ea"/>
          <a:cs typeface="+mn-cs"/>
        </a:defRPr>
      </a:lvl6pPr>
      <a:lvl7pPr marL="2734903" algn="l" defTabSz="911632" rtl="0" eaLnBrk="1" latinLnBrk="0" hangingPunct="1">
        <a:defRPr sz="1800" kern="1200">
          <a:solidFill>
            <a:schemeClr val="tx1"/>
          </a:solidFill>
          <a:latin typeface="+mn-lt"/>
          <a:ea typeface="+mn-ea"/>
          <a:cs typeface="+mn-cs"/>
        </a:defRPr>
      </a:lvl7pPr>
      <a:lvl8pPr marL="3190714" algn="l" defTabSz="911632" rtl="0" eaLnBrk="1" latinLnBrk="0" hangingPunct="1">
        <a:defRPr sz="1800" kern="1200">
          <a:solidFill>
            <a:schemeClr val="tx1"/>
          </a:solidFill>
          <a:latin typeface="+mn-lt"/>
          <a:ea typeface="+mn-ea"/>
          <a:cs typeface="+mn-cs"/>
        </a:defRPr>
      </a:lvl8pPr>
      <a:lvl9pPr marL="3646530" algn="l" defTabSz="9116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237288"/>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fontAlgn="base" hangingPunct="1">
              <a:spcBef>
                <a:spcPct val="0"/>
              </a:spcBef>
              <a:spcAft>
                <a:spcPct val="0"/>
              </a:spcAft>
              <a:defRPr/>
            </a:pPr>
            <a:r>
              <a:rPr lang="en-CA" altLang="en-US" sz="1000" smtClean="0">
                <a:solidFill>
                  <a:srgbClr val="000000"/>
                </a:solidFill>
              </a:rPr>
              <a:t>Page </a:t>
            </a:r>
            <a:fld id="{71AE9A98-DFAC-4B15-BF0D-0D00083AA6D9}" type="slidenum">
              <a:rPr lang="en-CA" altLang="en-US" sz="1000" smtClean="0">
                <a:solidFill>
                  <a:srgbClr val="000000"/>
                </a:solidFill>
              </a:rPr>
              <a:pPr algn="ctr" eaLnBrk="1" fontAlgn="base" hangingPunct="1">
                <a:spcBef>
                  <a:spcPct val="0"/>
                </a:spcBef>
                <a:spcAft>
                  <a:spcPct val="0"/>
                </a:spcAft>
                <a:defRPr/>
              </a:pPr>
              <a:t>‹#›</a:t>
            </a:fld>
            <a:r>
              <a:rPr lang="en-CA" altLang="en-US" sz="1000" smtClean="0">
                <a:solidFill>
                  <a:srgbClr val="000000"/>
                </a:solidFill>
              </a:rPr>
              <a:t> – </a:t>
            </a:r>
            <a:fld id="{6F48D83F-BB17-4507-AE51-A3E9FC5E5086}" type="datetime4">
              <a:rPr kumimoji="0" lang="en-CA" altLang="en-US" sz="1000" smtClean="0">
                <a:solidFill>
                  <a:srgbClr val="000000"/>
                </a:solidFill>
              </a:rPr>
              <a:pPr algn="ctr" eaLnBrk="1" fontAlgn="base" hangingPunct="1">
                <a:spcBef>
                  <a:spcPct val="0"/>
                </a:spcBef>
                <a:spcAft>
                  <a:spcPct val="0"/>
                </a:spcAft>
                <a:defRPr/>
              </a:pPr>
              <a:t>April-28-16</a:t>
            </a:fld>
            <a:endParaRPr kumimoji="0" lang="en-CA" altLang="en-US" sz="1000" smtClean="0">
              <a:solidFill>
                <a:srgbClr val="000000"/>
              </a:solidFill>
            </a:endParaRPr>
          </a:p>
        </p:txBody>
      </p:sp>
      <p:sp>
        <p:nvSpPr>
          <p:cNvPr id="2051" name="Rectangle 28"/>
          <p:cNvSpPr>
            <a:spLocks noGrp="1" noChangeArrowheads="1"/>
          </p:cNvSpPr>
          <p:nvPr>
            <p:ph type="title"/>
          </p:nvPr>
        </p:nvSpPr>
        <p:spPr bwMode="auto">
          <a:xfrm>
            <a:off x="879475"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2052" name="Rectangle 29"/>
          <p:cNvSpPr>
            <a:spLocks noGrp="1" noChangeArrowheads="1"/>
          </p:cNvSpPr>
          <p:nvPr>
            <p:ph type="body" idx="1"/>
          </p:nvPr>
        </p:nvSpPr>
        <p:spPr bwMode="auto">
          <a:xfrm>
            <a:off x="879475"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2053"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CA">
              <a:solidFill>
                <a:srgbClr val="000000"/>
              </a:solidFill>
              <a:ea typeface="ＭＳ Ｐゴシック" pitchFamily="34" charset="-128"/>
            </a:endParaRPr>
          </a:p>
        </p:txBody>
      </p:sp>
    </p:spTree>
    <p:extLst>
      <p:ext uri="{BB962C8B-B14F-4D97-AF65-F5344CB8AC3E}">
        <p14:creationId xmlns:p14="http://schemas.microsoft.com/office/powerpoint/2010/main" val="240318867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iming>
    <p:tnLst>
      <p:par>
        <p:cTn id="1" dur="indefinite" restart="never" nodeType="tmRoot"/>
      </p:par>
    </p:tnLst>
  </p:timing>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2" y="274640"/>
            <a:ext cx="81518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762002" y="1557338"/>
            <a:ext cx="8151813"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2052" name="Picture 4" descr="DFO_Logo"/>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r="38313" b="-23415"/>
          <a:stretch>
            <a:fillRect/>
          </a:stretch>
        </p:blipFill>
        <p:spPr bwMode="auto">
          <a:xfrm>
            <a:off x="2438404" y="6481765"/>
            <a:ext cx="18288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NOOFS_logo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781804" y="6324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Mercator-logo_new"/>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t="27115" b="31236"/>
          <a:stretch>
            <a:fillRect/>
          </a:stretch>
        </p:blipFill>
        <p:spPr bwMode="auto">
          <a:xfrm>
            <a:off x="4860927" y="6248402"/>
            <a:ext cx="1463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descr="CONCEPTS Logo"/>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l="20833" t="21455" r="17500" b="22206"/>
          <a:stretch>
            <a:fillRect/>
          </a:stretch>
        </p:blipFill>
        <p:spPr bwMode="auto">
          <a:xfrm>
            <a:off x="6804028" y="620236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r="32700" b="-17818"/>
          <a:stretch>
            <a:fillRect/>
          </a:stretch>
        </p:blipFill>
        <p:spPr bwMode="auto">
          <a:xfrm>
            <a:off x="7812093" y="6453189"/>
            <a:ext cx="1260475" cy="2889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97035932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timing>
    <p:tnLst>
      <p:par>
        <p:cTn id="1" dur="indefinite" restart="never" nodeType="tmRoot"/>
      </p:par>
    </p:tnLst>
  </p:timing>
  <p:txStyles>
    <p:titleStyle>
      <a:lvl1pPr marL="1076013" indent="-215201" algn="l" defTabSz="447809" rtl="0" eaLnBrk="0" fontAlgn="base" hangingPunct="0">
        <a:lnSpc>
          <a:spcPct val="93000"/>
        </a:lnSpc>
        <a:spcBef>
          <a:spcPct val="0"/>
        </a:spcBef>
        <a:spcAft>
          <a:spcPct val="0"/>
        </a:spcAft>
        <a:buClr>
          <a:srgbClr val="000000"/>
        </a:buClr>
        <a:buSzPct val="45000"/>
        <a:buFont typeface="Wingdings" pitchFamily="2" charset="2"/>
        <a:defRPr sz="3600" b="1">
          <a:solidFill>
            <a:srgbClr val="3A601B"/>
          </a:solidFill>
          <a:latin typeface="+mj-lt"/>
          <a:ea typeface="+mj-ea"/>
          <a:cs typeface="+mj-cs"/>
        </a:defRPr>
      </a:lvl1pPr>
      <a:lvl2pPr marL="1076013" indent="-215201" algn="l" defTabSz="447809" rtl="0" eaLnBrk="0" fontAlgn="base" hangingPunct="0">
        <a:lnSpc>
          <a:spcPct val="93000"/>
        </a:lnSpc>
        <a:spcBef>
          <a:spcPct val="0"/>
        </a:spcBef>
        <a:spcAft>
          <a:spcPct val="0"/>
        </a:spcAft>
        <a:buClr>
          <a:srgbClr val="000000"/>
        </a:buClr>
        <a:buSzPct val="45000"/>
        <a:buFont typeface="Wingdings" pitchFamily="2" charset="2"/>
        <a:defRPr sz="3600" b="1">
          <a:solidFill>
            <a:srgbClr val="3A601B"/>
          </a:solidFill>
          <a:latin typeface="Arial" pitchFamily="34" charset="0"/>
          <a:ea typeface="Arial Unicode MS" pitchFamily="34" charset="-128"/>
          <a:cs typeface="Arial Unicode MS" pitchFamily="34" charset="-128"/>
        </a:defRPr>
      </a:lvl2pPr>
      <a:lvl3pPr marL="1076013" indent="-215201" algn="l" defTabSz="447809" rtl="0" eaLnBrk="0" fontAlgn="base" hangingPunct="0">
        <a:lnSpc>
          <a:spcPct val="93000"/>
        </a:lnSpc>
        <a:spcBef>
          <a:spcPct val="0"/>
        </a:spcBef>
        <a:spcAft>
          <a:spcPct val="0"/>
        </a:spcAft>
        <a:buClr>
          <a:srgbClr val="000000"/>
        </a:buClr>
        <a:buSzPct val="45000"/>
        <a:buFont typeface="Wingdings" pitchFamily="2" charset="2"/>
        <a:defRPr sz="3600" b="1">
          <a:solidFill>
            <a:srgbClr val="3A601B"/>
          </a:solidFill>
          <a:latin typeface="Arial" pitchFamily="34" charset="0"/>
          <a:ea typeface="Arial Unicode MS" pitchFamily="34" charset="-128"/>
          <a:cs typeface="Arial Unicode MS" pitchFamily="34" charset="-128"/>
        </a:defRPr>
      </a:lvl3pPr>
      <a:lvl4pPr marL="1076013" indent="-215201" algn="l" defTabSz="447809" rtl="0" eaLnBrk="0" fontAlgn="base" hangingPunct="0">
        <a:lnSpc>
          <a:spcPct val="93000"/>
        </a:lnSpc>
        <a:spcBef>
          <a:spcPct val="0"/>
        </a:spcBef>
        <a:spcAft>
          <a:spcPct val="0"/>
        </a:spcAft>
        <a:buClr>
          <a:srgbClr val="000000"/>
        </a:buClr>
        <a:buSzPct val="45000"/>
        <a:buFont typeface="Wingdings" pitchFamily="2" charset="2"/>
        <a:defRPr sz="3600" b="1">
          <a:solidFill>
            <a:srgbClr val="3A601B"/>
          </a:solidFill>
          <a:latin typeface="Arial" pitchFamily="34" charset="0"/>
          <a:ea typeface="Arial Unicode MS" pitchFamily="34" charset="-128"/>
          <a:cs typeface="Arial Unicode MS" pitchFamily="34" charset="-128"/>
        </a:defRPr>
      </a:lvl4pPr>
      <a:lvl5pPr marL="1076013" indent="-215201" algn="l" defTabSz="447809" rtl="0" eaLnBrk="0" fontAlgn="base" hangingPunct="0">
        <a:lnSpc>
          <a:spcPct val="93000"/>
        </a:lnSpc>
        <a:spcBef>
          <a:spcPct val="0"/>
        </a:spcBef>
        <a:spcAft>
          <a:spcPct val="0"/>
        </a:spcAft>
        <a:buClr>
          <a:srgbClr val="000000"/>
        </a:buClr>
        <a:buSzPct val="45000"/>
        <a:buFont typeface="Wingdings" pitchFamily="2" charset="2"/>
        <a:defRPr sz="3600" b="1">
          <a:solidFill>
            <a:srgbClr val="3A601B"/>
          </a:solidFill>
          <a:latin typeface="Arial" pitchFamily="34" charset="0"/>
          <a:ea typeface="Arial Unicode MS" pitchFamily="34" charset="-128"/>
          <a:cs typeface="Arial Unicode MS" pitchFamily="34" charset="-128"/>
        </a:defRPr>
      </a:lvl5pPr>
      <a:lvl6pPr marL="1531736" indent="-215201" algn="l" defTabSz="447809" rtl="0" fontAlgn="base">
        <a:lnSpc>
          <a:spcPct val="93000"/>
        </a:lnSpc>
        <a:spcBef>
          <a:spcPct val="0"/>
        </a:spcBef>
        <a:spcAft>
          <a:spcPct val="0"/>
        </a:spcAft>
        <a:buClr>
          <a:srgbClr val="000000"/>
        </a:buClr>
        <a:buSzPct val="45000"/>
        <a:buFont typeface="Wingdings" pitchFamily="2" charset="2"/>
        <a:defRPr sz="3600" b="1">
          <a:solidFill>
            <a:srgbClr val="3A601B"/>
          </a:solidFill>
          <a:latin typeface="Arial" pitchFamily="34" charset="0"/>
          <a:ea typeface="Arial Unicode MS" pitchFamily="34" charset="-128"/>
          <a:cs typeface="Arial Unicode MS" pitchFamily="34" charset="-128"/>
        </a:defRPr>
      </a:lvl6pPr>
      <a:lvl7pPr marL="1987461" indent="-215201" algn="l" defTabSz="447809" rtl="0" fontAlgn="base">
        <a:lnSpc>
          <a:spcPct val="93000"/>
        </a:lnSpc>
        <a:spcBef>
          <a:spcPct val="0"/>
        </a:spcBef>
        <a:spcAft>
          <a:spcPct val="0"/>
        </a:spcAft>
        <a:buClr>
          <a:srgbClr val="000000"/>
        </a:buClr>
        <a:buSzPct val="45000"/>
        <a:buFont typeface="Wingdings" pitchFamily="2" charset="2"/>
        <a:defRPr sz="3600" b="1">
          <a:solidFill>
            <a:srgbClr val="3A601B"/>
          </a:solidFill>
          <a:latin typeface="Arial" pitchFamily="34" charset="0"/>
          <a:ea typeface="Arial Unicode MS" pitchFamily="34" charset="-128"/>
          <a:cs typeface="Arial Unicode MS" pitchFamily="34" charset="-128"/>
        </a:defRPr>
      </a:lvl7pPr>
      <a:lvl8pPr marL="2443179" indent="-215201" algn="l" defTabSz="447809" rtl="0" fontAlgn="base">
        <a:lnSpc>
          <a:spcPct val="93000"/>
        </a:lnSpc>
        <a:spcBef>
          <a:spcPct val="0"/>
        </a:spcBef>
        <a:spcAft>
          <a:spcPct val="0"/>
        </a:spcAft>
        <a:buClr>
          <a:srgbClr val="000000"/>
        </a:buClr>
        <a:buSzPct val="45000"/>
        <a:buFont typeface="Wingdings" pitchFamily="2" charset="2"/>
        <a:defRPr sz="3600" b="1">
          <a:solidFill>
            <a:srgbClr val="3A601B"/>
          </a:solidFill>
          <a:latin typeface="Arial" pitchFamily="34" charset="0"/>
          <a:ea typeface="Arial Unicode MS" pitchFamily="34" charset="-128"/>
          <a:cs typeface="Arial Unicode MS" pitchFamily="34" charset="-128"/>
        </a:defRPr>
      </a:lvl8pPr>
      <a:lvl9pPr marL="2898902" indent="-215201" algn="l" defTabSz="447809" rtl="0" fontAlgn="base">
        <a:lnSpc>
          <a:spcPct val="93000"/>
        </a:lnSpc>
        <a:spcBef>
          <a:spcPct val="0"/>
        </a:spcBef>
        <a:spcAft>
          <a:spcPct val="0"/>
        </a:spcAft>
        <a:buClr>
          <a:srgbClr val="000000"/>
        </a:buClr>
        <a:buSzPct val="45000"/>
        <a:buFont typeface="Wingdings" pitchFamily="2" charset="2"/>
        <a:defRPr sz="3600" b="1">
          <a:solidFill>
            <a:srgbClr val="3A601B"/>
          </a:solidFill>
          <a:latin typeface="Arial" pitchFamily="34" charset="0"/>
          <a:ea typeface="Arial Unicode MS" pitchFamily="34" charset="-128"/>
          <a:cs typeface="Arial Unicode MS" pitchFamily="34" charset="-128"/>
        </a:defRPr>
      </a:lvl9pPr>
    </p:titleStyle>
    <p:bodyStyle>
      <a:lvl1pPr marL="284826" indent="-284826" algn="l" defTabSz="447809" rtl="0" eaLnBrk="0" fontAlgn="base" hangingPunct="0">
        <a:lnSpc>
          <a:spcPct val="93000"/>
        </a:lnSpc>
        <a:spcBef>
          <a:spcPts val="600"/>
        </a:spcBef>
        <a:spcAft>
          <a:spcPct val="0"/>
        </a:spcAft>
        <a:buClr>
          <a:srgbClr val="FF0000"/>
        </a:buClr>
        <a:buSzPct val="120000"/>
        <a:buFont typeface="Arial" pitchFamily="34" charset="0"/>
        <a:buChar char="•"/>
        <a:defRPr sz="2400">
          <a:solidFill>
            <a:srgbClr val="000000"/>
          </a:solidFill>
          <a:latin typeface="+mn-lt"/>
          <a:ea typeface="+mn-ea"/>
          <a:cs typeface="+mn-cs"/>
        </a:defRPr>
      </a:lvl1pPr>
      <a:lvl2pPr marL="761122" indent="-284826" algn="l" defTabSz="447809" rtl="0" eaLnBrk="0" fontAlgn="base" hangingPunct="0">
        <a:lnSpc>
          <a:spcPct val="93000"/>
        </a:lnSpc>
        <a:spcBef>
          <a:spcPts val="500"/>
        </a:spcBef>
        <a:spcAft>
          <a:spcPct val="0"/>
        </a:spcAft>
        <a:buClr>
          <a:srgbClr val="3A601B"/>
        </a:buClr>
        <a:buSzPct val="100000"/>
        <a:buFont typeface="Arial" pitchFamily="34" charset="0"/>
        <a:buChar char="–"/>
        <a:defRPr sz="2000">
          <a:solidFill>
            <a:srgbClr val="000000"/>
          </a:solidFill>
          <a:latin typeface="+mn-lt"/>
          <a:ea typeface="+mn-ea"/>
          <a:cs typeface="+mn-cs"/>
        </a:defRPr>
      </a:lvl2pPr>
      <a:lvl3pPr marL="1134556" indent="-183553" algn="l" defTabSz="447809" rtl="0" eaLnBrk="0" fontAlgn="base" hangingPunct="0">
        <a:lnSpc>
          <a:spcPct val="93000"/>
        </a:lnSpc>
        <a:spcBef>
          <a:spcPts val="450"/>
        </a:spcBef>
        <a:spcAft>
          <a:spcPct val="0"/>
        </a:spcAft>
        <a:buClr>
          <a:srgbClr val="B89500"/>
        </a:buClr>
        <a:buSzPct val="100000"/>
        <a:buFont typeface="Arial" pitchFamily="34" charset="0"/>
        <a:buChar char="▪"/>
        <a:defRPr>
          <a:solidFill>
            <a:srgbClr val="000000"/>
          </a:solidFill>
          <a:latin typeface="+mn-lt"/>
          <a:ea typeface="+mn-ea"/>
          <a:cs typeface="+mn-cs"/>
        </a:defRPr>
      </a:lvl3pPr>
      <a:lvl4pPr marL="1596609" indent="-227851" algn="l" defTabSz="447809" rtl="0" eaLnBrk="0" fontAlgn="base" hangingPunct="0">
        <a:lnSpc>
          <a:spcPct val="93000"/>
        </a:lnSpc>
        <a:spcBef>
          <a:spcPts val="400"/>
        </a:spcBef>
        <a:spcAft>
          <a:spcPct val="0"/>
        </a:spcAft>
        <a:buClr>
          <a:srgbClr val="000000"/>
        </a:buClr>
        <a:buSzPct val="100000"/>
        <a:buFont typeface="Arial" pitchFamily="34" charset="0"/>
        <a:buChar char="–"/>
        <a:defRPr sz="1600">
          <a:solidFill>
            <a:srgbClr val="000000"/>
          </a:solidFill>
          <a:latin typeface="+mn-lt"/>
          <a:ea typeface="+mn-ea"/>
          <a:cs typeface="+mn-cs"/>
        </a:defRPr>
      </a:lvl4pPr>
      <a:lvl5pPr marL="1992207" indent="-188301" algn="l" defTabSz="447809" rtl="0" eaLnBrk="0" fontAlgn="base" hangingPunct="0">
        <a:lnSpc>
          <a:spcPct val="93000"/>
        </a:lnSpc>
        <a:spcBef>
          <a:spcPts val="350"/>
        </a:spcBef>
        <a:spcAft>
          <a:spcPct val="0"/>
        </a:spcAft>
        <a:buClr>
          <a:srgbClr val="000000"/>
        </a:buClr>
        <a:buSzPct val="100000"/>
        <a:buFont typeface="Arial" pitchFamily="34" charset="0"/>
        <a:buChar char="»"/>
        <a:defRPr sz="1400">
          <a:solidFill>
            <a:srgbClr val="000000"/>
          </a:solidFill>
          <a:latin typeface="+mn-lt"/>
          <a:ea typeface="+mn-ea"/>
          <a:cs typeface="+mn-cs"/>
        </a:defRPr>
      </a:lvl5pPr>
      <a:lvl6pPr marL="2447931" indent="-188301" algn="l" defTabSz="447809" rtl="0" fontAlgn="base">
        <a:lnSpc>
          <a:spcPct val="93000"/>
        </a:lnSpc>
        <a:spcBef>
          <a:spcPts val="350"/>
        </a:spcBef>
        <a:spcAft>
          <a:spcPct val="0"/>
        </a:spcAft>
        <a:buClr>
          <a:srgbClr val="000000"/>
        </a:buClr>
        <a:buSzPct val="100000"/>
        <a:buFont typeface="Arial" pitchFamily="34" charset="0"/>
        <a:buChar char="»"/>
        <a:defRPr sz="1400">
          <a:solidFill>
            <a:srgbClr val="000000"/>
          </a:solidFill>
          <a:latin typeface="+mn-lt"/>
          <a:ea typeface="+mn-ea"/>
          <a:cs typeface="+mn-cs"/>
        </a:defRPr>
      </a:lvl6pPr>
      <a:lvl7pPr marL="2903651" indent="-188301" algn="l" defTabSz="447809" rtl="0" fontAlgn="base">
        <a:lnSpc>
          <a:spcPct val="93000"/>
        </a:lnSpc>
        <a:spcBef>
          <a:spcPts val="350"/>
        </a:spcBef>
        <a:spcAft>
          <a:spcPct val="0"/>
        </a:spcAft>
        <a:buClr>
          <a:srgbClr val="000000"/>
        </a:buClr>
        <a:buSzPct val="100000"/>
        <a:buFont typeface="Arial" pitchFamily="34" charset="0"/>
        <a:buChar char="»"/>
        <a:defRPr sz="1400">
          <a:solidFill>
            <a:srgbClr val="000000"/>
          </a:solidFill>
          <a:latin typeface="+mn-lt"/>
          <a:ea typeface="+mn-ea"/>
          <a:cs typeface="+mn-cs"/>
        </a:defRPr>
      </a:lvl7pPr>
      <a:lvl8pPr marL="3359361" indent="-188301" algn="l" defTabSz="447809" rtl="0" fontAlgn="base">
        <a:lnSpc>
          <a:spcPct val="93000"/>
        </a:lnSpc>
        <a:spcBef>
          <a:spcPts val="350"/>
        </a:spcBef>
        <a:spcAft>
          <a:spcPct val="0"/>
        </a:spcAft>
        <a:buClr>
          <a:srgbClr val="000000"/>
        </a:buClr>
        <a:buSzPct val="100000"/>
        <a:buFont typeface="Arial" pitchFamily="34" charset="0"/>
        <a:buChar char="»"/>
        <a:defRPr sz="1400">
          <a:solidFill>
            <a:srgbClr val="000000"/>
          </a:solidFill>
          <a:latin typeface="+mn-lt"/>
          <a:ea typeface="+mn-ea"/>
          <a:cs typeface="+mn-cs"/>
        </a:defRPr>
      </a:lvl8pPr>
      <a:lvl9pPr marL="3815089" indent="-188301" algn="l" defTabSz="447809" rtl="0" fontAlgn="base">
        <a:lnSpc>
          <a:spcPct val="93000"/>
        </a:lnSpc>
        <a:spcBef>
          <a:spcPts val="350"/>
        </a:spcBef>
        <a:spcAft>
          <a:spcPct val="0"/>
        </a:spcAft>
        <a:buClr>
          <a:srgbClr val="000000"/>
        </a:buClr>
        <a:buSzPct val="100000"/>
        <a:buFont typeface="Arial" pitchFamily="34" charset="0"/>
        <a:buChar char="»"/>
        <a:defRPr sz="1400">
          <a:solidFill>
            <a:srgbClr val="000000"/>
          </a:solidFill>
          <a:latin typeface="+mn-lt"/>
          <a:ea typeface="+mn-ea"/>
          <a:cs typeface="+mn-cs"/>
        </a:defRPr>
      </a:lvl9pPr>
    </p:bodyStyle>
    <p:otherStyle>
      <a:defPPr>
        <a:defRPr lang="en-US"/>
      </a:defPPr>
      <a:lvl1pPr marL="0" algn="l" defTabSz="911443" rtl="0" eaLnBrk="1" latinLnBrk="0" hangingPunct="1">
        <a:defRPr sz="1800" kern="1200">
          <a:solidFill>
            <a:schemeClr val="tx1"/>
          </a:solidFill>
          <a:latin typeface="+mn-lt"/>
          <a:ea typeface="+mn-ea"/>
          <a:cs typeface="+mn-cs"/>
        </a:defRPr>
      </a:lvl1pPr>
      <a:lvl2pPr marL="455708" algn="l" defTabSz="911443" rtl="0" eaLnBrk="1" latinLnBrk="0" hangingPunct="1">
        <a:defRPr sz="1800" kern="1200">
          <a:solidFill>
            <a:schemeClr val="tx1"/>
          </a:solidFill>
          <a:latin typeface="+mn-lt"/>
          <a:ea typeface="+mn-ea"/>
          <a:cs typeface="+mn-cs"/>
        </a:defRPr>
      </a:lvl2pPr>
      <a:lvl3pPr marL="911443" algn="l" defTabSz="911443" rtl="0" eaLnBrk="1" latinLnBrk="0" hangingPunct="1">
        <a:defRPr sz="1800" kern="1200">
          <a:solidFill>
            <a:schemeClr val="tx1"/>
          </a:solidFill>
          <a:latin typeface="+mn-lt"/>
          <a:ea typeface="+mn-ea"/>
          <a:cs typeface="+mn-cs"/>
        </a:defRPr>
      </a:lvl3pPr>
      <a:lvl4pPr marL="1367166" algn="l" defTabSz="911443" rtl="0" eaLnBrk="1" latinLnBrk="0" hangingPunct="1">
        <a:defRPr sz="1800" kern="1200">
          <a:solidFill>
            <a:schemeClr val="tx1"/>
          </a:solidFill>
          <a:latin typeface="+mn-lt"/>
          <a:ea typeface="+mn-ea"/>
          <a:cs typeface="+mn-cs"/>
        </a:defRPr>
      </a:lvl4pPr>
      <a:lvl5pPr marL="1822886" algn="l" defTabSz="911443" rtl="0" eaLnBrk="1" latinLnBrk="0" hangingPunct="1">
        <a:defRPr sz="1800" kern="1200">
          <a:solidFill>
            <a:schemeClr val="tx1"/>
          </a:solidFill>
          <a:latin typeface="+mn-lt"/>
          <a:ea typeface="+mn-ea"/>
          <a:cs typeface="+mn-cs"/>
        </a:defRPr>
      </a:lvl5pPr>
      <a:lvl6pPr marL="2278612" algn="l" defTabSz="911443" rtl="0" eaLnBrk="1" latinLnBrk="0" hangingPunct="1">
        <a:defRPr sz="1800" kern="1200">
          <a:solidFill>
            <a:schemeClr val="tx1"/>
          </a:solidFill>
          <a:latin typeface="+mn-lt"/>
          <a:ea typeface="+mn-ea"/>
          <a:cs typeface="+mn-cs"/>
        </a:defRPr>
      </a:lvl6pPr>
      <a:lvl7pPr marL="2734335" algn="l" defTabSz="911443" rtl="0" eaLnBrk="1" latinLnBrk="0" hangingPunct="1">
        <a:defRPr sz="1800" kern="1200">
          <a:solidFill>
            <a:schemeClr val="tx1"/>
          </a:solidFill>
          <a:latin typeface="+mn-lt"/>
          <a:ea typeface="+mn-ea"/>
          <a:cs typeface="+mn-cs"/>
        </a:defRPr>
      </a:lvl7pPr>
      <a:lvl8pPr marL="3190055" algn="l" defTabSz="911443" rtl="0" eaLnBrk="1" latinLnBrk="0" hangingPunct="1">
        <a:defRPr sz="1800" kern="1200">
          <a:solidFill>
            <a:schemeClr val="tx1"/>
          </a:solidFill>
          <a:latin typeface="+mn-lt"/>
          <a:ea typeface="+mn-ea"/>
          <a:cs typeface="+mn-cs"/>
        </a:defRPr>
      </a:lvl8pPr>
      <a:lvl9pPr marL="3645778" algn="l" defTabSz="91144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5" y="1604328"/>
            <a:ext cx="8043840" cy="3976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18"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4407" algn="l"/>
                <a:tab pos="1308809" algn="l"/>
                <a:tab pos="1963218" algn="l"/>
              </a:tabLst>
              <a:defRPr sz="1300">
                <a:solidFill>
                  <a:srgbClr val="000000"/>
                </a:solidFill>
                <a:latin typeface="Times New Roman" pitchFamily="16" charset="0"/>
                <a:ea typeface="DejaVu Sans" charset="0"/>
                <a:cs typeface="DejaVu Sans" charset="0"/>
              </a:defRPr>
            </a:lvl1pPr>
          </a:lstStyle>
          <a:p>
            <a:pPr defTabSz="413308"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4407" algn="l"/>
                <a:tab pos="1308809" algn="l"/>
                <a:tab pos="1963218" algn="l"/>
                <a:tab pos="2617626" algn="l"/>
              </a:tabLst>
              <a:defRPr sz="1300">
                <a:solidFill>
                  <a:srgbClr val="000000"/>
                </a:solidFill>
                <a:latin typeface="Times New Roman" pitchFamily="16" charset="0"/>
                <a:ea typeface="DejaVu Sans" charset="0"/>
                <a:cs typeface="DejaVu Sans" charset="0"/>
              </a:defRPr>
            </a:lvl1pPr>
          </a:lstStyle>
          <a:p>
            <a:pPr defTabSz="413308"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4407" algn="l"/>
                <a:tab pos="1308809" algn="l"/>
                <a:tab pos="1963218" algn="l"/>
              </a:tabLst>
              <a:defRPr sz="1300">
                <a:solidFill>
                  <a:srgbClr val="000000"/>
                </a:solidFill>
                <a:latin typeface="Times New Roman" pitchFamily="16" charset="0"/>
                <a:ea typeface="DejaVu Sans" charset="0"/>
                <a:cs typeface="DejaVu Sans" charset="0"/>
              </a:defRPr>
            </a:lvl1pPr>
          </a:lstStyle>
          <a:p>
            <a:pPr defTabSz="413308" fontAlgn="base" hangingPunct="0">
              <a:lnSpc>
                <a:spcPct val="93000"/>
              </a:lnSpc>
              <a:spcBef>
                <a:spcPct val="0"/>
              </a:spcBef>
              <a:spcAft>
                <a:spcPct val="0"/>
              </a:spcAft>
              <a:buClr>
                <a:srgbClr val="000000"/>
              </a:buClr>
              <a:buSzPct val="100000"/>
            </a:pPr>
            <a:fld id="{EE75A3F5-12AC-408F-A289-BDACFBE8BD30}" type="slidenum">
              <a:rPr lang="en-US" altLang="en-US" smtClean="0"/>
              <a:pPr defTabSz="413308"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17042716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ctr" defTabSz="4133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1630" indent="-258318" algn="ctr" defTabSz="4133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2pPr>
      <a:lvl3pPr marL="1033269" indent="-206658" algn="ctr" defTabSz="4133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3pPr>
      <a:lvl4pPr marL="1446584" indent="-206658" algn="ctr" defTabSz="4133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4pPr>
      <a:lvl5pPr marL="1859894" indent="-206658" algn="ctr" defTabSz="4133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5pPr>
      <a:lvl6pPr marL="2273204" indent="-206658" algn="ctr" defTabSz="4133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6pPr>
      <a:lvl7pPr marL="2686513" indent="-206658" algn="ctr" defTabSz="4133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7pPr>
      <a:lvl8pPr marL="3099821" indent="-206658" algn="ctr" defTabSz="4133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8pPr>
      <a:lvl9pPr marL="3513133" indent="-206658" algn="ctr" defTabSz="4133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9pPr>
    </p:titleStyle>
    <p:bodyStyle>
      <a:lvl1pPr marL="309983" indent="-309983" algn="l" defTabSz="413308"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1630" indent="-258318" algn="l" defTabSz="413308"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cs typeface="+mn-cs"/>
        </a:defRPr>
      </a:lvl2pPr>
      <a:lvl3pPr marL="1033269" indent="-206658" algn="l" defTabSz="413308"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cs typeface="+mn-cs"/>
        </a:defRPr>
      </a:lvl3pPr>
      <a:lvl4pPr marL="1446584" indent="-206658" algn="l" defTabSz="413308"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cs typeface="+mn-cs"/>
        </a:defRPr>
      </a:lvl4pPr>
      <a:lvl5pPr marL="1859894" indent="-206658" algn="l" defTabSz="41330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5pPr>
      <a:lvl6pPr marL="2273204" indent="-206658" algn="l" defTabSz="41330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86513" indent="-206658" algn="l" defTabSz="41330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099821" indent="-206658" algn="l" defTabSz="41330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13133" indent="-206658" algn="l" defTabSz="41330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6617" rtl="0" eaLnBrk="1" latinLnBrk="0" hangingPunct="1">
        <a:defRPr sz="1600" kern="1200">
          <a:solidFill>
            <a:schemeClr val="tx1"/>
          </a:solidFill>
          <a:latin typeface="+mn-lt"/>
          <a:ea typeface="+mn-ea"/>
          <a:cs typeface="+mn-cs"/>
        </a:defRPr>
      </a:lvl1pPr>
      <a:lvl2pPr marL="413308" algn="l" defTabSz="826617" rtl="0" eaLnBrk="1" latinLnBrk="0" hangingPunct="1">
        <a:defRPr sz="1600" kern="1200">
          <a:solidFill>
            <a:schemeClr val="tx1"/>
          </a:solidFill>
          <a:latin typeface="+mn-lt"/>
          <a:ea typeface="+mn-ea"/>
          <a:cs typeface="+mn-cs"/>
        </a:defRPr>
      </a:lvl2pPr>
      <a:lvl3pPr marL="826617" algn="l" defTabSz="826617" rtl="0" eaLnBrk="1" latinLnBrk="0" hangingPunct="1">
        <a:defRPr sz="1600" kern="1200">
          <a:solidFill>
            <a:schemeClr val="tx1"/>
          </a:solidFill>
          <a:latin typeface="+mn-lt"/>
          <a:ea typeface="+mn-ea"/>
          <a:cs typeface="+mn-cs"/>
        </a:defRPr>
      </a:lvl3pPr>
      <a:lvl4pPr marL="1239929" algn="l" defTabSz="826617" rtl="0" eaLnBrk="1" latinLnBrk="0" hangingPunct="1">
        <a:defRPr sz="1600" kern="1200">
          <a:solidFill>
            <a:schemeClr val="tx1"/>
          </a:solidFill>
          <a:latin typeface="+mn-lt"/>
          <a:ea typeface="+mn-ea"/>
          <a:cs typeface="+mn-cs"/>
        </a:defRPr>
      </a:lvl4pPr>
      <a:lvl5pPr marL="1653237" algn="l" defTabSz="826617" rtl="0" eaLnBrk="1" latinLnBrk="0" hangingPunct="1">
        <a:defRPr sz="1600" kern="1200">
          <a:solidFill>
            <a:schemeClr val="tx1"/>
          </a:solidFill>
          <a:latin typeface="+mn-lt"/>
          <a:ea typeface="+mn-ea"/>
          <a:cs typeface="+mn-cs"/>
        </a:defRPr>
      </a:lvl5pPr>
      <a:lvl6pPr marL="2066543" algn="l" defTabSz="826617" rtl="0" eaLnBrk="1" latinLnBrk="0" hangingPunct="1">
        <a:defRPr sz="1600" kern="1200">
          <a:solidFill>
            <a:schemeClr val="tx1"/>
          </a:solidFill>
          <a:latin typeface="+mn-lt"/>
          <a:ea typeface="+mn-ea"/>
          <a:cs typeface="+mn-cs"/>
        </a:defRPr>
      </a:lvl6pPr>
      <a:lvl7pPr marL="2479858" algn="l" defTabSz="826617" rtl="0" eaLnBrk="1" latinLnBrk="0" hangingPunct="1">
        <a:defRPr sz="1600" kern="1200">
          <a:solidFill>
            <a:schemeClr val="tx1"/>
          </a:solidFill>
          <a:latin typeface="+mn-lt"/>
          <a:ea typeface="+mn-ea"/>
          <a:cs typeface="+mn-cs"/>
        </a:defRPr>
      </a:lvl7pPr>
      <a:lvl8pPr marL="2893168" algn="l" defTabSz="826617" rtl="0" eaLnBrk="1" latinLnBrk="0" hangingPunct="1">
        <a:defRPr sz="1600" kern="1200">
          <a:solidFill>
            <a:schemeClr val="tx1"/>
          </a:solidFill>
          <a:latin typeface="+mn-lt"/>
          <a:ea typeface="+mn-ea"/>
          <a:cs typeface="+mn-cs"/>
        </a:defRPr>
      </a:lvl8pPr>
      <a:lvl9pPr marL="3306479" algn="l" defTabSz="826617"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5" y="1604328"/>
            <a:ext cx="8043840" cy="3976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36"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7" name="Rectangle 3"/>
          <p:cNvSpPr>
            <a:spLocks noGrp="1" noChangeArrowheads="1"/>
          </p:cNvSpPr>
          <p:nvPr>
            <p:ph type="dt"/>
          </p:nvPr>
        </p:nvSpPr>
        <p:spPr bwMode="auto">
          <a:xfrm>
            <a:off x="45648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654882" algn="l"/>
                <a:tab pos="1309759" algn="l"/>
                <a:tab pos="1964644" algn="l"/>
              </a:tabLst>
              <a:defRPr sz="1300">
                <a:solidFill>
                  <a:srgbClr val="000000"/>
                </a:solidFill>
                <a:latin typeface="Times New Roman" pitchFamily="16" charset="0"/>
                <a:ea typeface="DejaVu Sans" charset="0"/>
                <a:cs typeface="DejaVu Sans" charset="0"/>
              </a:defRPr>
            </a:lvl1pPr>
          </a:lstStyle>
          <a:p>
            <a:pPr defTabSz="413608"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654882" algn="l"/>
                <a:tab pos="1309759" algn="l"/>
                <a:tab pos="1964644" algn="l"/>
                <a:tab pos="2619526" algn="l"/>
              </a:tabLst>
              <a:defRPr sz="1300">
                <a:solidFill>
                  <a:srgbClr val="000000"/>
                </a:solidFill>
                <a:latin typeface="Times New Roman" pitchFamily="16" charset="0"/>
                <a:ea typeface="DejaVu Sans" charset="0"/>
                <a:cs typeface="DejaVu Sans" charset="0"/>
              </a:defRPr>
            </a:lvl1pPr>
          </a:lstStyle>
          <a:p>
            <a:pPr defTabSz="413608"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5"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654882" algn="l"/>
                <a:tab pos="1309759" algn="l"/>
                <a:tab pos="1964644" algn="l"/>
              </a:tabLst>
              <a:defRPr sz="1300">
                <a:solidFill>
                  <a:srgbClr val="000000"/>
                </a:solidFill>
                <a:latin typeface="Times New Roman" pitchFamily="16" charset="0"/>
                <a:ea typeface="DejaVu Sans" charset="0"/>
                <a:cs typeface="DejaVu Sans" charset="0"/>
              </a:defRPr>
            </a:lvl1pPr>
          </a:lstStyle>
          <a:p>
            <a:pPr defTabSz="413608" fontAlgn="base" hangingPunct="0">
              <a:lnSpc>
                <a:spcPct val="93000"/>
              </a:lnSpc>
              <a:spcBef>
                <a:spcPct val="0"/>
              </a:spcBef>
              <a:spcAft>
                <a:spcPct val="0"/>
              </a:spcAft>
              <a:buClr>
                <a:srgbClr val="000000"/>
              </a:buClr>
              <a:buSzPct val="100000"/>
            </a:pPr>
            <a:fld id="{EE75A3F5-12AC-408F-A289-BDACFBE8BD30}" type="slidenum">
              <a:rPr lang="en-US" altLang="en-US" smtClean="0"/>
              <a:pPr defTabSz="413608"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6478108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ctr" defTabSz="4136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2117" indent="-258506" algn="ctr" defTabSz="4136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2pPr>
      <a:lvl3pPr marL="1034021" indent="-206808" algn="ctr" defTabSz="4136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3pPr>
      <a:lvl4pPr marL="1447634" indent="-206808" algn="ctr" defTabSz="4136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4pPr>
      <a:lvl5pPr marL="1861245" indent="-206808" algn="ctr" defTabSz="4136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5pPr>
      <a:lvl6pPr marL="2274855" indent="-206808" algn="ctr" defTabSz="4136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6pPr>
      <a:lvl7pPr marL="2688462" indent="-206808" algn="ctr" defTabSz="4136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7pPr>
      <a:lvl8pPr marL="3102074" indent="-206808" algn="ctr" defTabSz="4136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8pPr>
      <a:lvl9pPr marL="3515684" indent="-206808" algn="ctr" defTabSz="413608"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roid Sans Fallback" charset="0"/>
          <a:cs typeface="Droid Sans Fallback" charset="0"/>
        </a:defRPr>
      </a:lvl9pPr>
    </p:titleStyle>
    <p:bodyStyle>
      <a:lvl1pPr marL="310208" indent="-310208" algn="l" defTabSz="413608"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2117" indent="-258506" algn="l" defTabSz="413608"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cs typeface="+mn-cs"/>
        </a:defRPr>
      </a:lvl2pPr>
      <a:lvl3pPr marL="1034021" indent="-206808" algn="l" defTabSz="413608"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cs typeface="+mn-cs"/>
        </a:defRPr>
      </a:lvl3pPr>
      <a:lvl4pPr marL="1447634" indent="-206808" algn="l" defTabSz="413608"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cs typeface="+mn-cs"/>
        </a:defRPr>
      </a:lvl4pPr>
      <a:lvl5pPr marL="1861245" indent="-206808" algn="l" defTabSz="41360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5pPr>
      <a:lvl6pPr marL="2274855" indent="-206808" algn="l" defTabSz="41360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88462" indent="-206808" algn="l" defTabSz="41360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02074" indent="-206808" algn="l" defTabSz="41360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15684" indent="-206808" algn="l" defTabSz="413608"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7217" rtl="0" eaLnBrk="1" latinLnBrk="0" hangingPunct="1">
        <a:defRPr sz="1600" kern="1200">
          <a:solidFill>
            <a:schemeClr val="tx1"/>
          </a:solidFill>
          <a:latin typeface="+mn-lt"/>
          <a:ea typeface="+mn-ea"/>
          <a:cs typeface="+mn-cs"/>
        </a:defRPr>
      </a:lvl1pPr>
      <a:lvl2pPr marL="413608" algn="l" defTabSz="827217" rtl="0" eaLnBrk="1" latinLnBrk="0" hangingPunct="1">
        <a:defRPr sz="1600" kern="1200">
          <a:solidFill>
            <a:schemeClr val="tx1"/>
          </a:solidFill>
          <a:latin typeface="+mn-lt"/>
          <a:ea typeface="+mn-ea"/>
          <a:cs typeface="+mn-cs"/>
        </a:defRPr>
      </a:lvl2pPr>
      <a:lvl3pPr marL="827217" algn="l" defTabSz="827217" rtl="0" eaLnBrk="1" latinLnBrk="0" hangingPunct="1">
        <a:defRPr sz="1600" kern="1200">
          <a:solidFill>
            <a:schemeClr val="tx1"/>
          </a:solidFill>
          <a:latin typeface="+mn-lt"/>
          <a:ea typeface="+mn-ea"/>
          <a:cs typeface="+mn-cs"/>
        </a:defRPr>
      </a:lvl3pPr>
      <a:lvl4pPr marL="1240828" algn="l" defTabSz="827217" rtl="0" eaLnBrk="1" latinLnBrk="0" hangingPunct="1">
        <a:defRPr sz="1600" kern="1200">
          <a:solidFill>
            <a:schemeClr val="tx1"/>
          </a:solidFill>
          <a:latin typeface="+mn-lt"/>
          <a:ea typeface="+mn-ea"/>
          <a:cs typeface="+mn-cs"/>
        </a:defRPr>
      </a:lvl4pPr>
      <a:lvl5pPr marL="1654438" algn="l" defTabSz="827217" rtl="0" eaLnBrk="1" latinLnBrk="0" hangingPunct="1">
        <a:defRPr sz="1600" kern="1200">
          <a:solidFill>
            <a:schemeClr val="tx1"/>
          </a:solidFill>
          <a:latin typeface="+mn-lt"/>
          <a:ea typeface="+mn-ea"/>
          <a:cs typeface="+mn-cs"/>
        </a:defRPr>
      </a:lvl5pPr>
      <a:lvl6pPr marL="2068046" algn="l" defTabSz="827217" rtl="0" eaLnBrk="1" latinLnBrk="0" hangingPunct="1">
        <a:defRPr sz="1600" kern="1200">
          <a:solidFill>
            <a:schemeClr val="tx1"/>
          </a:solidFill>
          <a:latin typeface="+mn-lt"/>
          <a:ea typeface="+mn-ea"/>
          <a:cs typeface="+mn-cs"/>
        </a:defRPr>
      </a:lvl6pPr>
      <a:lvl7pPr marL="2481659" algn="l" defTabSz="827217" rtl="0" eaLnBrk="1" latinLnBrk="0" hangingPunct="1">
        <a:defRPr sz="1600" kern="1200">
          <a:solidFill>
            <a:schemeClr val="tx1"/>
          </a:solidFill>
          <a:latin typeface="+mn-lt"/>
          <a:ea typeface="+mn-ea"/>
          <a:cs typeface="+mn-cs"/>
        </a:defRPr>
      </a:lvl7pPr>
      <a:lvl8pPr marL="2895268" algn="l" defTabSz="827217" rtl="0" eaLnBrk="1" latinLnBrk="0" hangingPunct="1">
        <a:defRPr sz="1600" kern="1200">
          <a:solidFill>
            <a:schemeClr val="tx1"/>
          </a:solidFill>
          <a:latin typeface="+mn-lt"/>
          <a:ea typeface="+mn-ea"/>
          <a:cs typeface="+mn-cs"/>
        </a:defRPr>
      </a:lvl8pPr>
      <a:lvl9pPr marL="3308880" algn="l" defTabSz="82721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4.png"/><Relationship Id="rId7" Type="http://schemas.openxmlformats.org/officeDocument/2006/relationships/oleObject" Target="../embeddings/oleObject2.bin"/><Relationship Id="rId2" Type="http://schemas.openxmlformats.org/officeDocument/2006/relationships/slideLayout" Target="../slideLayouts/slideLayout42.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3.wmf"/><Relationship Id="rId2" Type="http://schemas.openxmlformats.org/officeDocument/2006/relationships/slideLayout" Target="../slideLayouts/slideLayout4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2.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3.wmf"/><Relationship Id="rId2" Type="http://schemas.openxmlformats.org/officeDocument/2006/relationships/slideLayout" Target="../slideLayouts/slideLayout4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2.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0.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6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7.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7.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9.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00.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12776"/>
            <a:ext cx="7772400" cy="2736303"/>
          </a:xfrm>
        </p:spPr>
        <p:txBody>
          <a:bodyPr>
            <a:normAutofit fontScale="90000"/>
          </a:bodyPr>
          <a:lstStyle/>
          <a:p>
            <a:r>
              <a:rPr lang="en-GB" sz="5300" dirty="0" smtClean="0"/>
              <a:t>Update on GODAE OceanView</a:t>
            </a:r>
            <a:br>
              <a:rPr lang="en-GB" sz="5300" dirty="0" smtClean="0"/>
            </a:br>
            <a:r>
              <a:rPr lang="en-GB" sz="5300" dirty="0" smtClean="0"/>
              <a:t>and its Coupled Prediction Task Team</a:t>
            </a:r>
            <a:r>
              <a:rPr lang="en-GB" dirty="0" smtClean="0"/>
              <a:t/>
            </a:r>
            <a:br>
              <a:rPr lang="en-GB" dirty="0" smtClean="0"/>
            </a:br>
            <a:endParaRPr lang="en-GB" dirty="0"/>
          </a:p>
        </p:txBody>
      </p:sp>
      <p:sp>
        <p:nvSpPr>
          <p:cNvPr id="4" name="Subtitle 3"/>
          <p:cNvSpPr>
            <a:spLocks noGrp="1"/>
          </p:cNvSpPr>
          <p:nvPr>
            <p:ph type="subTitle" idx="1"/>
          </p:nvPr>
        </p:nvSpPr>
        <p:spPr>
          <a:xfrm>
            <a:off x="1403648" y="3933056"/>
            <a:ext cx="6400800" cy="1944216"/>
          </a:xfrm>
        </p:spPr>
        <p:txBody>
          <a:bodyPr>
            <a:normAutofit/>
          </a:bodyPr>
          <a:lstStyle/>
          <a:p>
            <a:r>
              <a:rPr lang="en-GB" b="1" dirty="0" smtClean="0"/>
              <a:t>Hal Ritchie</a:t>
            </a:r>
          </a:p>
          <a:p>
            <a:r>
              <a:rPr lang="en-GB" b="1" dirty="0" smtClean="0"/>
              <a:t>Environment and Climate Change Canada</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r>
              <a:rPr lang="en-CA" sz="3600" b="1" dirty="0" smtClean="0">
                <a:solidFill>
                  <a:schemeClr val="accent2"/>
                </a:solidFill>
              </a:rPr>
              <a:t>High Priority Research Areas (cont’d)</a:t>
            </a:r>
            <a:endParaRPr lang="en-US" sz="3600" b="1" dirty="0">
              <a:solidFill>
                <a:schemeClr val="accent2"/>
              </a:solidFill>
            </a:endParaRPr>
          </a:p>
        </p:txBody>
      </p:sp>
      <p:sp>
        <p:nvSpPr>
          <p:cNvPr id="3" name="Content Placeholder 2"/>
          <p:cNvSpPr>
            <a:spLocks noGrp="1"/>
          </p:cNvSpPr>
          <p:nvPr>
            <p:ph idx="1"/>
          </p:nvPr>
        </p:nvSpPr>
        <p:spPr>
          <a:xfrm>
            <a:off x="467544" y="1124744"/>
            <a:ext cx="8280916" cy="4824534"/>
          </a:xfrm>
        </p:spPr>
        <p:txBody>
          <a:bodyPr>
            <a:normAutofit/>
          </a:bodyPr>
          <a:lstStyle/>
          <a:p>
            <a:pPr lvl="0"/>
            <a:r>
              <a:rPr lang="en-CA" sz="2000" dirty="0" smtClean="0"/>
              <a:t>At ECMWF </a:t>
            </a:r>
            <a:r>
              <a:rPr lang="en-US" sz="2000" dirty="0" smtClean="0"/>
              <a:t>increase </a:t>
            </a:r>
            <a:r>
              <a:rPr lang="en-US" sz="2000" dirty="0"/>
              <a:t>of atmospheric resolution to TCo639 (15 km) to day 10 and TCo319 to day </a:t>
            </a:r>
            <a:r>
              <a:rPr lang="en-US" sz="2000" dirty="0" smtClean="0"/>
              <a:t>15/45.  Increase </a:t>
            </a:r>
            <a:r>
              <a:rPr lang="en-US" sz="2000" dirty="0"/>
              <a:t>of ocean resolution to </a:t>
            </a:r>
            <a:r>
              <a:rPr lang="en-US" sz="2000" dirty="0" smtClean="0"/>
              <a:t>ORCA025.  Introduction </a:t>
            </a:r>
            <a:r>
              <a:rPr lang="en-US" sz="2000" dirty="0"/>
              <a:t>of dynamic sea-ice model</a:t>
            </a:r>
            <a:r>
              <a:rPr lang="en-US" sz="2000" dirty="0" smtClean="0"/>
              <a:t>.  This is a coupled ensemble prediction system, with 50 members, up to 15 days twice a day, and up to 42 days twice weekly.  The physical coupling includes atmosphere-ocean-land-ice-waves.  The waves interact with the atmosphere and ocean, and work is ongoing for the ice-wave interaction. Research areas include coupled data assimilation for </a:t>
            </a:r>
            <a:r>
              <a:rPr lang="en-US" sz="2000" dirty="0" err="1" smtClean="0"/>
              <a:t>reanalyses</a:t>
            </a:r>
            <a:r>
              <a:rPr lang="en-US" sz="2000" dirty="0" smtClean="0"/>
              <a:t> (producing a XX-century coupled reanalysis with conventional data and a high-resolution coupled reanalysis for the satellite era), and for initialization of coupled forecasts (improve the use of surface observations in different media, thus improving surface analysis and reducing initialization shock).</a:t>
            </a:r>
            <a:endParaRPr lang="en-US" sz="2000" dirty="0"/>
          </a:p>
          <a:p>
            <a:pPr marL="0" indent="0">
              <a:buNone/>
            </a:pPr>
            <a:endParaRPr lang="en-US" sz="2000" dirty="0"/>
          </a:p>
          <a:p>
            <a:endParaRPr lang="en-US" sz="2000" dirty="0"/>
          </a:p>
          <a:p>
            <a:endParaRPr lang="en-CA" sz="2000" dirty="0" smtClean="0"/>
          </a:p>
          <a:p>
            <a:endParaRPr lang="en-CA" sz="2000" dirty="0" smtClean="0"/>
          </a:p>
          <a:p>
            <a:endParaRPr lang="en-CA" sz="2000" dirty="0"/>
          </a:p>
        </p:txBody>
      </p:sp>
    </p:spTree>
    <p:extLst>
      <p:ext uri="{BB962C8B-B14F-4D97-AF65-F5344CB8AC3E}">
        <p14:creationId xmlns:p14="http://schemas.microsoft.com/office/powerpoint/2010/main" val="1979464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r>
              <a:rPr lang="en-CA" sz="3600" b="1" dirty="0" smtClean="0">
                <a:solidFill>
                  <a:schemeClr val="accent2"/>
                </a:solidFill>
              </a:rPr>
              <a:t>High Priority Research Areas (cont’d)</a:t>
            </a:r>
            <a:endParaRPr lang="en-US" sz="3600" b="1" dirty="0">
              <a:solidFill>
                <a:schemeClr val="accent2"/>
              </a:solidFill>
            </a:endParaRPr>
          </a:p>
        </p:txBody>
      </p:sp>
      <p:sp>
        <p:nvSpPr>
          <p:cNvPr id="3" name="Content Placeholder 2"/>
          <p:cNvSpPr>
            <a:spLocks noGrp="1"/>
          </p:cNvSpPr>
          <p:nvPr>
            <p:ph idx="1"/>
          </p:nvPr>
        </p:nvSpPr>
        <p:spPr>
          <a:xfrm>
            <a:off x="467544" y="1124744"/>
            <a:ext cx="8280916" cy="4824534"/>
          </a:xfrm>
        </p:spPr>
        <p:txBody>
          <a:bodyPr>
            <a:normAutofit/>
          </a:bodyPr>
          <a:lstStyle/>
          <a:p>
            <a:pPr lvl="0"/>
            <a:r>
              <a:rPr lang="en-CA" sz="2000" dirty="0" smtClean="0"/>
              <a:t>NRL has examined bias estimates from ocean analyses and forecasts using dynamically based calibrations to characterize resulting ocean forecast errors.  HYCOM is 2-way coupled with CICE.  The plan is to extend forecasts to 14 days, including ice, by Fall 2018.</a:t>
            </a:r>
          </a:p>
          <a:p>
            <a:pPr lvl="0"/>
            <a:r>
              <a:rPr lang="en-CA" sz="2000" dirty="0" smtClean="0"/>
              <a:t>FSU is examining the impact of horizontal resolution (1/12 to 1/50 degree) on Gulf Stream Separation and penetration. Other factors being held constant, it all seems to come together with the emergence of sub-mesoscale eddies at 1/50 degree.</a:t>
            </a:r>
          </a:p>
          <a:p>
            <a:pPr lvl="0"/>
            <a:r>
              <a:rPr lang="en-CA" sz="2000" dirty="0" smtClean="0"/>
              <a:t>NMEFC is examining the importance of resolving the diurnal cycle of SST and sea skin temperature in coupled models.  They developed a new mixed layer model that improves both the amplitude and phase, and find that it has important impacts on regional weather and climate in a coupled model.</a:t>
            </a:r>
            <a:endParaRPr lang="en-US" sz="2000" dirty="0"/>
          </a:p>
          <a:p>
            <a:pPr marL="0" indent="0">
              <a:buNone/>
            </a:pPr>
            <a:endParaRPr lang="en-US" sz="2000" dirty="0"/>
          </a:p>
          <a:p>
            <a:endParaRPr lang="en-US" sz="2000" dirty="0"/>
          </a:p>
          <a:p>
            <a:endParaRPr lang="en-CA" sz="2000" dirty="0" smtClean="0"/>
          </a:p>
          <a:p>
            <a:endParaRPr lang="en-CA" sz="2000" dirty="0" smtClean="0"/>
          </a:p>
          <a:p>
            <a:endParaRPr lang="en-CA" sz="2000" dirty="0"/>
          </a:p>
        </p:txBody>
      </p:sp>
    </p:spTree>
    <p:extLst>
      <p:ext uri="{BB962C8B-B14F-4D97-AF65-F5344CB8AC3E}">
        <p14:creationId xmlns:p14="http://schemas.microsoft.com/office/powerpoint/2010/main" val="113167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r>
              <a:rPr lang="en-CA" sz="3600" b="1" dirty="0" smtClean="0">
                <a:solidFill>
                  <a:schemeClr val="accent2"/>
                </a:solidFill>
              </a:rPr>
              <a:t>High Priority Research Areas (cont’d)</a:t>
            </a:r>
            <a:endParaRPr lang="en-US" sz="3600" b="1" dirty="0">
              <a:solidFill>
                <a:schemeClr val="accent2"/>
              </a:solidFill>
            </a:endParaRPr>
          </a:p>
        </p:txBody>
      </p:sp>
      <p:sp>
        <p:nvSpPr>
          <p:cNvPr id="3" name="Content Placeholder 2"/>
          <p:cNvSpPr>
            <a:spLocks noGrp="1"/>
          </p:cNvSpPr>
          <p:nvPr>
            <p:ph idx="1"/>
          </p:nvPr>
        </p:nvSpPr>
        <p:spPr>
          <a:xfrm>
            <a:off x="467544" y="1124744"/>
            <a:ext cx="8280916" cy="4824534"/>
          </a:xfrm>
        </p:spPr>
        <p:txBody>
          <a:bodyPr>
            <a:normAutofit/>
          </a:bodyPr>
          <a:lstStyle/>
          <a:p>
            <a:pPr lvl="0"/>
            <a:r>
              <a:rPr lang="en-CA" sz="2000" dirty="0" smtClean="0"/>
              <a:t>ECCC continues the research, development and implementation of coupled prediction systems within the context of the Canadian Operational Network of Coupled Environmental </a:t>
            </a:r>
            <a:r>
              <a:rPr lang="en-CA" sz="2000" dirty="0" err="1" smtClean="0"/>
              <a:t>PredicTion</a:t>
            </a:r>
            <a:r>
              <a:rPr lang="en-CA" sz="2000" dirty="0" smtClean="0"/>
              <a:t> Systems (CONCEPTS).  Upgrades have been recently made to the GEM-NEMO-CICE coupled Gulf of St. Lawrence (GSL) system that is now running at higher resolution over the Laurentian Great Lakes where it is improving forecasts both for the atmosphere and the water bodies.  The ¼ degree Global Ice-Ocean Prediction System (GIOPS) is now in full operational status, and a 1/12 degree regional version (RIOPS) is running experimentally.  Coupled GEM-NEMO-CICE systems are in development for deterministic medium-range forecasts and ensemble seasonal prediction.</a:t>
            </a:r>
            <a:endParaRPr lang="en-US" sz="2000" dirty="0"/>
          </a:p>
          <a:p>
            <a:pPr marL="0" indent="0">
              <a:buNone/>
            </a:pPr>
            <a:endParaRPr lang="en-US" sz="2000" dirty="0"/>
          </a:p>
          <a:p>
            <a:endParaRPr lang="en-US" sz="2000" dirty="0"/>
          </a:p>
          <a:p>
            <a:endParaRPr lang="en-CA" sz="2000" dirty="0" smtClean="0"/>
          </a:p>
          <a:p>
            <a:endParaRPr lang="en-CA" sz="2000" dirty="0" smtClean="0"/>
          </a:p>
          <a:p>
            <a:endParaRPr lang="en-CA" sz="2000" dirty="0"/>
          </a:p>
        </p:txBody>
      </p:sp>
    </p:spTree>
    <p:extLst>
      <p:ext uri="{BB962C8B-B14F-4D97-AF65-F5344CB8AC3E}">
        <p14:creationId xmlns:p14="http://schemas.microsoft.com/office/powerpoint/2010/main" val="3470765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r>
              <a:rPr lang="en-CA" sz="3600" b="1" dirty="0" smtClean="0">
                <a:solidFill>
                  <a:schemeClr val="accent2"/>
                </a:solidFill>
              </a:rPr>
              <a:t>Test cases / periods for evaluation</a:t>
            </a:r>
            <a:endParaRPr lang="en-US" sz="3600" b="1" dirty="0">
              <a:solidFill>
                <a:schemeClr val="accent2"/>
              </a:solidFill>
            </a:endParaRPr>
          </a:p>
        </p:txBody>
      </p:sp>
      <p:sp>
        <p:nvSpPr>
          <p:cNvPr id="3" name="Content Placeholder 2"/>
          <p:cNvSpPr>
            <a:spLocks noGrp="1"/>
          </p:cNvSpPr>
          <p:nvPr>
            <p:ph idx="1"/>
          </p:nvPr>
        </p:nvSpPr>
        <p:spPr>
          <a:xfrm>
            <a:off x="467544" y="1124744"/>
            <a:ext cx="8280916" cy="4824534"/>
          </a:xfrm>
        </p:spPr>
        <p:txBody>
          <a:bodyPr>
            <a:normAutofit/>
          </a:bodyPr>
          <a:lstStyle/>
          <a:p>
            <a:r>
              <a:rPr lang="en-CA" sz="2000" dirty="0" smtClean="0"/>
              <a:t>Coupled DA for polar regions, where coupling between components is very strong.  It can help to assimilate ice thickness and ice concentration better, and to produce a snow analysis</a:t>
            </a:r>
          </a:p>
          <a:p>
            <a:r>
              <a:rPr lang="en-CA" sz="2000" dirty="0" smtClean="0"/>
              <a:t>Coupled forecasting for tropical cyclones</a:t>
            </a:r>
          </a:p>
          <a:p>
            <a:r>
              <a:rPr lang="en-CA" sz="2000" dirty="0" smtClean="0"/>
              <a:t>Coupled forecasting in strong frontal regions</a:t>
            </a:r>
          </a:p>
          <a:p>
            <a:r>
              <a:rPr lang="en-CA" sz="2000" dirty="0" smtClean="0"/>
              <a:t>Many of these are illustrated in slides submitted by some CP-TT members related to the following activities</a:t>
            </a:r>
          </a:p>
          <a:p>
            <a:endParaRPr lang="en-CA" sz="2000" dirty="0" smtClean="0"/>
          </a:p>
          <a:p>
            <a:endParaRPr lang="en-CA" sz="2000" dirty="0" smtClean="0"/>
          </a:p>
          <a:p>
            <a:endParaRPr lang="en-CA" sz="2000" dirty="0"/>
          </a:p>
        </p:txBody>
      </p:sp>
    </p:spTree>
    <p:extLst>
      <p:ext uri="{BB962C8B-B14F-4D97-AF65-F5344CB8AC3E}">
        <p14:creationId xmlns:p14="http://schemas.microsoft.com/office/powerpoint/2010/main" val="3113220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r>
              <a:rPr lang="en-CA" sz="3600" b="1" dirty="0" smtClean="0">
                <a:solidFill>
                  <a:schemeClr val="accent2"/>
                </a:solidFill>
              </a:rPr>
              <a:t>Current CP-TT Activities</a:t>
            </a:r>
            <a:endParaRPr lang="en-US" sz="3600" b="1" dirty="0">
              <a:solidFill>
                <a:schemeClr val="accent2"/>
              </a:solidFill>
            </a:endParaRPr>
          </a:p>
        </p:txBody>
      </p:sp>
      <p:sp>
        <p:nvSpPr>
          <p:cNvPr id="3" name="Content Placeholder 2"/>
          <p:cNvSpPr>
            <a:spLocks noGrp="1"/>
          </p:cNvSpPr>
          <p:nvPr>
            <p:ph idx="1"/>
          </p:nvPr>
        </p:nvSpPr>
        <p:spPr>
          <a:xfrm>
            <a:off x="467544" y="1340768"/>
            <a:ext cx="8229600" cy="4525963"/>
          </a:xfrm>
        </p:spPr>
        <p:txBody>
          <a:bodyPr>
            <a:normAutofit lnSpcReduction="10000"/>
          </a:bodyPr>
          <a:lstStyle/>
          <a:p>
            <a:r>
              <a:rPr lang="en-CA" sz="2000" dirty="0" smtClean="0"/>
              <a:t>Clarify and refine the CP-TT </a:t>
            </a:r>
            <a:r>
              <a:rPr lang="en-CA" sz="2000" dirty="0" err="1" smtClean="0"/>
              <a:t>workplan</a:t>
            </a:r>
            <a:r>
              <a:rPr lang="en-CA" sz="2000" dirty="0" smtClean="0"/>
              <a:t> and plan some items in more detail</a:t>
            </a:r>
          </a:p>
          <a:p>
            <a:r>
              <a:rPr lang="en-CA" sz="2000" dirty="0" smtClean="0"/>
              <a:t>Agree suitable test cases / periods for comparison of coupled / uncoupled GOV systems</a:t>
            </a:r>
          </a:p>
          <a:p>
            <a:r>
              <a:rPr lang="en-CA" sz="2000" dirty="0" smtClean="0"/>
              <a:t>Prepare an inventory of GOV coupled systems and related plans (coupling methods including sequencing of component models, relative resolutions of components, interpolations between components, details of where flux calculations are performed, initialization, treatment of rivers, etc.)</a:t>
            </a:r>
          </a:p>
          <a:p>
            <a:r>
              <a:rPr lang="en-CA" sz="2400" dirty="0" smtClean="0"/>
              <a:t>Build on links started with participating in WGNE-30, planning for Joint GOV-WGNE Workshop on Coupled Modelling and Data Assimilation in 2017</a:t>
            </a:r>
          </a:p>
          <a:p>
            <a:r>
              <a:rPr lang="en-CA" sz="2000" dirty="0" smtClean="0"/>
              <a:t>Interact with the Coupled Global Modelling (CGM) Committee in the US</a:t>
            </a:r>
          </a:p>
          <a:p>
            <a:r>
              <a:rPr lang="en-CA" sz="2000" dirty="0" smtClean="0"/>
              <a:t>Participated in DA-TT Workshop 20-22 May 2015 at Met Office, Exeter UK</a:t>
            </a:r>
          </a:p>
          <a:p>
            <a:r>
              <a:rPr lang="en-CA" sz="2000" dirty="0" smtClean="0"/>
              <a:t>Work on specific research areas (including SST/diurnal cycle)</a:t>
            </a:r>
            <a:endParaRPr lang="en-US" sz="2000" dirty="0"/>
          </a:p>
        </p:txBody>
      </p:sp>
    </p:spTree>
    <p:extLst>
      <p:ext uri="{BB962C8B-B14F-4D97-AF65-F5344CB8AC3E}">
        <p14:creationId xmlns:p14="http://schemas.microsoft.com/office/powerpoint/2010/main" val="2749348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r>
              <a:rPr lang="en-CA" sz="3600" b="1" dirty="0" smtClean="0">
                <a:solidFill>
                  <a:schemeClr val="accent2"/>
                </a:solidFill>
              </a:rPr>
              <a:t>Recent Developments</a:t>
            </a:r>
            <a:endParaRPr lang="en-US" sz="3600" dirty="0">
              <a:solidFill>
                <a:schemeClr val="accent2"/>
              </a:solidFill>
            </a:endParaRPr>
          </a:p>
        </p:txBody>
      </p:sp>
      <p:sp>
        <p:nvSpPr>
          <p:cNvPr id="3" name="Content Placeholder 2"/>
          <p:cNvSpPr>
            <a:spLocks noGrp="1"/>
          </p:cNvSpPr>
          <p:nvPr>
            <p:ph idx="1"/>
          </p:nvPr>
        </p:nvSpPr>
        <p:spPr>
          <a:xfrm>
            <a:off x="467544" y="1340768"/>
            <a:ext cx="8229600" cy="4525963"/>
          </a:xfrm>
        </p:spPr>
        <p:txBody>
          <a:bodyPr>
            <a:normAutofit fontScale="92500" lnSpcReduction="10000"/>
          </a:bodyPr>
          <a:lstStyle/>
          <a:p>
            <a:r>
              <a:rPr lang="en-CA" sz="2000" dirty="0" smtClean="0"/>
              <a:t>CP-TT helped shape and support the international workshop on “High-resolution ocean modelling for coupled seamless prediction” (HRCP) held at the Met Office in Exeter UK, 13-15 April 2016.  Members Magdalena Balmaseda, Eric </a:t>
            </a:r>
            <a:r>
              <a:rPr lang="en-CA" sz="2000" dirty="0" err="1" smtClean="0"/>
              <a:t>Chasignet</a:t>
            </a:r>
            <a:r>
              <a:rPr lang="en-CA" sz="2000" dirty="0" smtClean="0"/>
              <a:t>, Chris Harris, Pat Hogan, </a:t>
            </a:r>
            <a:r>
              <a:rPr lang="en-CA" sz="2000" dirty="0" err="1" smtClean="0"/>
              <a:t>Tiejun</a:t>
            </a:r>
            <a:r>
              <a:rPr lang="en-CA" sz="2000" dirty="0" smtClean="0"/>
              <a:t> Ling and Hal Ritchie participated.</a:t>
            </a:r>
          </a:p>
          <a:p>
            <a:r>
              <a:rPr lang="en-CA" sz="2000" dirty="0" smtClean="0"/>
              <a:t>CP-TT is co-convening a special session on “Coupled Modelling and the Year of Polar Prediction at the Canadian Meteorological and Oceanographic Society Congress in Fredericton NB Canada 29 May – 2 June 2016.  Member </a:t>
            </a:r>
            <a:r>
              <a:rPr lang="en-CA" sz="2000" dirty="0" err="1" smtClean="0"/>
              <a:t>Avichal</a:t>
            </a:r>
            <a:r>
              <a:rPr lang="en-CA" sz="2000" dirty="0" smtClean="0"/>
              <a:t> </a:t>
            </a:r>
            <a:r>
              <a:rPr lang="en-CA" sz="2000" dirty="0" err="1" smtClean="0"/>
              <a:t>Mehra</a:t>
            </a:r>
            <a:r>
              <a:rPr lang="en-CA" sz="2000" dirty="0" smtClean="0"/>
              <a:t> will give a lead-off invited presentation on coupled modelling at NCEP and Hal Ritchie will give an overview of coupled modelling in CONCEPTS.</a:t>
            </a:r>
          </a:p>
          <a:p>
            <a:r>
              <a:rPr lang="en-CA" sz="2000" dirty="0" smtClean="0"/>
              <a:t>Members Magdalena Balmaseda, Chris Harris and Hal Ritchie are participating in the organizing committee for the WMO Working Group on Data Assimilation and Observing Systems (DAOS) international workshop on coupled data assimilation announced for 18-21 October 2016 at </a:t>
            </a:r>
            <a:r>
              <a:rPr lang="fr-CA" sz="2000" dirty="0" smtClean="0"/>
              <a:t>Météo-France in Toulouse FR.</a:t>
            </a:r>
            <a:endParaRPr lang="en-CA" sz="2000" dirty="0" smtClean="0"/>
          </a:p>
          <a:p>
            <a:pPr marL="0" indent="0">
              <a:buNone/>
            </a:pPr>
            <a:endParaRPr lang="en-CA" sz="2000" dirty="0"/>
          </a:p>
        </p:txBody>
      </p:sp>
    </p:spTree>
    <p:extLst>
      <p:ext uri="{BB962C8B-B14F-4D97-AF65-F5344CB8AC3E}">
        <p14:creationId xmlns:p14="http://schemas.microsoft.com/office/powerpoint/2010/main" val="2749348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r>
              <a:rPr lang="en-CA" sz="3600" b="1" dirty="0" smtClean="0">
                <a:solidFill>
                  <a:schemeClr val="accent2"/>
                </a:solidFill>
              </a:rPr>
              <a:t>Recent Developments (continued)</a:t>
            </a:r>
            <a:endParaRPr lang="en-US" sz="3600" dirty="0">
              <a:solidFill>
                <a:schemeClr val="accent2"/>
              </a:solidFill>
            </a:endParaRPr>
          </a:p>
        </p:txBody>
      </p:sp>
      <p:sp>
        <p:nvSpPr>
          <p:cNvPr id="3" name="Content Placeholder 2"/>
          <p:cNvSpPr>
            <a:spLocks noGrp="1"/>
          </p:cNvSpPr>
          <p:nvPr>
            <p:ph idx="1"/>
          </p:nvPr>
        </p:nvSpPr>
        <p:spPr>
          <a:xfrm>
            <a:off x="467544" y="1340768"/>
            <a:ext cx="8229600" cy="4525963"/>
          </a:xfrm>
        </p:spPr>
        <p:txBody>
          <a:bodyPr>
            <a:normAutofit lnSpcReduction="10000"/>
          </a:bodyPr>
          <a:lstStyle/>
          <a:p>
            <a:r>
              <a:rPr lang="en-CA" sz="2000" dirty="0" smtClean="0"/>
              <a:t>Considering the presentations at the HRCP workshop and for the upcoming CMOS Congress and the DAOS workshop, we question whether another large workshop in 2017 is necessary.</a:t>
            </a:r>
          </a:p>
          <a:p>
            <a:r>
              <a:rPr lang="en-CA" sz="2000" dirty="0" smtClean="0"/>
              <a:t>Would a more focused CP-TT meeting be more beneficial, perhaps in conjunction with another meeting in which many of us will participate? </a:t>
            </a:r>
          </a:p>
          <a:p>
            <a:r>
              <a:rPr lang="en-CA" sz="2000" dirty="0" smtClean="0"/>
              <a:t>One suggestion is a comparison of coupled system configurations and performance.  In preparation we would accelerate our inventory of GOV coupled systems and related plans, agree and initiate suitable test cases and periods for comparison of coupled and uncoupled systems.  Motivated by the HRCP workshop discussions, this should include developing appropriate metrics in collaboration with the GOV IV-TT.  Eric </a:t>
            </a:r>
            <a:r>
              <a:rPr lang="en-CA" sz="2000" dirty="0" err="1" smtClean="0"/>
              <a:t>Chasignet</a:t>
            </a:r>
            <a:r>
              <a:rPr lang="en-CA" sz="2000" dirty="0" smtClean="0"/>
              <a:t> indicated willingness to host such a meeting in Fall 2017, although there may be an earlier opportunity.</a:t>
            </a:r>
          </a:p>
          <a:p>
            <a:r>
              <a:rPr lang="en-CA" sz="2000" dirty="0" smtClean="0"/>
              <a:t>We would appreciate continuing consultation and interaction with WGNE on these options.</a:t>
            </a:r>
          </a:p>
          <a:p>
            <a:pPr marL="0" indent="0">
              <a:buNone/>
            </a:pPr>
            <a:endParaRPr lang="en-CA" sz="2000" dirty="0"/>
          </a:p>
        </p:txBody>
      </p:sp>
    </p:spTree>
    <p:extLst>
      <p:ext uri="{BB962C8B-B14F-4D97-AF65-F5344CB8AC3E}">
        <p14:creationId xmlns:p14="http://schemas.microsoft.com/office/powerpoint/2010/main" val="134776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6448425" y="838200"/>
            <a:ext cx="1371600" cy="920750"/>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105" tIns="45555" rIns="91105" bIns="45555" anchor="ctr"/>
          <a:lstStyle/>
          <a:p>
            <a:pPr algn="ctr" defTabSz="455587" fontAlgn="base">
              <a:spcBef>
                <a:spcPct val="0"/>
              </a:spcBef>
              <a:spcAft>
                <a:spcPct val="0"/>
              </a:spcAft>
              <a:defRPr/>
            </a:pPr>
            <a:endParaRPr lang="en-US" dirty="0">
              <a:solidFill>
                <a:prstClr val="white"/>
              </a:solidFill>
            </a:endParaRPr>
          </a:p>
        </p:txBody>
      </p:sp>
      <p:sp>
        <p:nvSpPr>
          <p:cNvPr id="68" name="TextBox 67"/>
          <p:cNvSpPr txBox="1"/>
          <p:nvPr/>
        </p:nvSpPr>
        <p:spPr>
          <a:xfrm>
            <a:off x="6448425" y="2474942"/>
            <a:ext cx="1371600" cy="1169218"/>
          </a:xfrm>
          <a:prstGeom prst="rect">
            <a:avLst/>
          </a:prstGeom>
          <a:solidFill>
            <a:schemeClr val="bg1">
              <a:lumMod val="95000"/>
            </a:schemeClr>
          </a:solidFill>
          <a:ln>
            <a:solidFill>
              <a:schemeClr val="tx1"/>
            </a:solidFill>
          </a:ln>
        </p:spPr>
        <p:txBody>
          <a:bodyPr lIns="91105" tIns="45555" rIns="91105" bIns="45555">
            <a:spAutoFit/>
          </a:bodyPr>
          <a:lstStyle/>
          <a:p>
            <a:pPr algn="ctr" defTabSz="455587" fontAlgn="base">
              <a:spcBef>
                <a:spcPct val="0"/>
              </a:spcBef>
              <a:spcAft>
                <a:spcPct val="0"/>
              </a:spcAft>
              <a:defRPr/>
            </a:pPr>
            <a:endParaRPr lang="en-US" sz="1400" dirty="0">
              <a:solidFill>
                <a:prstClr val="black"/>
              </a:solidFill>
              <a:cs typeface="Arial" charset="0"/>
            </a:endParaRPr>
          </a:p>
          <a:p>
            <a:pPr algn="ctr" defTabSz="455587" fontAlgn="base">
              <a:spcBef>
                <a:spcPct val="0"/>
              </a:spcBef>
              <a:spcAft>
                <a:spcPct val="0"/>
              </a:spcAft>
              <a:defRPr/>
            </a:pPr>
            <a:r>
              <a:rPr lang="en-US" sz="1400" dirty="0">
                <a:solidFill>
                  <a:prstClr val="black"/>
                </a:solidFill>
                <a:cs typeface="Arial" charset="0"/>
              </a:rPr>
              <a:t>Coupled Model Ensemble Forecast</a:t>
            </a:r>
          </a:p>
        </p:txBody>
      </p:sp>
      <p:sp>
        <p:nvSpPr>
          <p:cNvPr id="79876" name="Rectangle 70"/>
          <p:cNvSpPr>
            <a:spLocks noChangeArrowheads="1"/>
          </p:cNvSpPr>
          <p:nvPr/>
        </p:nvSpPr>
        <p:spPr bwMode="auto">
          <a:xfrm>
            <a:off x="6709076" y="838200"/>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05" tIns="45555" rIns="91105" bIns="45555">
            <a:spAutoFit/>
          </a:bodyPr>
          <a:lstStyle>
            <a:lvl1pPr defTabSz="457200" eaLnBrk="0" hangingPunct="0">
              <a:spcBef>
                <a:spcPct val="20000"/>
              </a:spcBef>
              <a:buChar char="•"/>
              <a:defRPr sz="2800">
                <a:solidFill>
                  <a:schemeClr val="tx1"/>
                </a:solidFill>
                <a:latin typeface="Arial" panose="020B0604020202020204" pitchFamily="34" charset="0"/>
              </a:defRPr>
            </a:lvl1pPr>
            <a:lvl2pPr marL="742950" indent="-285750" defTabSz="457200" eaLnBrk="0" hangingPunct="0">
              <a:spcBef>
                <a:spcPct val="20000"/>
              </a:spcBef>
              <a:buChar char="–"/>
              <a:defRPr sz="24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FontTx/>
              <a:buNone/>
            </a:pPr>
            <a:r>
              <a:rPr lang="en-US" altLang="en-US" sz="1800" b="1">
                <a:solidFill>
                  <a:srgbClr val="000090"/>
                </a:solidFill>
                <a:cs typeface="Arial" panose="020B0604020202020204" pitchFamily="34" charset="0"/>
              </a:rPr>
              <a:t>NEMS</a:t>
            </a:r>
            <a:endParaRPr lang="en-US" altLang="en-US" sz="1800">
              <a:solidFill>
                <a:srgbClr val="000000"/>
              </a:solidFill>
              <a:cs typeface="Arial" panose="020B0604020202020204" pitchFamily="34" charset="0"/>
            </a:endParaRPr>
          </a:p>
        </p:txBody>
      </p:sp>
      <p:sp>
        <p:nvSpPr>
          <p:cNvPr id="72" name="Right Arrow 71"/>
          <p:cNvSpPr/>
          <p:nvPr/>
        </p:nvSpPr>
        <p:spPr>
          <a:xfrm rot="16200000">
            <a:off x="6939360" y="1783196"/>
            <a:ext cx="1511300" cy="383381"/>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45555" rIns="0" bIns="45555" anchor="ctr"/>
          <a:lstStyle/>
          <a:p>
            <a:pPr algn="ctr" defTabSz="455587" fontAlgn="base">
              <a:spcBef>
                <a:spcPct val="0"/>
              </a:spcBef>
              <a:spcAft>
                <a:spcPct val="0"/>
              </a:spcAft>
              <a:defRPr/>
            </a:pPr>
            <a:r>
              <a:rPr lang="en-US" sz="1600" b="1" dirty="0">
                <a:solidFill>
                  <a:prstClr val="white"/>
                </a:solidFill>
              </a:rPr>
              <a:t>OCEAN</a:t>
            </a:r>
          </a:p>
        </p:txBody>
      </p:sp>
      <p:sp>
        <p:nvSpPr>
          <p:cNvPr id="74" name="Right Arrow 73"/>
          <p:cNvSpPr/>
          <p:nvPr/>
        </p:nvSpPr>
        <p:spPr>
          <a:xfrm rot="16200000">
            <a:off x="6714332" y="1783196"/>
            <a:ext cx="1511300" cy="383381"/>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91105" tIns="45555" rIns="91105" bIns="45555" anchor="ctr"/>
          <a:lstStyle/>
          <a:p>
            <a:pPr algn="ctr" defTabSz="455587" fontAlgn="base">
              <a:spcBef>
                <a:spcPct val="0"/>
              </a:spcBef>
              <a:spcAft>
                <a:spcPct val="0"/>
              </a:spcAft>
              <a:defRPr/>
            </a:pPr>
            <a:r>
              <a:rPr lang="en-US" sz="1600" b="1" dirty="0">
                <a:solidFill>
                  <a:prstClr val="white"/>
                </a:solidFill>
              </a:rPr>
              <a:t>SEA-ICE</a:t>
            </a:r>
          </a:p>
        </p:txBody>
      </p:sp>
      <p:sp>
        <p:nvSpPr>
          <p:cNvPr id="75" name="Right Arrow 74"/>
          <p:cNvSpPr/>
          <p:nvPr/>
        </p:nvSpPr>
        <p:spPr>
          <a:xfrm rot="16200000">
            <a:off x="6489304" y="1783196"/>
            <a:ext cx="1511300" cy="383381"/>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105" tIns="45555" rIns="91105" bIns="45555" anchor="ctr"/>
          <a:lstStyle/>
          <a:p>
            <a:pPr algn="ctr" defTabSz="455587" fontAlgn="base">
              <a:spcBef>
                <a:spcPct val="0"/>
              </a:spcBef>
              <a:spcAft>
                <a:spcPct val="0"/>
              </a:spcAft>
              <a:defRPr/>
            </a:pPr>
            <a:r>
              <a:rPr lang="en-US" sz="1600" b="1" dirty="0">
                <a:solidFill>
                  <a:prstClr val="white"/>
                </a:solidFill>
              </a:rPr>
              <a:t>WAVE</a:t>
            </a:r>
          </a:p>
        </p:txBody>
      </p:sp>
      <p:sp>
        <p:nvSpPr>
          <p:cNvPr id="76" name="Right Arrow 75"/>
          <p:cNvSpPr/>
          <p:nvPr/>
        </p:nvSpPr>
        <p:spPr>
          <a:xfrm rot="16200000">
            <a:off x="6264276" y="1783196"/>
            <a:ext cx="1511300" cy="383381"/>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105" tIns="45555" rIns="91105" bIns="45555" anchor="ctr"/>
          <a:lstStyle/>
          <a:p>
            <a:pPr algn="ctr" defTabSz="455587" fontAlgn="base">
              <a:spcBef>
                <a:spcPct val="0"/>
              </a:spcBef>
              <a:spcAft>
                <a:spcPct val="0"/>
              </a:spcAft>
              <a:defRPr/>
            </a:pPr>
            <a:r>
              <a:rPr lang="en-US" sz="1600" b="1" dirty="0">
                <a:solidFill>
                  <a:prstClr val="white"/>
                </a:solidFill>
              </a:rPr>
              <a:t>LAND</a:t>
            </a:r>
          </a:p>
        </p:txBody>
      </p:sp>
      <p:sp>
        <p:nvSpPr>
          <p:cNvPr id="77" name="Right Arrow 76"/>
          <p:cNvSpPr/>
          <p:nvPr/>
        </p:nvSpPr>
        <p:spPr>
          <a:xfrm rot="16200000">
            <a:off x="6038057" y="1783196"/>
            <a:ext cx="1511300" cy="383381"/>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105" tIns="45555" rIns="91105" bIns="45555" anchor="ctr"/>
          <a:lstStyle/>
          <a:p>
            <a:pPr algn="ctr" defTabSz="455587" fontAlgn="base">
              <a:spcBef>
                <a:spcPct val="0"/>
              </a:spcBef>
              <a:spcAft>
                <a:spcPct val="0"/>
              </a:spcAft>
              <a:defRPr/>
            </a:pPr>
            <a:r>
              <a:rPr lang="en-US" sz="1600" b="1" dirty="0">
                <a:solidFill>
                  <a:prstClr val="white"/>
                </a:solidFill>
              </a:rPr>
              <a:t>AERO</a:t>
            </a:r>
          </a:p>
        </p:txBody>
      </p:sp>
      <p:sp>
        <p:nvSpPr>
          <p:cNvPr id="78" name="Right Arrow 77"/>
          <p:cNvSpPr/>
          <p:nvPr/>
        </p:nvSpPr>
        <p:spPr>
          <a:xfrm rot="16200000">
            <a:off x="5813029" y="1783196"/>
            <a:ext cx="1511300" cy="383381"/>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105" tIns="45555" rIns="91105" bIns="45555" anchor="ctr"/>
          <a:lstStyle/>
          <a:p>
            <a:pPr algn="ctr" defTabSz="455587" fontAlgn="base">
              <a:spcBef>
                <a:spcPct val="0"/>
              </a:spcBef>
              <a:spcAft>
                <a:spcPct val="0"/>
              </a:spcAft>
              <a:defRPr/>
            </a:pPr>
            <a:r>
              <a:rPr lang="en-US" sz="1600" b="1" dirty="0">
                <a:solidFill>
                  <a:prstClr val="white"/>
                </a:solidFill>
              </a:rPr>
              <a:t>ATMOS</a:t>
            </a:r>
          </a:p>
        </p:txBody>
      </p:sp>
      <p:sp>
        <p:nvSpPr>
          <p:cNvPr id="19" name="Rectangle 18"/>
          <p:cNvSpPr/>
          <p:nvPr/>
        </p:nvSpPr>
        <p:spPr>
          <a:xfrm>
            <a:off x="2800350" y="838200"/>
            <a:ext cx="3543300" cy="5943600"/>
          </a:xfrm>
          <a:prstGeom prst="rect">
            <a:avLst/>
          </a:prstGeom>
        </p:spPr>
        <p:style>
          <a:lnRef idx="1">
            <a:schemeClr val="accent1"/>
          </a:lnRef>
          <a:fillRef idx="3">
            <a:schemeClr val="accent1"/>
          </a:fillRef>
          <a:effectRef idx="2">
            <a:schemeClr val="accent1"/>
          </a:effectRef>
          <a:fontRef idx="minor">
            <a:schemeClr val="lt1"/>
          </a:fontRef>
        </p:style>
        <p:txBody>
          <a:bodyPr lIns="91105" tIns="45555" rIns="91105" bIns="45555" anchor="ctr"/>
          <a:lstStyle/>
          <a:p>
            <a:pPr algn="ctr" defTabSz="455587" fontAlgn="base">
              <a:spcBef>
                <a:spcPct val="0"/>
              </a:spcBef>
              <a:spcAft>
                <a:spcPct val="0"/>
              </a:spcAft>
              <a:defRPr/>
            </a:pPr>
            <a:endParaRPr lang="en-US">
              <a:solidFill>
                <a:prstClr val="white"/>
              </a:solidFill>
            </a:endParaRPr>
          </a:p>
        </p:txBody>
      </p:sp>
      <p:grpSp>
        <p:nvGrpSpPr>
          <p:cNvPr id="79884" name="Group 7"/>
          <p:cNvGrpSpPr>
            <a:grpSpLocks/>
          </p:cNvGrpSpPr>
          <p:nvPr/>
        </p:nvGrpSpPr>
        <p:grpSpPr bwMode="auto">
          <a:xfrm>
            <a:off x="6457950" y="3849702"/>
            <a:ext cx="1371600" cy="2462213"/>
            <a:chOff x="7086600" y="3633787"/>
            <a:chExt cx="1828800" cy="2462714"/>
          </a:xfrm>
        </p:grpSpPr>
        <p:sp>
          <p:nvSpPr>
            <p:cNvPr id="100" name="TextBox 99"/>
            <p:cNvSpPr txBox="1"/>
            <p:nvPr/>
          </p:nvSpPr>
          <p:spPr>
            <a:xfrm>
              <a:off x="7086600" y="3633787"/>
              <a:ext cx="1828800" cy="2462714"/>
            </a:xfrm>
            <a:prstGeom prst="rect">
              <a:avLst/>
            </a:prstGeom>
            <a:solidFill>
              <a:schemeClr val="bg1">
                <a:lumMod val="85000"/>
              </a:schemeClr>
            </a:solidFill>
            <a:ln>
              <a:solidFill>
                <a:schemeClr val="tx1"/>
              </a:solidFill>
            </a:ln>
          </p:spPr>
          <p:txBody>
            <a:bodyPr>
              <a:spAutoFit/>
            </a:bodyPr>
            <a:lstStyle/>
            <a:p>
              <a:pPr algn="ctr" defTabSz="455587" fontAlgn="base">
                <a:spcBef>
                  <a:spcPct val="0"/>
                </a:spcBef>
                <a:spcAft>
                  <a:spcPct val="0"/>
                </a:spcAft>
                <a:defRPr/>
              </a:pPr>
              <a:r>
                <a:rPr lang="en-US" sz="1400" b="1" dirty="0">
                  <a:solidFill>
                    <a:prstClr val="black"/>
                  </a:solidFill>
                  <a:cs typeface="Arial" charset="0"/>
                </a:rPr>
                <a:t>Ensemble Analysis (N Members)</a:t>
              </a:r>
            </a:p>
            <a:p>
              <a:pPr algn="ctr" defTabSz="455587" fontAlgn="base">
                <a:spcBef>
                  <a:spcPct val="0"/>
                </a:spcBef>
                <a:spcAft>
                  <a:spcPct val="0"/>
                </a:spcAft>
                <a:defRPr/>
              </a:pPr>
              <a:endParaRPr lang="en-US" sz="1400" dirty="0">
                <a:solidFill>
                  <a:prstClr val="black"/>
                </a:solidFill>
                <a:cs typeface="Arial" charset="0"/>
              </a:endParaRPr>
            </a:p>
            <a:p>
              <a:pPr algn="ctr" defTabSz="455587" fontAlgn="base">
                <a:spcBef>
                  <a:spcPct val="0"/>
                </a:spcBef>
                <a:spcAft>
                  <a:spcPct val="0"/>
                </a:spcAft>
                <a:defRPr/>
              </a:pPr>
              <a:endParaRPr lang="en-US" sz="1400" dirty="0">
                <a:solidFill>
                  <a:prstClr val="black"/>
                </a:solidFill>
                <a:cs typeface="Arial" charset="0"/>
              </a:endParaRPr>
            </a:p>
            <a:p>
              <a:pPr algn="ctr" defTabSz="455587" fontAlgn="base">
                <a:spcBef>
                  <a:spcPct val="0"/>
                </a:spcBef>
                <a:spcAft>
                  <a:spcPct val="0"/>
                </a:spcAft>
                <a:defRPr/>
              </a:pPr>
              <a:endParaRPr lang="en-US" sz="1400" dirty="0">
                <a:solidFill>
                  <a:prstClr val="black"/>
                </a:solidFill>
                <a:cs typeface="Arial" charset="0"/>
              </a:endParaRPr>
            </a:p>
            <a:p>
              <a:pPr algn="ctr" defTabSz="455587" fontAlgn="base">
                <a:spcBef>
                  <a:spcPct val="0"/>
                </a:spcBef>
                <a:spcAft>
                  <a:spcPct val="0"/>
                </a:spcAft>
                <a:defRPr/>
              </a:pPr>
              <a:endParaRPr lang="en-US" sz="1400" dirty="0">
                <a:solidFill>
                  <a:prstClr val="black"/>
                </a:solidFill>
                <a:cs typeface="Arial" charset="0"/>
              </a:endParaRPr>
            </a:p>
            <a:p>
              <a:pPr algn="ctr" defTabSz="455587" fontAlgn="base">
                <a:spcBef>
                  <a:spcPct val="0"/>
                </a:spcBef>
                <a:spcAft>
                  <a:spcPct val="0"/>
                </a:spcAft>
                <a:defRPr/>
              </a:pPr>
              <a:endParaRPr lang="en-US" sz="1400" dirty="0">
                <a:solidFill>
                  <a:prstClr val="black"/>
                </a:solidFill>
                <a:cs typeface="Arial" charset="0"/>
              </a:endParaRPr>
            </a:p>
            <a:p>
              <a:pPr algn="ctr" defTabSz="455587" fontAlgn="base">
                <a:spcBef>
                  <a:spcPct val="0"/>
                </a:spcBef>
                <a:spcAft>
                  <a:spcPct val="0"/>
                </a:spcAft>
                <a:defRPr/>
              </a:pPr>
              <a:endParaRPr lang="en-US" sz="1400" dirty="0">
                <a:solidFill>
                  <a:prstClr val="black"/>
                </a:solidFill>
                <a:cs typeface="Arial" charset="0"/>
              </a:endParaRPr>
            </a:p>
            <a:p>
              <a:pPr algn="ctr" defTabSz="455587" fontAlgn="base">
                <a:spcBef>
                  <a:spcPct val="0"/>
                </a:spcBef>
                <a:spcAft>
                  <a:spcPct val="0"/>
                </a:spcAft>
                <a:defRPr/>
              </a:pPr>
              <a:endParaRPr lang="en-US" sz="1400" dirty="0">
                <a:solidFill>
                  <a:prstClr val="black"/>
                </a:solidFill>
                <a:cs typeface="Arial" charset="0"/>
              </a:endParaRPr>
            </a:p>
            <a:p>
              <a:pPr algn="ctr" defTabSz="455587" fontAlgn="base">
                <a:spcBef>
                  <a:spcPct val="0"/>
                </a:spcBef>
                <a:spcAft>
                  <a:spcPct val="0"/>
                </a:spcAft>
                <a:defRPr/>
              </a:pPr>
              <a:endParaRPr lang="en-US" sz="1400" dirty="0">
                <a:solidFill>
                  <a:prstClr val="black"/>
                </a:solidFill>
                <a:cs typeface="Arial" charset="0"/>
              </a:endParaRPr>
            </a:p>
          </p:txBody>
        </p:sp>
        <p:grpSp>
          <p:nvGrpSpPr>
            <p:cNvPr id="79922" name="Group 1"/>
            <p:cNvGrpSpPr>
              <a:grpSpLocks/>
            </p:cNvGrpSpPr>
            <p:nvPr/>
          </p:nvGrpSpPr>
          <p:grpSpPr bwMode="auto">
            <a:xfrm>
              <a:off x="7211568" y="4191000"/>
              <a:ext cx="1578864" cy="1580294"/>
              <a:chOff x="7135368" y="4724400"/>
              <a:chExt cx="1578864" cy="1580294"/>
            </a:xfrm>
          </p:grpSpPr>
          <p:sp>
            <p:nvSpPr>
              <p:cNvPr id="101" name="Rectangle 100"/>
              <p:cNvSpPr>
                <a:spLocks noChangeAspect="1"/>
              </p:cNvSpPr>
              <p:nvPr/>
            </p:nvSpPr>
            <p:spPr>
              <a:xfrm>
                <a:off x="7135813" y="4724512"/>
                <a:ext cx="484187" cy="320740"/>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02" name="Rectangle 101"/>
              <p:cNvSpPr>
                <a:spLocks noChangeAspect="1"/>
              </p:cNvSpPr>
              <p:nvPr/>
            </p:nvSpPr>
            <p:spPr>
              <a:xfrm>
                <a:off x="7258050" y="4864240"/>
                <a:ext cx="484188" cy="320740"/>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03" name="Rectangle 102"/>
              <p:cNvSpPr>
                <a:spLocks noChangeAspect="1"/>
              </p:cNvSpPr>
              <p:nvPr/>
            </p:nvSpPr>
            <p:spPr>
              <a:xfrm>
                <a:off x="7378700" y="5003969"/>
                <a:ext cx="484188" cy="320740"/>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04" name="Rectangle 103"/>
              <p:cNvSpPr>
                <a:spLocks noChangeAspect="1"/>
              </p:cNvSpPr>
              <p:nvPr/>
            </p:nvSpPr>
            <p:spPr>
              <a:xfrm>
                <a:off x="7500938" y="5143697"/>
                <a:ext cx="484187" cy="320740"/>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05" name="Rectangle 104"/>
              <p:cNvSpPr>
                <a:spLocks noChangeAspect="1"/>
              </p:cNvSpPr>
              <p:nvPr/>
            </p:nvSpPr>
            <p:spPr>
              <a:xfrm>
                <a:off x="7621588" y="5283426"/>
                <a:ext cx="484187" cy="320740"/>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06" name="Rectangle 105"/>
              <p:cNvSpPr>
                <a:spLocks noChangeAspect="1"/>
              </p:cNvSpPr>
              <p:nvPr/>
            </p:nvSpPr>
            <p:spPr>
              <a:xfrm>
                <a:off x="7743825" y="5424742"/>
                <a:ext cx="484188" cy="320740"/>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07" name="Rectangle 106"/>
              <p:cNvSpPr>
                <a:spLocks noChangeAspect="1"/>
              </p:cNvSpPr>
              <p:nvPr/>
            </p:nvSpPr>
            <p:spPr>
              <a:xfrm>
                <a:off x="7864475" y="5564471"/>
                <a:ext cx="484188" cy="320740"/>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08" name="Rectangle 107"/>
              <p:cNvSpPr>
                <a:spLocks noChangeAspect="1"/>
              </p:cNvSpPr>
              <p:nvPr/>
            </p:nvSpPr>
            <p:spPr>
              <a:xfrm>
                <a:off x="7986713" y="5704199"/>
                <a:ext cx="484187" cy="320740"/>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09" name="Rectangle 108"/>
              <p:cNvSpPr>
                <a:spLocks noChangeAspect="1"/>
              </p:cNvSpPr>
              <p:nvPr/>
            </p:nvSpPr>
            <p:spPr>
              <a:xfrm>
                <a:off x="8107363" y="5843927"/>
                <a:ext cx="484187" cy="320740"/>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10" name="Rectangle 109"/>
              <p:cNvSpPr>
                <a:spLocks noChangeAspect="1"/>
              </p:cNvSpPr>
              <p:nvPr/>
            </p:nvSpPr>
            <p:spPr>
              <a:xfrm>
                <a:off x="8229600" y="5983656"/>
                <a:ext cx="484188" cy="320740"/>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sz="1200" dirty="0">
                  <a:solidFill>
                    <a:prstClr val="white"/>
                  </a:solidFill>
                </a:endParaRPr>
              </a:p>
            </p:txBody>
          </p:sp>
        </p:grpSp>
      </p:grpSp>
      <p:pic>
        <p:nvPicPr>
          <p:cNvPr id="7988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1" y="4876800"/>
            <a:ext cx="1679972" cy="1874838"/>
          </a:xfrm>
          <a:prstGeom prst="rect">
            <a:avLst/>
          </a:prstGeom>
          <a:noFill/>
          <a:ln w="5080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7988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1" y="4876800"/>
            <a:ext cx="1679972" cy="1874838"/>
          </a:xfrm>
          <a:prstGeom prst="rect">
            <a:avLst/>
          </a:prstGeom>
          <a:noFill/>
          <a:ln w="50800">
            <a:solidFill>
              <a:srgbClr val="000090"/>
            </a:solidFill>
            <a:miter lim="800000"/>
            <a:headEnd/>
            <a:tailEnd/>
          </a:ln>
          <a:extLst>
            <a:ext uri="{909E8E84-426E-40DD-AFC4-6F175D3DCCD1}">
              <a14:hiddenFill xmlns:a14="http://schemas.microsoft.com/office/drawing/2010/main">
                <a:solidFill>
                  <a:schemeClr val="accent1"/>
                </a:solidFill>
              </a14:hiddenFill>
            </a:ext>
          </a:extLst>
        </p:spPr>
      </p:pic>
      <p:pic>
        <p:nvPicPr>
          <p:cNvPr id="7988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1" y="2895600"/>
            <a:ext cx="1679972" cy="1874838"/>
          </a:xfrm>
          <a:prstGeom prst="rect">
            <a:avLst/>
          </a:prstGeom>
          <a:noFill/>
          <a:ln w="508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79888"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151" y="2895600"/>
            <a:ext cx="1679972" cy="1874838"/>
          </a:xfrm>
          <a:prstGeom prst="rect">
            <a:avLst/>
          </a:prstGeom>
          <a:noFill/>
          <a:ln w="50800">
            <a:solidFill>
              <a:srgbClr val="0080FF"/>
            </a:solidFill>
            <a:miter lim="800000"/>
            <a:headEnd/>
            <a:tailEnd/>
          </a:ln>
          <a:extLst>
            <a:ext uri="{909E8E84-426E-40DD-AFC4-6F175D3DCCD1}">
              <a14:hiddenFill xmlns:a14="http://schemas.microsoft.com/office/drawing/2010/main">
                <a:solidFill>
                  <a:schemeClr val="accent1"/>
                </a:solidFill>
              </a14:hiddenFill>
            </a:ext>
          </a:extLst>
        </p:spPr>
      </p:pic>
      <p:sp>
        <p:nvSpPr>
          <p:cNvPr id="86" name="Right Arrow 85"/>
          <p:cNvSpPr/>
          <p:nvPr/>
        </p:nvSpPr>
        <p:spPr>
          <a:xfrm>
            <a:off x="6344882" y="6194439"/>
            <a:ext cx="753665" cy="549275"/>
          </a:xfrm>
          <a:prstGeom prst="right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45555" rIns="0" bIns="45555" anchor="ctr"/>
          <a:lstStyle/>
          <a:p>
            <a:pPr algn="ctr" defTabSz="455587" fontAlgn="base">
              <a:spcBef>
                <a:spcPct val="0"/>
              </a:spcBef>
              <a:spcAft>
                <a:spcPct val="0"/>
              </a:spcAft>
              <a:defRPr/>
            </a:pPr>
            <a:r>
              <a:rPr lang="en-US" sz="1600" b="1" dirty="0">
                <a:solidFill>
                  <a:srgbClr val="FFFFFF"/>
                </a:solidFill>
              </a:rPr>
              <a:t>OUTPUT</a:t>
            </a:r>
          </a:p>
        </p:txBody>
      </p:sp>
      <p:grpSp>
        <p:nvGrpSpPr>
          <p:cNvPr id="79890" name="Group 8"/>
          <p:cNvGrpSpPr>
            <a:grpSpLocks/>
          </p:cNvGrpSpPr>
          <p:nvPr/>
        </p:nvGrpSpPr>
        <p:grpSpPr bwMode="auto">
          <a:xfrm>
            <a:off x="1314450" y="3849696"/>
            <a:ext cx="1371600" cy="2677656"/>
            <a:chOff x="228600" y="3633787"/>
            <a:chExt cx="1828800" cy="2678201"/>
          </a:xfrm>
        </p:grpSpPr>
        <p:sp>
          <p:nvSpPr>
            <p:cNvPr id="38" name="TextBox 37"/>
            <p:cNvSpPr txBox="1"/>
            <p:nvPr/>
          </p:nvSpPr>
          <p:spPr>
            <a:xfrm>
              <a:off x="228600" y="3633787"/>
              <a:ext cx="1828800" cy="2678201"/>
            </a:xfrm>
            <a:prstGeom prst="rect">
              <a:avLst/>
            </a:prstGeom>
            <a:solidFill>
              <a:schemeClr val="bg1">
                <a:lumMod val="85000"/>
              </a:schemeClr>
            </a:solidFill>
            <a:ln>
              <a:solidFill>
                <a:schemeClr val="tx1"/>
              </a:solidFill>
            </a:ln>
          </p:spPr>
          <p:txBody>
            <a:bodyPr>
              <a:spAutoFit/>
            </a:bodyPr>
            <a:lstStyle/>
            <a:p>
              <a:pPr algn="ctr" defTabSz="455587" fontAlgn="base">
                <a:spcBef>
                  <a:spcPct val="0"/>
                </a:spcBef>
                <a:spcAft>
                  <a:spcPct val="0"/>
                </a:spcAft>
                <a:defRPr/>
              </a:pPr>
              <a:r>
                <a:rPr lang="en-US" sz="1400" b="1" dirty="0">
                  <a:solidFill>
                    <a:srgbClr val="000000"/>
                  </a:solidFill>
                  <a:cs typeface="Arial" charset="0"/>
                </a:rPr>
                <a:t>Coupled Ensemble Forecast (N members)</a:t>
              </a:r>
            </a:p>
            <a:p>
              <a:pPr algn="ctr" defTabSz="455587" fontAlgn="base">
                <a:spcBef>
                  <a:spcPct val="0"/>
                </a:spcBef>
                <a:spcAft>
                  <a:spcPct val="0"/>
                </a:spcAft>
                <a:defRPr/>
              </a:pPr>
              <a:endParaRPr lang="en-US" sz="1400" b="1" dirty="0">
                <a:solidFill>
                  <a:srgbClr val="000090"/>
                </a:solidFill>
                <a:cs typeface="Arial" charset="0"/>
              </a:endParaRPr>
            </a:p>
            <a:p>
              <a:pPr algn="ctr" defTabSz="455587" fontAlgn="base">
                <a:spcBef>
                  <a:spcPct val="0"/>
                </a:spcBef>
                <a:spcAft>
                  <a:spcPct val="0"/>
                </a:spcAft>
                <a:defRPr/>
              </a:pPr>
              <a:endParaRPr lang="en-US" sz="1400" b="1" dirty="0">
                <a:solidFill>
                  <a:srgbClr val="000090"/>
                </a:solidFill>
                <a:cs typeface="Arial" charset="0"/>
              </a:endParaRPr>
            </a:p>
            <a:p>
              <a:pPr algn="ctr" defTabSz="455587" fontAlgn="base">
                <a:spcBef>
                  <a:spcPct val="0"/>
                </a:spcBef>
                <a:spcAft>
                  <a:spcPct val="0"/>
                </a:spcAft>
                <a:defRPr/>
              </a:pPr>
              <a:endParaRPr lang="en-US" sz="1400" b="1" dirty="0">
                <a:solidFill>
                  <a:srgbClr val="000090"/>
                </a:solidFill>
                <a:cs typeface="Arial" charset="0"/>
              </a:endParaRPr>
            </a:p>
            <a:p>
              <a:pPr algn="ctr" defTabSz="455587" fontAlgn="base">
                <a:spcBef>
                  <a:spcPct val="0"/>
                </a:spcBef>
                <a:spcAft>
                  <a:spcPct val="0"/>
                </a:spcAft>
                <a:defRPr/>
              </a:pPr>
              <a:endParaRPr lang="en-US" sz="1400" b="1" dirty="0">
                <a:solidFill>
                  <a:srgbClr val="000090"/>
                </a:solidFill>
                <a:cs typeface="Arial" charset="0"/>
              </a:endParaRPr>
            </a:p>
            <a:p>
              <a:pPr algn="ctr" defTabSz="455587" fontAlgn="base">
                <a:spcBef>
                  <a:spcPct val="0"/>
                </a:spcBef>
                <a:spcAft>
                  <a:spcPct val="0"/>
                </a:spcAft>
                <a:defRPr/>
              </a:pPr>
              <a:endParaRPr lang="en-US" sz="1400" b="1" dirty="0">
                <a:solidFill>
                  <a:srgbClr val="000090"/>
                </a:solidFill>
                <a:cs typeface="Arial" charset="0"/>
              </a:endParaRPr>
            </a:p>
            <a:p>
              <a:pPr algn="ctr" defTabSz="455587" fontAlgn="base">
                <a:spcBef>
                  <a:spcPct val="0"/>
                </a:spcBef>
                <a:spcAft>
                  <a:spcPct val="0"/>
                </a:spcAft>
                <a:defRPr/>
              </a:pPr>
              <a:endParaRPr lang="en-US" sz="1400" b="1" dirty="0">
                <a:solidFill>
                  <a:srgbClr val="000090"/>
                </a:solidFill>
                <a:cs typeface="Arial" charset="0"/>
              </a:endParaRPr>
            </a:p>
            <a:p>
              <a:pPr algn="ctr" defTabSz="455587" fontAlgn="base">
                <a:spcBef>
                  <a:spcPct val="0"/>
                </a:spcBef>
                <a:spcAft>
                  <a:spcPct val="0"/>
                </a:spcAft>
                <a:defRPr/>
              </a:pPr>
              <a:endParaRPr lang="en-US" sz="1400" b="1" dirty="0">
                <a:solidFill>
                  <a:srgbClr val="000090"/>
                </a:solidFill>
                <a:cs typeface="Arial" charset="0"/>
              </a:endParaRPr>
            </a:p>
            <a:p>
              <a:pPr algn="ctr" defTabSz="455587" fontAlgn="base">
                <a:spcBef>
                  <a:spcPct val="0"/>
                </a:spcBef>
                <a:spcAft>
                  <a:spcPct val="0"/>
                </a:spcAft>
                <a:defRPr/>
              </a:pPr>
              <a:endParaRPr lang="en-US" sz="1400" b="1" dirty="0">
                <a:solidFill>
                  <a:srgbClr val="000090"/>
                </a:solidFill>
                <a:cs typeface="Arial" charset="0"/>
              </a:endParaRPr>
            </a:p>
          </p:txBody>
        </p:sp>
        <p:grpSp>
          <p:nvGrpSpPr>
            <p:cNvPr id="79910" name="Group 6"/>
            <p:cNvGrpSpPr>
              <a:grpSpLocks/>
            </p:cNvGrpSpPr>
            <p:nvPr/>
          </p:nvGrpSpPr>
          <p:grpSpPr bwMode="auto">
            <a:xfrm>
              <a:off x="381000" y="4267200"/>
              <a:ext cx="1578864" cy="1464611"/>
              <a:chOff x="381000" y="5012389"/>
              <a:chExt cx="1578864" cy="1464611"/>
            </a:xfrm>
          </p:grpSpPr>
          <p:sp>
            <p:nvSpPr>
              <p:cNvPr id="69" name="Rectangle 68"/>
              <p:cNvSpPr>
                <a:spLocks noChangeAspect="1"/>
              </p:cNvSpPr>
              <p:nvPr/>
            </p:nvSpPr>
            <p:spPr>
              <a:xfrm>
                <a:off x="381000" y="5012517"/>
                <a:ext cx="484188" cy="320740"/>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70" name="Rectangle 69"/>
              <p:cNvSpPr>
                <a:spLocks noChangeAspect="1"/>
              </p:cNvSpPr>
              <p:nvPr/>
            </p:nvSpPr>
            <p:spPr>
              <a:xfrm>
                <a:off x="503238" y="5139543"/>
                <a:ext cx="484187" cy="320740"/>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73" name="Rectangle 72"/>
              <p:cNvSpPr>
                <a:spLocks noChangeAspect="1"/>
              </p:cNvSpPr>
              <p:nvPr/>
            </p:nvSpPr>
            <p:spPr>
              <a:xfrm>
                <a:off x="623888" y="5266569"/>
                <a:ext cx="485775" cy="320740"/>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99" name="Rectangle 98"/>
              <p:cNvSpPr>
                <a:spLocks noChangeAspect="1"/>
              </p:cNvSpPr>
              <p:nvPr/>
            </p:nvSpPr>
            <p:spPr>
              <a:xfrm>
                <a:off x="746125" y="5393595"/>
                <a:ext cx="484188" cy="320740"/>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13" name="Rectangle 112"/>
              <p:cNvSpPr>
                <a:spLocks noChangeAspect="1"/>
              </p:cNvSpPr>
              <p:nvPr/>
            </p:nvSpPr>
            <p:spPr>
              <a:xfrm>
                <a:off x="866775" y="5520620"/>
                <a:ext cx="485775" cy="320740"/>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14" name="Rectangle 113"/>
              <p:cNvSpPr>
                <a:spLocks noChangeAspect="1"/>
              </p:cNvSpPr>
              <p:nvPr/>
            </p:nvSpPr>
            <p:spPr>
              <a:xfrm>
                <a:off x="989013" y="5647646"/>
                <a:ext cx="485775" cy="320740"/>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16" name="Rectangle 115"/>
              <p:cNvSpPr>
                <a:spLocks noChangeAspect="1"/>
              </p:cNvSpPr>
              <p:nvPr/>
            </p:nvSpPr>
            <p:spPr>
              <a:xfrm>
                <a:off x="1111250" y="5774672"/>
                <a:ext cx="484188" cy="320740"/>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17" name="Rectangle 116"/>
              <p:cNvSpPr>
                <a:spLocks noChangeAspect="1"/>
              </p:cNvSpPr>
              <p:nvPr/>
            </p:nvSpPr>
            <p:spPr>
              <a:xfrm>
                <a:off x="1231900" y="5901698"/>
                <a:ext cx="485775" cy="320740"/>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18" name="Rectangle 117"/>
              <p:cNvSpPr>
                <a:spLocks noChangeAspect="1"/>
              </p:cNvSpPr>
              <p:nvPr/>
            </p:nvSpPr>
            <p:spPr>
              <a:xfrm>
                <a:off x="1354138" y="6028724"/>
                <a:ext cx="484187" cy="320740"/>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a:solidFill>
                    <a:prstClr val="white"/>
                  </a:solidFill>
                </a:endParaRPr>
              </a:p>
            </p:txBody>
          </p:sp>
          <p:sp>
            <p:nvSpPr>
              <p:cNvPr id="119" name="Rectangle 118"/>
              <p:cNvSpPr>
                <a:spLocks noChangeAspect="1"/>
              </p:cNvSpPr>
              <p:nvPr/>
            </p:nvSpPr>
            <p:spPr>
              <a:xfrm>
                <a:off x="1476375" y="6155750"/>
                <a:ext cx="484188" cy="320740"/>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sz="1200" dirty="0">
                  <a:solidFill>
                    <a:prstClr val="white"/>
                  </a:solidFill>
                </a:endParaRPr>
              </a:p>
            </p:txBody>
          </p:sp>
        </p:grpSp>
      </p:grpSp>
      <p:sp>
        <p:nvSpPr>
          <p:cNvPr id="62" name="Right Arrow 61"/>
          <p:cNvSpPr/>
          <p:nvPr/>
        </p:nvSpPr>
        <p:spPr>
          <a:xfrm>
            <a:off x="2034781" y="6194439"/>
            <a:ext cx="754856" cy="549275"/>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45555" rIns="0" bIns="45555" anchor="ctr"/>
          <a:lstStyle/>
          <a:p>
            <a:pPr algn="ctr" defTabSz="455587" fontAlgn="base">
              <a:spcBef>
                <a:spcPct val="0"/>
              </a:spcBef>
              <a:spcAft>
                <a:spcPct val="0"/>
              </a:spcAft>
              <a:defRPr/>
            </a:pPr>
            <a:r>
              <a:rPr lang="en-US" sz="1600" b="1" dirty="0">
                <a:solidFill>
                  <a:prstClr val="white"/>
                </a:solidFill>
              </a:rPr>
              <a:t>INPUT</a:t>
            </a:r>
          </a:p>
        </p:txBody>
      </p:sp>
      <p:sp>
        <p:nvSpPr>
          <p:cNvPr id="121" name="Right Arrow 120"/>
          <p:cNvSpPr/>
          <p:nvPr/>
        </p:nvSpPr>
        <p:spPr>
          <a:xfrm rot="5400000">
            <a:off x="1699431" y="3341330"/>
            <a:ext cx="601663" cy="383381"/>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105" tIns="45555" rIns="91105" bIns="45555" anchor="ctr"/>
          <a:lstStyle/>
          <a:p>
            <a:pPr algn="ctr" defTabSz="455587" fontAlgn="base">
              <a:spcBef>
                <a:spcPct val="0"/>
              </a:spcBef>
              <a:spcAft>
                <a:spcPct val="0"/>
              </a:spcAft>
              <a:defRPr/>
            </a:pPr>
            <a:endParaRPr lang="en-US">
              <a:solidFill>
                <a:prstClr val="white"/>
              </a:solidFill>
            </a:endParaRPr>
          </a:p>
        </p:txBody>
      </p:sp>
      <p:pic>
        <p:nvPicPr>
          <p:cNvPr id="79893" name="Picture 3" descr="Slide1.png"/>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857501" y="914400"/>
            <a:ext cx="1679972" cy="1874838"/>
          </a:xfrm>
          <a:prstGeom prst="rect">
            <a:avLst/>
          </a:prstGeom>
          <a:noFill/>
          <a:ln w="50800">
            <a:solidFill>
              <a:srgbClr val="66CCFF"/>
            </a:solidFill>
            <a:miter lim="800000"/>
            <a:headEnd/>
            <a:tailEnd/>
          </a:ln>
          <a:extLst>
            <a:ext uri="{909E8E84-426E-40DD-AFC4-6F175D3DCCD1}">
              <a14:hiddenFill xmlns:a14="http://schemas.microsoft.com/office/drawing/2010/main">
                <a:solidFill>
                  <a:srgbClr val="FFFFFF"/>
                </a:solidFill>
              </a14:hiddenFill>
            </a:ext>
          </a:extLst>
        </p:spPr>
      </p:pic>
      <p:grpSp>
        <p:nvGrpSpPr>
          <p:cNvPr id="79894" name="Group 2"/>
          <p:cNvGrpSpPr>
            <a:grpSpLocks/>
          </p:cNvGrpSpPr>
          <p:nvPr/>
        </p:nvGrpSpPr>
        <p:grpSpPr bwMode="auto">
          <a:xfrm>
            <a:off x="1245400" y="838202"/>
            <a:ext cx="1509713" cy="2806264"/>
            <a:chOff x="136712" y="838200"/>
            <a:chExt cx="2012577" cy="2805918"/>
          </a:xfrm>
        </p:grpSpPr>
        <p:sp>
          <p:nvSpPr>
            <p:cNvPr id="122" name="Rectangle 121"/>
            <p:cNvSpPr/>
            <p:nvPr/>
          </p:nvSpPr>
          <p:spPr>
            <a:xfrm>
              <a:off x="231943" y="838200"/>
              <a:ext cx="1828461" cy="920636"/>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endParaRPr lang="en-US" dirty="0">
                <a:solidFill>
                  <a:prstClr val="white"/>
                </a:solidFill>
              </a:endParaRPr>
            </a:p>
          </p:txBody>
        </p:sp>
        <p:sp>
          <p:nvSpPr>
            <p:cNvPr id="123" name="TextBox 122"/>
            <p:cNvSpPr txBox="1"/>
            <p:nvPr/>
          </p:nvSpPr>
          <p:spPr>
            <a:xfrm>
              <a:off x="231944" y="2474711"/>
              <a:ext cx="1828461" cy="1169407"/>
            </a:xfrm>
            <a:prstGeom prst="rect">
              <a:avLst/>
            </a:prstGeom>
            <a:solidFill>
              <a:schemeClr val="bg1">
                <a:lumMod val="95000"/>
              </a:schemeClr>
            </a:solidFill>
            <a:ln>
              <a:solidFill>
                <a:schemeClr val="tx1"/>
              </a:solidFill>
            </a:ln>
          </p:spPr>
          <p:txBody>
            <a:bodyPr>
              <a:spAutoFit/>
            </a:bodyPr>
            <a:lstStyle/>
            <a:p>
              <a:pPr algn="ctr" defTabSz="455587" fontAlgn="base">
                <a:spcBef>
                  <a:spcPct val="0"/>
                </a:spcBef>
                <a:spcAft>
                  <a:spcPct val="0"/>
                </a:spcAft>
                <a:defRPr/>
              </a:pPr>
              <a:endParaRPr lang="en-US" sz="1400" dirty="0">
                <a:solidFill>
                  <a:prstClr val="black"/>
                </a:solidFill>
                <a:cs typeface="Arial" charset="0"/>
              </a:endParaRPr>
            </a:p>
            <a:p>
              <a:pPr algn="ctr" defTabSz="455587" fontAlgn="base">
                <a:spcBef>
                  <a:spcPct val="0"/>
                </a:spcBef>
                <a:spcAft>
                  <a:spcPct val="0"/>
                </a:spcAft>
                <a:defRPr/>
              </a:pPr>
              <a:r>
                <a:rPr lang="en-US" sz="1400" dirty="0">
                  <a:solidFill>
                    <a:prstClr val="black"/>
                  </a:solidFill>
                  <a:cs typeface="Arial" charset="0"/>
                </a:rPr>
                <a:t>Coupled Model Ensemble Forecast</a:t>
              </a:r>
            </a:p>
          </p:txBody>
        </p:sp>
        <p:sp>
          <p:nvSpPr>
            <p:cNvPr id="79902" name="Rectangle 130"/>
            <p:cNvSpPr>
              <a:spLocks noChangeArrowheads="1"/>
            </p:cNvSpPr>
            <p:nvPr/>
          </p:nvSpPr>
          <p:spPr bwMode="auto">
            <a:xfrm>
              <a:off x="579147" y="838200"/>
              <a:ext cx="1135143" cy="36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2800">
                  <a:solidFill>
                    <a:schemeClr val="tx1"/>
                  </a:solidFill>
                  <a:latin typeface="Arial" panose="020B0604020202020204" pitchFamily="34" charset="0"/>
                </a:defRPr>
              </a:lvl1pPr>
              <a:lvl2pPr marL="742950" indent="-285750" defTabSz="457200" eaLnBrk="0" hangingPunct="0">
                <a:spcBef>
                  <a:spcPct val="20000"/>
                </a:spcBef>
                <a:buChar char="–"/>
                <a:defRPr sz="24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FontTx/>
                <a:buNone/>
              </a:pPr>
              <a:r>
                <a:rPr lang="en-US" altLang="en-US" sz="1800" b="1">
                  <a:solidFill>
                    <a:srgbClr val="000090"/>
                  </a:solidFill>
                  <a:cs typeface="Arial" panose="020B0604020202020204" pitchFamily="34" charset="0"/>
                </a:rPr>
                <a:t>NEMS</a:t>
              </a:r>
              <a:endParaRPr lang="en-US" altLang="en-US" sz="1800">
                <a:solidFill>
                  <a:srgbClr val="000000"/>
                </a:solidFill>
                <a:cs typeface="Arial" panose="020B0604020202020204" pitchFamily="34" charset="0"/>
              </a:endParaRPr>
            </a:p>
          </p:txBody>
        </p:sp>
        <p:sp>
          <p:nvSpPr>
            <p:cNvPr id="127" name="Right Arrow 126"/>
            <p:cNvSpPr/>
            <p:nvPr/>
          </p:nvSpPr>
          <p:spPr>
            <a:xfrm rot="5400000">
              <a:off x="1138192" y="1719169"/>
              <a:ext cx="1511114" cy="511080"/>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anchor="ctr"/>
            <a:lstStyle/>
            <a:p>
              <a:pPr algn="ctr" defTabSz="455587" fontAlgn="base">
                <a:spcBef>
                  <a:spcPct val="0"/>
                </a:spcBef>
                <a:spcAft>
                  <a:spcPct val="0"/>
                </a:spcAft>
                <a:defRPr/>
              </a:pPr>
              <a:r>
                <a:rPr lang="en-US" sz="1600" b="1" dirty="0">
                  <a:solidFill>
                    <a:prstClr val="white"/>
                  </a:solidFill>
                </a:rPr>
                <a:t>OCEAN</a:t>
              </a:r>
            </a:p>
          </p:txBody>
        </p:sp>
        <p:sp>
          <p:nvSpPr>
            <p:cNvPr id="126" name="Right Arrow 125"/>
            <p:cNvSpPr/>
            <p:nvPr/>
          </p:nvSpPr>
          <p:spPr>
            <a:xfrm rot="5400000">
              <a:off x="838210" y="1719169"/>
              <a:ext cx="1511114" cy="511080"/>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r>
                <a:rPr lang="en-US" sz="1600" b="1" dirty="0">
                  <a:solidFill>
                    <a:prstClr val="white"/>
                  </a:solidFill>
                </a:rPr>
                <a:t>SEA-ICE</a:t>
              </a:r>
            </a:p>
          </p:txBody>
        </p:sp>
        <p:sp>
          <p:nvSpPr>
            <p:cNvPr id="124" name="Right Arrow 123"/>
            <p:cNvSpPr/>
            <p:nvPr/>
          </p:nvSpPr>
          <p:spPr>
            <a:xfrm rot="5400000">
              <a:off x="538228" y="1719169"/>
              <a:ext cx="1511114" cy="511080"/>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r>
                <a:rPr lang="en-US" sz="1600" b="1" dirty="0">
                  <a:solidFill>
                    <a:prstClr val="white"/>
                  </a:solidFill>
                </a:rPr>
                <a:t>WAVE</a:t>
              </a:r>
            </a:p>
          </p:txBody>
        </p:sp>
        <p:sp>
          <p:nvSpPr>
            <p:cNvPr id="129" name="Right Arrow 128"/>
            <p:cNvSpPr/>
            <p:nvPr/>
          </p:nvSpPr>
          <p:spPr>
            <a:xfrm rot="5400000">
              <a:off x="236659" y="1719169"/>
              <a:ext cx="1511114" cy="511080"/>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r>
                <a:rPr lang="en-US" sz="1600" b="1" dirty="0">
                  <a:solidFill>
                    <a:prstClr val="white"/>
                  </a:solidFill>
                </a:rPr>
                <a:t>LAND</a:t>
              </a:r>
            </a:p>
          </p:txBody>
        </p:sp>
        <p:sp>
          <p:nvSpPr>
            <p:cNvPr id="125" name="Right Arrow 124"/>
            <p:cNvSpPr/>
            <p:nvPr/>
          </p:nvSpPr>
          <p:spPr>
            <a:xfrm rot="5400000">
              <a:off x="-63323" y="1719169"/>
              <a:ext cx="1511114" cy="51108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r>
                <a:rPr lang="en-US" sz="1600" b="1" dirty="0">
                  <a:solidFill>
                    <a:prstClr val="white"/>
                  </a:solidFill>
                </a:rPr>
                <a:t>AERO</a:t>
              </a:r>
            </a:p>
          </p:txBody>
        </p:sp>
        <p:sp>
          <p:nvSpPr>
            <p:cNvPr id="130" name="Right Arrow 129"/>
            <p:cNvSpPr/>
            <p:nvPr/>
          </p:nvSpPr>
          <p:spPr>
            <a:xfrm rot="5400000">
              <a:off x="-363305" y="1719169"/>
              <a:ext cx="1511114" cy="511080"/>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5587" fontAlgn="base">
                <a:spcBef>
                  <a:spcPct val="0"/>
                </a:spcBef>
                <a:spcAft>
                  <a:spcPct val="0"/>
                </a:spcAft>
                <a:defRPr/>
              </a:pPr>
              <a:r>
                <a:rPr lang="en-US" sz="1600" b="1" dirty="0">
                  <a:solidFill>
                    <a:prstClr val="white"/>
                  </a:solidFill>
                </a:rPr>
                <a:t>ATMOS</a:t>
              </a:r>
            </a:p>
          </p:txBody>
        </p:sp>
      </p:grpSp>
      <p:sp>
        <p:nvSpPr>
          <p:cNvPr id="79" name="Right Arrow 78"/>
          <p:cNvSpPr/>
          <p:nvPr/>
        </p:nvSpPr>
        <p:spPr>
          <a:xfrm rot="16200000">
            <a:off x="6842926" y="3341330"/>
            <a:ext cx="601663" cy="383381"/>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105" tIns="45555" rIns="91105" bIns="45555" anchor="ctr"/>
          <a:lstStyle/>
          <a:p>
            <a:pPr algn="ctr" defTabSz="455587" fontAlgn="base">
              <a:spcBef>
                <a:spcPct val="0"/>
              </a:spcBef>
              <a:spcAft>
                <a:spcPct val="0"/>
              </a:spcAft>
              <a:defRPr/>
            </a:pPr>
            <a:endParaRPr lang="en-US">
              <a:solidFill>
                <a:prstClr val="white"/>
              </a:solidFill>
            </a:endParaRPr>
          </a:p>
        </p:txBody>
      </p:sp>
      <p:grpSp>
        <p:nvGrpSpPr>
          <p:cNvPr id="79896" name="Group 11"/>
          <p:cNvGrpSpPr>
            <a:grpSpLocks/>
          </p:cNvGrpSpPr>
          <p:nvPr/>
        </p:nvGrpSpPr>
        <p:grpSpPr bwMode="auto">
          <a:xfrm>
            <a:off x="1250227" y="155303"/>
            <a:ext cx="6643550" cy="984885"/>
            <a:chOff x="142969" y="154724"/>
            <a:chExt cx="8858067" cy="985258"/>
          </a:xfrm>
        </p:grpSpPr>
        <p:sp>
          <p:nvSpPr>
            <p:cNvPr id="80" name="Predefined Process 79"/>
            <p:cNvSpPr/>
            <p:nvPr/>
          </p:nvSpPr>
          <p:spPr>
            <a:xfrm>
              <a:off x="228600" y="258903"/>
              <a:ext cx="8686800" cy="492631"/>
            </a:xfrm>
            <a:prstGeom prst="flowChartPredefinedProcess">
              <a:avLst/>
            </a:prstGeom>
            <a:ln>
              <a:noFill/>
            </a:ln>
          </p:spPr>
          <p:style>
            <a:lnRef idx="1">
              <a:schemeClr val="accent1"/>
            </a:lnRef>
            <a:fillRef idx="3">
              <a:schemeClr val="accent1"/>
            </a:fillRef>
            <a:effectRef idx="2">
              <a:schemeClr val="accent1"/>
            </a:effectRef>
            <a:fontRef idx="minor">
              <a:schemeClr val="lt1"/>
            </a:fontRef>
          </p:style>
          <p:txBody>
            <a:bodyPr anchor="ctr">
              <a:spAutoFit/>
            </a:bodyPr>
            <a:lstStyle/>
            <a:p>
              <a:pPr algn="ctr" defTabSz="455587" fontAlgn="base">
                <a:spcBef>
                  <a:spcPct val="0"/>
                </a:spcBef>
                <a:spcAft>
                  <a:spcPct val="0"/>
                </a:spcAft>
                <a:defRPr/>
              </a:pPr>
              <a:endParaRPr lang="en-US" sz="2600" dirty="0">
                <a:solidFill>
                  <a:prstClr val="white"/>
                </a:solidFill>
              </a:endParaRPr>
            </a:p>
          </p:txBody>
        </p:sp>
        <p:sp>
          <p:nvSpPr>
            <p:cNvPr id="79899" name="Rectangle 9"/>
            <p:cNvSpPr>
              <a:spLocks noChangeArrowheads="1"/>
            </p:cNvSpPr>
            <p:nvPr/>
          </p:nvSpPr>
          <p:spPr bwMode="auto">
            <a:xfrm>
              <a:off x="142969" y="154724"/>
              <a:ext cx="8858067" cy="98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2800">
                  <a:solidFill>
                    <a:schemeClr val="tx1"/>
                  </a:solidFill>
                  <a:latin typeface="Arial" panose="020B0604020202020204" pitchFamily="34" charset="0"/>
                </a:defRPr>
              </a:lvl1pPr>
              <a:lvl2pPr marL="742950" indent="-285750" defTabSz="457200" eaLnBrk="0" hangingPunct="0">
                <a:spcBef>
                  <a:spcPct val="20000"/>
                </a:spcBef>
                <a:buChar char="–"/>
                <a:defRPr sz="24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FontTx/>
                <a:buNone/>
              </a:pPr>
              <a:r>
                <a:rPr lang="en-US" altLang="en-US" sz="2000" dirty="0">
                  <a:solidFill>
                    <a:srgbClr val="FFFFFF"/>
                  </a:solidFill>
                  <a:latin typeface="Times New Roman" panose="02020603050405020304" pitchFamily="18" charset="0"/>
                  <a:cs typeface="Times New Roman" panose="02020603050405020304" pitchFamily="18" charset="0"/>
                </a:rPr>
                <a:t>NCEP Coupled Hybrid Data Assimilation and Forecast System</a:t>
              </a:r>
            </a:p>
            <a:p>
              <a:pPr algn="ctr" eaLnBrk="1" fontAlgn="base" hangingPunct="1">
                <a:spcBef>
                  <a:spcPct val="0"/>
                </a:spcBef>
                <a:spcAft>
                  <a:spcPct val="0"/>
                </a:spcAft>
                <a:buFontTx/>
                <a:buNone/>
              </a:pPr>
              <a:r>
                <a:rPr lang="en-US" altLang="en-US" sz="2000" dirty="0">
                  <a:solidFill>
                    <a:srgbClr val="FFFFFF"/>
                  </a:solidFill>
                  <a:latin typeface="Times New Roman" panose="02020603050405020304" pitchFamily="18" charset="0"/>
                  <a:cs typeface="Times New Roman" panose="02020603050405020304" pitchFamily="18" charset="0"/>
                </a:rPr>
                <a:t>CFS v3</a:t>
              </a:r>
            </a:p>
            <a:p>
              <a:pPr algn="ctr" eaLnBrk="1" fontAlgn="base" hangingPunct="1">
                <a:spcBef>
                  <a:spcPct val="0"/>
                </a:spcBef>
                <a:spcAft>
                  <a:spcPct val="0"/>
                </a:spcAft>
                <a:buFontTx/>
                <a:buNone/>
              </a:pPr>
              <a:endParaRPr lang="en-US" altLang="en-US" sz="1800" b="1" dirty="0">
                <a:solidFill>
                  <a:srgbClr val="002060"/>
                </a:solidFill>
                <a:latin typeface="Times New Roman" panose="02020603050405020304" pitchFamily="18" charset="0"/>
                <a:cs typeface="Times New Roman" panose="02020603050405020304" pitchFamily="18" charset="0"/>
              </a:endParaRPr>
            </a:p>
          </p:txBody>
        </p:sp>
      </p:grpSp>
      <p:pic>
        <p:nvPicPr>
          <p:cNvPr id="79897" name="Picture 5" descr="Slide1.png"/>
          <p:cNvPicPr>
            <a:picLocks/>
          </p:cNvPicPr>
          <p:nvPr/>
        </p:nvPicPr>
        <p:blipFill>
          <a:blip r:embed="rId7">
            <a:extLst>
              <a:ext uri="{28A0092B-C50C-407E-A947-70E740481C1C}">
                <a14:useLocalDpi xmlns:a14="http://schemas.microsoft.com/office/drawing/2010/main" val="0"/>
              </a:ext>
            </a:extLst>
          </a:blip>
          <a:srcRect l="33934" t="37505" r="33186" b="4366"/>
          <a:stretch>
            <a:fillRect/>
          </a:stretch>
        </p:blipFill>
        <p:spPr bwMode="auto">
          <a:xfrm>
            <a:off x="4629151" y="914400"/>
            <a:ext cx="1679972" cy="1874838"/>
          </a:xfrm>
          <a:prstGeom prst="rect">
            <a:avLst/>
          </a:prstGeom>
          <a:noFill/>
          <a:ln w="50800">
            <a:solidFill>
              <a:srgbClr val="CC66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38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2286000" y="76200"/>
            <a:ext cx="4629150" cy="762000"/>
          </a:xfrm>
        </p:spPr>
        <p:txBody>
          <a:bodyPr/>
          <a:lstStyle/>
          <a:p>
            <a:pPr eaLnBrk="1" hangingPunct="1"/>
            <a:r>
              <a:rPr lang="en-US" altLang="en-US" sz="2800" b="1">
                <a:solidFill>
                  <a:srgbClr val="FF3399"/>
                </a:solidFill>
                <a:latin typeface="Times New Roman" panose="02020603050405020304" pitchFamily="18" charset="0"/>
              </a:rPr>
              <a:t>Forecast Skill of WH-MJO index</a:t>
            </a:r>
          </a:p>
        </p:txBody>
      </p:sp>
      <p:pic>
        <p:nvPicPr>
          <p:cNvPr id="61443" name="Content Placeholder 12" descr="pct_cor_year.gif"/>
          <p:cNvPicPr>
            <a:picLocks noGrp="1" noChangeAspect="1"/>
          </p:cNvPicPr>
          <p:nvPr>
            <p:ph sz="half" idx="4294967295"/>
          </p:nvPr>
        </p:nvPicPr>
        <p:blipFill>
          <a:blip r:embed="rId3">
            <a:extLst>
              <a:ext uri="{28A0092B-C50C-407E-A947-70E740481C1C}">
                <a14:useLocalDpi xmlns:a14="http://schemas.microsoft.com/office/drawing/2010/main" val="0"/>
              </a:ext>
            </a:extLst>
          </a:blip>
          <a:srcRect r="7906" b="11520"/>
          <a:stretch>
            <a:fillRect/>
          </a:stretch>
        </p:blipFill>
        <p:spPr>
          <a:xfrm>
            <a:off x="4083848" y="919170"/>
            <a:ext cx="3345656" cy="5481637"/>
          </a:xfrm>
          <a:noFill/>
        </p:spPr>
      </p:pic>
      <p:pic>
        <p:nvPicPr>
          <p:cNvPr id="61444" name="Content Placeholder 16" descr="pct_cor_year_cfs11y.gif"/>
          <p:cNvPicPr>
            <a:picLocks noGrp="1" noChangeAspect="1"/>
          </p:cNvPicPr>
          <p:nvPr>
            <p:ph sz="half" idx="4294967295"/>
          </p:nvPr>
        </p:nvPicPr>
        <p:blipFill>
          <a:blip r:embed="rId4">
            <a:extLst>
              <a:ext uri="{28A0092B-C50C-407E-A947-70E740481C1C}">
                <a14:useLocalDpi xmlns:a14="http://schemas.microsoft.com/office/drawing/2010/main" val="0"/>
              </a:ext>
            </a:extLst>
          </a:blip>
          <a:srcRect r="7906" b="11520"/>
          <a:stretch>
            <a:fillRect/>
          </a:stretch>
        </p:blipFill>
        <p:spPr>
          <a:xfrm>
            <a:off x="1143002" y="914440"/>
            <a:ext cx="3400425" cy="5478463"/>
          </a:xfrm>
          <a:noFill/>
        </p:spPr>
      </p:pic>
      <p:sp>
        <p:nvSpPr>
          <p:cNvPr id="61445" name="Text Box 5"/>
          <p:cNvSpPr txBox="1">
            <a:spLocks noChangeArrowheads="1"/>
          </p:cNvSpPr>
          <p:nvPr/>
        </p:nvSpPr>
        <p:spPr bwMode="auto">
          <a:xfrm>
            <a:off x="4632512" y="6179551"/>
            <a:ext cx="2743200" cy="59490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1105" tIns="45555" rIns="91105" bIns="45555">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1183" eaLnBrk="1" fontAlgn="base" hangingPunct="1">
              <a:spcBef>
                <a:spcPct val="50000"/>
              </a:spcBef>
              <a:spcAft>
                <a:spcPct val="0"/>
              </a:spcAft>
              <a:buFontTx/>
              <a:buNone/>
            </a:pPr>
            <a:r>
              <a:rPr lang="en-US" altLang="en-US" sz="1600">
                <a:solidFill>
                  <a:srgbClr val="000000"/>
                </a:solidFill>
                <a:latin typeface="Times New Roman" panose="02020603050405020304" pitchFamily="18" charset="0"/>
              </a:rPr>
              <a:t>Qin Zhang and Huug van den Dool, CPC</a:t>
            </a:r>
          </a:p>
        </p:txBody>
      </p:sp>
      <p:graphicFrame>
        <p:nvGraphicFramePr>
          <p:cNvPr id="61446" name="Object 6"/>
          <p:cNvGraphicFramePr>
            <a:graphicFrameLocks/>
          </p:cNvGraphicFramePr>
          <p:nvPr>
            <p:extLst>
              <p:ext uri="{D42A27DB-BD31-4B8C-83A1-F6EECF244321}">
                <p14:modId xmlns:p14="http://schemas.microsoft.com/office/powerpoint/2010/main" val="2229669582"/>
              </p:ext>
            </p:extLst>
          </p:nvPr>
        </p:nvGraphicFramePr>
        <p:xfrm>
          <a:off x="171453" y="76209"/>
          <a:ext cx="531019" cy="708025"/>
        </p:xfrm>
        <a:graphic>
          <a:graphicData uri="http://schemas.openxmlformats.org/presentationml/2006/ole">
            <mc:AlternateContent xmlns:mc="http://schemas.openxmlformats.org/markup-compatibility/2006">
              <mc:Choice xmlns:v="urn:schemas-microsoft-com:vml" Requires="v">
                <p:oleObj spid="_x0000_s1058" name="Drawing" r:id="rId5" imgW="723675" imgH="723675" progId="Presentations.Drawing.11">
                  <p:embed/>
                </p:oleObj>
              </mc:Choice>
              <mc:Fallback>
                <p:oleObj name="Drawing" r:id="rId5" imgW="723675" imgH="723675" progId="Presentations.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3" y="76209"/>
                        <a:ext cx="531019"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7" name="Object 7"/>
          <p:cNvGraphicFramePr>
            <a:graphicFrameLocks/>
          </p:cNvGraphicFramePr>
          <p:nvPr>
            <p:extLst>
              <p:ext uri="{D42A27DB-BD31-4B8C-83A1-F6EECF244321}">
                <p14:modId xmlns:p14="http://schemas.microsoft.com/office/powerpoint/2010/main" val="569917130"/>
              </p:ext>
            </p:extLst>
          </p:nvPr>
        </p:nvGraphicFramePr>
        <p:xfrm>
          <a:off x="8498683" y="87322"/>
          <a:ext cx="531019" cy="669925"/>
        </p:xfrm>
        <a:graphic>
          <a:graphicData uri="http://schemas.openxmlformats.org/presentationml/2006/ole">
            <mc:AlternateContent xmlns:mc="http://schemas.openxmlformats.org/markup-compatibility/2006">
              <mc:Choice xmlns:v="urn:schemas-microsoft-com:vml" Requires="v">
                <p:oleObj spid="_x0000_s1059" name="Drawing" r:id="rId7" imgW="723675" imgH="685530" progId="Presentations.Drawing.11">
                  <p:embed/>
                </p:oleObj>
              </mc:Choice>
              <mc:Fallback>
                <p:oleObj name="Drawing" r:id="rId7" imgW="723675" imgH="685530" progId="Presentations.Drawing.11">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8683" y="87322"/>
                        <a:ext cx="531019"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8" name="Line 8"/>
          <p:cNvSpPr>
            <a:spLocks noChangeShapeType="1"/>
          </p:cNvSpPr>
          <p:nvPr/>
        </p:nvSpPr>
        <p:spPr bwMode="auto">
          <a:xfrm>
            <a:off x="1314450" y="914400"/>
            <a:ext cx="6515100" cy="0"/>
          </a:xfrm>
          <a:prstGeom prst="line">
            <a:avLst/>
          </a:prstGeom>
          <a:noFill/>
          <a:ln w="41275" cmpd="dbl">
            <a:solidFill>
              <a:srgbClr val="0000FF"/>
            </a:solidFill>
            <a:round/>
            <a:headEnd/>
            <a:tailEnd/>
          </a:ln>
          <a:extLst>
            <a:ext uri="{909E8E84-426E-40DD-AFC4-6F175D3DCCD1}">
              <a14:hiddenFill xmlns:a14="http://schemas.microsoft.com/office/drawing/2010/main">
                <a:noFill/>
              </a14:hiddenFill>
            </a:ext>
          </a:extLst>
        </p:spPr>
        <p:txBody>
          <a:bodyPr lIns="91105" tIns="45555" rIns="91105" bIns="45555"/>
          <a:lstStyle/>
          <a:p>
            <a:pPr defTabSz="911183" fontAlgn="base">
              <a:spcBef>
                <a:spcPct val="0"/>
              </a:spcBef>
              <a:spcAft>
                <a:spcPct val="0"/>
              </a:spcAft>
            </a:pPr>
            <a:endParaRPr lang="en-US">
              <a:solidFill>
                <a:srgbClr val="000000"/>
              </a:solidFill>
            </a:endParaRPr>
          </a:p>
        </p:txBody>
      </p:sp>
      <p:sp>
        <p:nvSpPr>
          <p:cNvPr id="61449"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0335" indent="-284750" eaLnBrk="0" hangingPunct="0">
              <a:spcBef>
                <a:spcPct val="20000"/>
              </a:spcBef>
              <a:buChar char="–"/>
              <a:defRPr sz="2800">
                <a:solidFill>
                  <a:schemeClr val="tx1"/>
                </a:solidFill>
                <a:latin typeface="Arial" panose="020B0604020202020204" pitchFamily="34" charset="0"/>
              </a:defRPr>
            </a:lvl2pPr>
            <a:lvl3pPr marL="1138982" indent="-227795" eaLnBrk="0" hangingPunct="0">
              <a:spcBef>
                <a:spcPct val="20000"/>
              </a:spcBef>
              <a:buChar char="•"/>
              <a:defRPr sz="2400">
                <a:solidFill>
                  <a:schemeClr val="tx1"/>
                </a:solidFill>
                <a:latin typeface="Arial" panose="020B0604020202020204" pitchFamily="34" charset="0"/>
              </a:defRPr>
            </a:lvl3pPr>
            <a:lvl4pPr marL="1594558" indent="-227795" eaLnBrk="0" hangingPunct="0">
              <a:spcBef>
                <a:spcPct val="20000"/>
              </a:spcBef>
              <a:buChar char="–"/>
              <a:defRPr sz="2000">
                <a:solidFill>
                  <a:schemeClr val="tx1"/>
                </a:solidFill>
                <a:latin typeface="Arial" panose="020B0604020202020204" pitchFamily="34" charset="0"/>
              </a:defRPr>
            </a:lvl4pPr>
            <a:lvl5pPr marL="2050160" indent="-227795" eaLnBrk="0" hangingPunct="0">
              <a:spcBef>
                <a:spcPct val="20000"/>
              </a:spcBef>
              <a:buChar char="»"/>
              <a:defRPr sz="2000">
                <a:solidFill>
                  <a:schemeClr val="tx1"/>
                </a:solidFill>
                <a:latin typeface="Arial" panose="020B0604020202020204" pitchFamily="34" charset="0"/>
              </a:defRPr>
            </a:lvl5pPr>
            <a:lvl6pPr marL="2505752" indent="-227795" eaLnBrk="0" fontAlgn="base" hangingPunct="0">
              <a:spcBef>
                <a:spcPct val="20000"/>
              </a:spcBef>
              <a:spcAft>
                <a:spcPct val="0"/>
              </a:spcAft>
              <a:buChar char="»"/>
              <a:defRPr sz="2000">
                <a:solidFill>
                  <a:schemeClr val="tx1"/>
                </a:solidFill>
                <a:latin typeface="Arial" panose="020B0604020202020204" pitchFamily="34" charset="0"/>
              </a:defRPr>
            </a:lvl6pPr>
            <a:lvl7pPr marL="2961344" indent="-227795" eaLnBrk="0" fontAlgn="base" hangingPunct="0">
              <a:spcBef>
                <a:spcPct val="20000"/>
              </a:spcBef>
              <a:spcAft>
                <a:spcPct val="0"/>
              </a:spcAft>
              <a:buChar char="»"/>
              <a:defRPr sz="2000">
                <a:solidFill>
                  <a:schemeClr val="tx1"/>
                </a:solidFill>
                <a:latin typeface="Arial" panose="020B0604020202020204" pitchFamily="34" charset="0"/>
              </a:defRPr>
            </a:lvl7pPr>
            <a:lvl8pPr marL="3416935" indent="-227795" eaLnBrk="0" fontAlgn="base" hangingPunct="0">
              <a:spcBef>
                <a:spcPct val="20000"/>
              </a:spcBef>
              <a:spcAft>
                <a:spcPct val="0"/>
              </a:spcAft>
              <a:buChar char="»"/>
              <a:defRPr sz="2000">
                <a:solidFill>
                  <a:schemeClr val="tx1"/>
                </a:solidFill>
                <a:latin typeface="Arial" panose="020B0604020202020204" pitchFamily="34" charset="0"/>
              </a:defRPr>
            </a:lvl8pPr>
            <a:lvl9pPr marL="3872528" indent="-22779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B619B27-CFDA-4556-B6BB-80D7ED8100DC}" type="slidenum">
              <a:rPr lang="en-US" altLang="en-US" sz="1400">
                <a:solidFill>
                  <a:srgbClr val="000000"/>
                </a:solidFill>
              </a:rPr>
              <a:pPr eaLnBrk="1" hangingPunct="1">
                <a:spcBef>
                  <a:spcPct val="0"/>
                </a:spcBef>
                <a:buFontTx/>
                <a:buNone/>
              </a:pPr>
              <a:t>18</a:t>
            </a:fld>
            <a:endParaRPr lang="en-US" altLang="en-US" sz="1400">
              <a:solidFill>
                <a:srgbClr val="000000"/>
              </a:solidFill>
            </a:endParaRPr>
          </a:p>
        </p:txBody>
      </p:sp>
    </p:spTree>
    <p:extLst>
      <p:ext uri="{BB962C8B-B14F-4D97-AF65-F5344CB8AC3E}">
        <p14:creationId xmlns:p14="http://schemas.microsoft.com/office/powerpoint/2010/main" val="4146175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C:\Users\emily.becker\Documents\Extremes\newestnewfigs\Suru\NH.t.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972" y="227015"/>
            <a:ext cx="3763565"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Box 4"/>
          <p:cNvSpPr txBox="1">
            <a:spLocks noChangeArrowheads="1"/>
          </p:cNvSpPr>
          <p:nvPr/>
        </p:nvSpPr>
        <p:spPr bwMode="auto">
          <a:xfrm>
            <a:off x="5314950" y="2808292"/>
            <a:ext cx="2514600" cy="20313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1105" tIns="45555" rIns="91105" bIns="45555">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1183" eaLnBrk="1" hangingPunct="1">
              <a:spcBef>
                <a:spcPct val="0"/>
              </a:spcBef>
              <a:buFontTx/>
              <a:buNone/>
            </a:pPr>
            <a:r>
              <a:rPr lang="en-US" altLang="en-US" sz="1800" b="1" dirty="0">
                <a:solidFill>
                  <a:srgbClr val="000000"/>
                </a:solidFill>
                <a:latin typeface="Times New Roman" panose="02020603050405020304" pitchFamily="18" charset="0"/>
              </a:rPr>
              <a:t>2-meter Temperature Ensemble skill of Northern Hemisphere (all land north of 20°N)</a:t>
            </a:r>
          </a:p>
          <a:p>
            <a:pPr algn="ctr" defTabSz="911183" eaLnBrk="1" hangingPunct="1">
              <a:spcBef>
                <a:spcPct val="0"/>
              </a:spcBef>
              <a:buFontTx/>
              <a:buNone/>
            </a:pPr>
            <a:endParaRPr lang="en-US" altLang="en-US" sz="1800" b="1" dirty="0">
              <a:solidFill>
                <a:srgbClr val="000000"/>
              </a:solidFill>
              <a:latin typeface="Times New Roman" panose="02020603050405020304" pitchFamily="18" charset="0"/>
            </a:endParaRPr>
          </a:p>
          <a:p>
            <a:pPr algn="ctr" defTabSz="911183" eaLnBrk="1" hangingPunct="1">
              <a:spcBef>
                <a:spcPct val="0"/>
              </a:spcBef>
              <a:buFontTx/>
              <a:buNone/>
            </a:pPr>
            <a:r>
              <a:rPr lang="en-US" altLang="en-US" sz="1800" b="1" dirty="0">
                <a:solidFill>
                  <a:srgbClr val="FF0000"/>
                </a:solidFill>
                <a:latin typeface="Times New Roman" panose="02020603050405020304" pitchFamily="18" charset="0"/>
              </a:rPr>
              <a:t>CFSv2 clearly has more skill </a:t>
            </a:r>
          </a:p>
        </p:txBody>
      </p:sp>
      <p:sp>
        <p:nvSpPr>
          <p:cNvPr id="66564" name="Text Box 7"/>
          <p:cNvSpPr txBox="1">
            <a:spLocks noChangeArrowheads="1"/>
          </p:cNvSpPr>
          <p:nvPr/>
        </p:nvSpPr>
        <p:spPr bwMode="auto">
          <a:xfrm>
            <a:off x="5143537" y="6107218"/>
            <a:ext cx="2514600" cy="5232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1105" tIns="45555" rIns="91105" bIns="45555">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1183" eaLnBrk="1" hangingPunct="1">
              <a:spcBef>
                <a:spcPct val="50000"/>
              </a:spcBef>
              <a:buFontTx/>
              <a:buNone/>
            </a:pPr>
            <a:r>
              <a:rPr lang="en-US" altLang="en-US" sz="1400">
                <a:solidFill>
                  <a:srgbClr val="000000"/>
                </a:solidFill>
                <a:latin typeface="Times New Roman" panose="02020603050405020304" pitchFamily="18" charset="0"/>
              </a:rPr>
              <a:t>Huug van den Dool &amp; Emily Becker, CPC</a:t>
            </a:r>
          </a:p>
        </p:txBody>
      </p:sp>
      <p:graphicFrame>
        <p:nvGraphicFramePr>
          <p:cNvPr id="66565" name="Object 8"/>
          <p:cNvGraphicFramePr>
            <a:graphicFrameLocks/>
          </p:cNvGraphicFramePr>
          <p:nvPr>
            <p:extLst>
              <p:ext uri="{D42A27DB-BD31-4B8C-83A1-F6EECF244321}">
                <p14:modId xmlns:p14="http://schemas.microsoft.com/office/powerpoint/2010/main" val="725324954"/>
              </p:ext>
            </p:extLst>
          </p:nvPr>
        </p:nvGraphicFramePr>
        <p:xfrm>
          <a:off x="161931" y="6"/>
          <a:ext cx="531019" cy="708025"/>
        </p:xfrm>
        <a:graphic>
          <a:graphicData uri="http://schemas.openxmlformats.org/presentationml/2006/ole">
            <mc:AlternateContent xmlns:mc="http://schemas.openxmlformats.org/markup-compatibility/2006">
              <mc:Choice xmlns:v="urn:schemas-microsoft-com:vml" Requires="v">
                <p:oleObj spid="_x0000_s2082" name="Drawing" r:id="rId4" imgW="723675" imgH="723675" progId="Presentations.Drawing.11">
                  <p:embed/>
                </p:oleObj>
              </mc:Choice>
              <mc:Fallback>
                <p:oleObj name="Drawing" r:id="rId4" imgW="723675" imgH="723675" progId="Presentations.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31" y="6"/>
                        <a:ext cx="531019"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6" name="Object 9"/>
          <p:cNvGraphicFramePr>
            <a:graphicFrameLocks/>
          </p:cNvGraphicFramePr>
          <p:nvPr>
            <p:extLst>
              <p:ext uri="{D42A27DB-BD31-4B8C-83A1-F6EECF244321}">
                <p14:modId xmlns:p14="http://schemas.microsoft.com/office/powerpoint/2010/main" val="418593975"/>
              </p:ext>
            </p:extLst>
          </p:nvPr>
        </p:nvGraphicFramePr>
        <p:xfrm>
          <a:off x="8298664" y="38106"/>
          <a:ext cx="531019" cy="669925"/>
        </p:xfrm>
        <a:graphic>
          <a:graphicData uri="http://schemas.openxmlformats.org/presentationml/2006/ole">
            <mc:AlternateContent xmlns:mc="http://schemas.openxmlformats.org/markup-compatibility/2006">
              <mc:Choice xmlns:v="urn:schemas-microsoft-com:vml" Requires="v">
                <p:oleObj spid="_x0000_s2083" name="Drawing" r:id="rId6" imgW="723675" imgH="685530" progId="Presentations.Drawing.11">
                  <p:embed/>
                </p:oleObj>
              </mc:Choice>
              <mc:Fallback>
                <p:oleObj name="Drawing" r:id="rId6" imgW="723675" imgH="685530" progId="Presentations.Drawing.1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8664" y="38106"/>
                        <a:ext cx="531019"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7"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0335" indent="-284750" eaLnBrk="0" hangingPunct="0">
              <a:spcBef>
                <a:spcPct val="20000"/>
              </a:spcBef>
              <a:buChar char="–"/>
              <a:defRPr sz="2800">
                <a:solidFill>
                  <a:schemeClr val="tx1"/>
                </a:solidFill>
                <a:latin typeface="Arial" panose="020B0604020202020204" pitchFamily="34" charset="0"/>
              </a:defRPr>
            </a:lvl2pPr>
            <a:lvl3pPr marL="1138982" indent="-227795" eaLnBrk="0" hangingPunct="0">
              <a:spcBef>
                <a:spcPct val="20000"/>
              </a:spcBef>
              <a:buChar char="•"/>
              <a:defRPr sz="2400">
                <a:solidFill>
                  <a:schemeClr val="tx1"/>
                </a:solidFill>
                <a:latin typeface="Arial" panose="020B0604020202020204" pitchFamily="34" charset="0"/>
              </a:defRPr>
            </a:lvl3pPr>
            <a:lvl4pPr marL="1594558" indent="-227795" eaLnBrk="0" hangingPunct="0">
              <a:spcBef>
                <a:spcPct val="20000"/>
              </a:spcBef>
              <a:buChar char="–"/>
              <a:defRPr sz="2000">
                <a:solidFill>
                  <a:schemeClr val="tx1"/>
                </a:solidFill>
                <a:latin typeface="Arial" panose="020B0604020202020204" pitchFamily="34" charset="0"/>
              </a:defRPr>
            </a:lvl4pPr>
            <a:lvl5pPr marL="2050160" indent="-227795" eaLnBrk="0" hangingPunct="0">
              <a:spcBef>
                <a:spcPct val="20000"/>
              </a:spcBef>
              <a:buChar char="»"/>
              <a:defRPr sz="2000">
                <a:solidFill>
                  <a:schemeClr val="tx1"/>
                </a:solidFill>
                <a:latin typeface="Arial" panose="020B0604020202020204" pitchFamily="34" charset="0"/>
              </a:defRPr>
            </a:lvl5pPr>
            <a:lvl6pPr marL="2505752" indent="-227795" eaLnBrk="0" fontAlgn="base" hangingPunct="0">
              <a:spcBef>
                <a:spcPct val="20000"/>
              </a:spcBef>
              <a:spcAft>
                <a:spcPct val="0"/>
              </a:spcAft>
              <a:buChar char="»"/>
              <a:defRPr sz="2000">
                <a:solidFill>
                  <a:schemeClr val="tx1"/>
                </a:solidFill>
                <a:latin typeface="Arial" panose="020B0604020202020204" pitchFamily="34" charset="0"/>
              </a:defRPr>
            </a:lvl6pPr>
            <a:lvl7pPr marL="2961344" indent="-227795" eaLnBrk="0" fontAlgn="base" hangingPunct="0">
              <a:spcBef>
                <a:spcPct val="20000"/>
              </a:spcBef>
              <a:spcAft>
                <a:spcPct val="0"/>
              </a:spcAft>
              <a:buChar char="»"/>
              <a:defRPr sz="2000">
                <a:solidFill>
                  <a:schemeClr val="tx1"/>
                </a:solidFill>
                <a:latin typeface="Arial" panose="020B0604020202020204" pitchFamily="34" charset="0"/>
              </a:defRPr>
            </a:lvl7pPr>
            <a:lvl8pPr marL="3416935" indent="-227795" eaLnBrk="0" fontAlgn="base" hangingPunct="0">
              <a:spcBef>
                <a:spcPct val="20000"/>
              </a:spcBef>
              <a:spcAft>
                <a:spcPct val="0"/>
              </a:spcAft>
              <a:buChar char="»"/>
              <a:defRPr sz="2000">
                <a:solidFill>
                  <a:schemeClr val="tx1"/>
                </a:solidFill>
                <a:latin typeface="Arial" panose="020B0604020202020204" pitchFamily="34" charset="0"/>
              </a:defRPr>
            </a:lvl8pPr>
            <a:lvl9pPr marL="3872528" indent="-22779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0F452C7-CF85-4C80-A9BD-C50081A88D37}" type="slidenum">
              <a:rPr lang="en-US" altLang="en-US" sz="1400">
                <a:solidFill>
                  <a:srgbClr val="000000"/>
                </a:solidFill>
              </a:rPr>
              <a:pPr eaLnBrk="1" hangingPunct="1">
                <a:spcBef>
                  <a:spcPct val="0"/>
                </a:spcBef>
                <a:buFontTx/>
                <a:buNone/>
              </a:pPr>
              <a:t>19</a:t>
            </a:fld>
            <a:endParaRPr lang="en-US" altLang="en-US" sz="1400">
              <a:solidFill>
                <a:srgbClr val="000000"/>
              </a:solidFill>
            </a:endParaRPr>
          </a:p>
        </p:txBody>
      </p:sp>
    </p:spTree>
    <p:extLst>
      <p:ext uri="{BB962C8B-B14F-4D97-AF65-F5344CB8AC3E}">
        <p14:creationId xmlns:p14="http://schemas.microsoft.com/office/powerpoint/2010/main" val="2482313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r>
              <a:rPr lang="en-CA" sz="4000" b="1" dirty="0" smtClean="0">
                <a:solidFill>
                  <a:schemeClr val="accent2"/>
                </a:solidFill>
              </a:rPr>
              <a:t>Outlin</a:t>
            </a:r>
            <a:r>
              <a:rPr lang="en-CA" sz="3600" b="1" dirty="0" smtClean="0">
                <a:solidFill>
                  <a:schemeClr val="accent2"/>
                </a:solidFill>
              </a:rPr>
              <a:t>e</a:t>
            </a:r>
            <a:endParaRPr lang="en-US" sz="3600" dirty="0">
              <a:solidFill>
                <a:schemeClr val="accent2"/>
              </a:solidFill>
            </a:endParaRPr>
          </a:p>
        </p:txBody>
      </p:sp>
      <p:sp>
        <p:nvSpPr>
          <p:cNvPr id="3" name="Content Placeholder 2"/>
          <p:cNvSpPr>
            <a:spLocks noGrp="1"/>
          </p:cNvSpPr>
          <p:nvPr>
            <p:ph idx="1"/>
          </p:nvPr>
        </p:nvSpPr>
        <p:spPr>
          <a:xfrm>
            <a:off x="467544" y="1340768"/>
            <a:ext cx="8229600" cy="4525963"/>
          </a:xfrm>
        </p:spPr>
        <p:txBody>
          <a:bodyPr>
            <a:normAutofit/>
          </a:bodyPr>
          <a:lstStyle/>
          <a:p>
            <a:r>
              <a:rPr lang="en-CA" sz="2800" dirty="0" smtClean="0"/>
              <a:t>GODAE Ocean View (GOV) Introduction</a:t>
            </a:r>
          </a:p>
          <a:p>
            <a:r>
              <a:rPr lang="en-CA" sz="2800" dirty="0" smtClean="0"/>
              <a:t>GOV Coupled Prediction Task Team (CP-TT) Overview </a:t>
            </a:r>
          </a:p>
          <a:p>
            <a:r>
              <a:rPr lang="en-CA" sz="2800" dirty="0" smtClean="0"/>
              <a:t>High priority research areas</a:t>
            </a:r>
          </a:p>
          <a:p>
            <a:r>
              <a:rPr lang="en-CA" sz="2800" dirty="0" smtClean="0"/>
              <a:t>Current CP-TT activities</a:t>
            </a:r>
          </a:p>
          <a:p>
            <a:r>
              <a:rPr lang="en-CA" sz="2800" dirty="0" smtClean="0"/>
              <a:t>Recent developments</a:t>
            </a:r>
          </a:p>
          <a:p>
            <a:r>
              <a:rPr lang="en-CA" sz="2800" dirty="0" smtClean="0"/>
              <a:t>Examples of results from CP-TT members</a:t>
            </a:r>
          </a:p>
          <a:p>
            <a:r>
              <a:rPr lang="en-CA" sz="2800" dirty="0" smtClean="0"/>
              <a:t>Summary</a:t>
            </a:r>
            <a:endParaRPr lang="en-US" sz="2800" dirty="0"/>
          </a:p>
        </p:txBody>
      </p:sp>
    </p:spTree>
    <p:extLst>
      <p:ext uri="{BB962C8B-B14F-4D97-AF65-F5344CB8AC3E}">
        <p14:creationId xmlns:p14="http://schemas.microsoft.com/office/powerpoint/2010/main" val="2969594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C:\Users\emily.becker\Documents\Extremes\newestnewfigs\Suru\NH.p.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972" y="227015"/>
            <a:ext cx="3763565"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9635" name="Object 7"/>
          <p:cNvGraphicFramePr>
            <a:graphicFrameLocks/>
          </p:cNvGraphicFramePr>
          <p:nvPr>
            <p:extLst>
              <p:ext uri="{D42A27DB-BD31-4B8C-83A1-F6EECF244321}">
                <p14:modId xmlns:p14="http://schemas.microsoft.com/office/powerpoint/2010/main" val="3796066945"/>
              </p:ext>
            </p:extLst>
          </p:nvPr>
        </p:nvGraphicFramePr>
        <p:xfrm>
          <a:off x="142878" y="6"/>
          <a:ext cx="531019" cy="708025"/>
        </p:xfrm>
        <a:graphic>
          <a:graphicData uri="http://schemas.openxmlformats.org/presentationml/2006/ole">
            <mc:AlternateContent xmlns:mc="http://schemas.openxmlformats.org/markup-compatibility/2006">
              <mc:Choice xmlns:v="urn:schemas-microsoft-com:vml" Requires="v">
                <p:oleObj spid="_x0000_s3106" name="Drawing" r:id="rId4" imgW="723675" imgH="723675" progId="Presentations.Drawing.11">
                  <p:embed/>
                </p:oleObj>
              </mc:Choice>
              <mc:Fallback>
                <p:oleObj name="Drawing" r:id="rId4" imgW="723675" imgH="723675" progId="Presentations.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8" y="6"/>
                        <a:ext cx="531019"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6" name="Object 8"/>
          <p:cNvGraphicFramePr>
            <a:graphicFrameLocks/>
          </p:cNvGraphicFramePr>
          <p:nvPr>
            <p:extLst>
              <p:ext uri="{D42A27DB-BD31-4B8C-83A1-F6EECF244321}">
                <p14:modId xmlns:p14="http://schemas.microsoft.com/office/powerpoint/2010/main" val="1239672284"/>
              </p:ext>
            </p:extLst>
          </p:nvPr>
        </p:nvGraphicFramePr>
        <p:xfrm>
          <a:off x="8421293" y="41282"/>
          <a:ext cx="531019" cy="669925"/>
        </p:xfrm>
        <a:graphic>
          <a:graphicData uri="http://schemas.openxmlformats.org/presentationml/2006/ole">
            <mc:AlternateContent xmlns:mc="http://schemas.openxmlformats.org/markup-compatibility/2006">
              <mc:Choice xmlns:v="urn:schemas-microsoft-com:vml" Requires="v">
                <p:oleObj spid="_x0000_s3107" name="Drawing" r:id="rId6" imgW="723675" imgH="685530" progId="Presentations.Drawing.11">
                  <p:embed/>
                </p:oleObj>
              </mc:Choice>
              <mc:Fallback>
                <p:oleObj name="Drawing" r:id="rId6" imgW="723675" imgH="685530" progId="Presentations.Drawing.1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1293" y="41282"/>
                        <a:ext cx="531019"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7" name="Text Box 9"/>
          <p:cNvSpPr txBox="1">
            <a:spLocks noChangeArrowheads="1"/>
          </p:cNvSpPr>
          <p:nvPr/>
        </p:nvSpPr>
        <p:spPr bwMode="auto">
          <a:xfrm>
            <a:off x="5143537" y="6161006"/>
            <a:ext cx="2514600" cy="5232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1105" tIns="45555" rIns="91105" bIns="45555">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1183" eaLnBrk="1" hangingPunct="1">
              <a:spcBef>
                <a:spcPct val="50000"/>
              </a:spcBef>
              <a:buFontTx/>
              <a:buNone/>
            </a:pPr>
            <a:r>
              <a:rPr lang="en-US" altLang="en-US" sz="1400">
                <a:solidFill>
                  <a:srgbClr val="000000"/>
                </a:solidFill>
                <a:latin typeface="Times New Roman" panose="02020603050405020304" pitchFamily="18" charset="0"/>
              </a:rPr>
              <a:t>Huug van den Dool &amp; Emily Becker, CPC</a:t>
            </a:r>
          </a:p>
        </p:txBody>
      </p:sp>
      <p:sp>
        <p:nvSpPr>
          <p:cNvPr id="69638" name="TextBox 4"/>
          <p:cNvSpPr txBox="1">
            <a:spLocks noChangeArrowheads="1"/>
          </p:cNvSpPr>
          <p:nvPr/>
        </p:nvSpPr>
        <p:spPr bwMode="auto">
          <a:xfrm>
            <a:off x="5257800" y="2517777"/>
            <a:ext cx="2514600" cy="2308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1105" tIns="45555" rIns="91105" bIns="45555">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1183" eaLnBrk="1" hangingPunct="1">
              <a:spcBef>
                <a:spcPct val="0"/>
              </a:spcBef>
              <a:buFontTx/>
              <a:buNone/>
            </a:pPr>
            <a:r>
              <a:rPr lang="en-US" altLang="en-US" sz="1800" b="1">
                <a:solidFill>
                  <a:srgbClr val="000000"/>
                </a:solidFill>
                <a:latin typeface="Times New Roman" panose="02020603050405020304" pitchFamily="18" charset="0"/>
              </a:rPr>
              <a:t>Precipitation Ensemble skill of Northern Hemisphere (all land north of 20°N)</a:t>
            </a:r>
          </a:p>
          <a:p>
            <a:pPr algn="ctr" defTabSz="911183" eaLnBrk="1" hangingPunct="1">
              <a:spcBef>
                <a:spcPct val="0"/>
              </a:spcBef>
              <a:buFontTx/>
              <a:buNone/>
            </a:pPr>
            <a:endParaRPr lang="en-US" altLang="en-US" sz="1800" b="1">
              <a:solidFill>
                <a:srgbClr val="000000"/>
              </a:solidFill>
              <a:latin typeface="Times New Roman" panose="02020603050405020304" pitchFamily="18" charset="0"/>
            </a:endParaRPr>
          </a:p>
          <a:p>
            <a:pPr algn="ctr" defTabSz="911183" eaLnBrk="1" hangingPunct="1">
              <a:spcBef>
                <a:spcPct val="0"/>
              </a:spcBef>
              <a:buFontTx/>
              <a:buNone/>
            </a:pPr>
            <a:r>
              <a:rPr lang="en-US" altLang="en-US" sz="1800" b="1">
                <a:solidFill>
                  <a:srgbClr val="FF0000"/>
                </a:solidFill>
                <a:latin typeface="Times New Roman" panose="02020603050405020304" pitchFamily="18" charset="0"/>
              </a:rPr>
              <a:t>Both systems have very little skill for precipitation</a:t>
            </a:r>
            <a:r>
              <a:rPr lang="en-US" altLang="en-US" sz="1800">
                <a:solidFill>
                  <a:srgbClr val="FF0000"/>
                </a:solidFill>
                <a:latin typeface="Times New Roman" panose="02020603050405020304" pitchFamily="18" charset="0"/>
              </a:rPr>
              <a:t> </a:t>
            </a:r>
          </a:p>
        </p:txBody>
      </p:sp>
      <p:sp>
        <p:nvSpPr>
          <p:cNvPr id="69639"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0335" indent="-284750" eaLnBrk="0" hangingPunct="0">
              <a:spcBef>
                <a:spcPct val="20000"/>
              </a:spcBef>
              <a:buChar char="–"/>
              <a:defRPr sz="2800">
                <a:solidFill>
                  <a:schemeClr val="tx1"/>
                </a:solidFill>
                <a:latin typeface="Arial" panose="020B0604020202020204" pitchFamily="34" charset="0"/>
              </a:defRPr>
            </a:lvl2pPr>
            <a:lvl3pPr marL="1138982" indent="-227795" eaLnBrk="0" hangingPunct="0">
              <a:spcBef>
                <a:spcPct val="20000"/>
              </a:spcBef>
              <a:buChar char="•"/>
              <a:defRPr sz="2400">
                <a:solidFill>
                  <a:schemeClr val="tx1"/>
                </a:solidFill>
                <a:latin typeface="Arial" panose="020B0604020202020204" pitchFamily="34" charset="0"/>
              </a:defRPr>
            </a:lvl3pPr>
            <a:lvl4pPr marL="1594558" indent="-227795" eaLnBrk="0" hangingPunct="0">
              <a:spcBef>
                <a:spcPct val="20000"/>
              </a:spcBef>
              <a:buChar char="–"/>
              <a:defRPr sz="2000">
                <a:solidFill>
                  <a:schemeClr val="tx1"/>
                </a:solidFill>
                <a:latin typeface="Arial" panose="020B0604020202020204" pitchFamily="34" charset="0"/>
              </a:defRPr>
            </a:lvl4pPr>
            <a:lvl5pPr marL="2050160" indent="-227795" eaLnBrk="0" hangingPunct="0">
              <a:spcBef>
                <a:spcPct val="20000"/>
              </a:spcBef>
              <a:buChar char="»"/>
              <a:defRPr sz="2000">
                <a:solidFill>
                  <a:schemeClr val="tx1"/>
                </a:solidFill>
                <a:latin typeface="Arial" panose="020B0604020202020204" pitchFamily="34" charset="0"/>
              </a:defRPr>
            </a:lvl5pPr>
            <a:lvl6pPr marL="2505752" indent="-227795" eaLnBrk="0" fontAlgn="base" hangingPunct="0">
              <a:spcBef>
                <a:spcPct val="20000"/>
              </a:spcBef>
              <a:spcAft>
                <a:spcPct val="0"/>
              </a:spcAft>
              <a:buChar char="»"/>
              <a:defRPr sz="2000">
                <a:solidFill>
                  <a:schemeClr val="tx1"/>
                </a:solidFill>
                <a:latin typeface="Arial" panose="020B0604020202020204" pitchFamily="34" charset="0"/>
              </a:defRPr>
            </a:lvl6pPr>
            <a:lvl7pPr marL="2961344" indent="-227795" eaLnBrk="0" fontAlgn="base" hangingPunct="0">
              <a:spcBef>
                <a:spcPct val="20000"/>
              </a:spcBef>
              <a:spcAft>
                <a:spcPct val="0"/>
              </a:spcAft>
              <a:buChar char="»"/>
              <a:defRPr sz="2000">
                <a:solidFill>
                  <a:schemeClr val="tx1"/>
                </a:solidFill>
                <a:latin typeface="Arial" panose="020B0604020202020204" pitchFamily="34" charset="0"/>
              </a:defRPr>
            </a:lvl7pPr>
            <a:lvl8pPr marL="3416935" indent="-227795" eaLnBrk="0" fontAlgn="base" hangingPunct="0">
              <a:spcBef>
                <a:spcPct val="20000"/>
              </a:spcBef>
              <a:spcAft>
                <a:spcPct val="0"/>
              </a:spcAft>
              <a:buChar char="»"/>
              <a:defRPr sz="2000">
                <a:solidFill>
                  <a:schemeClr val="tx1"/>
                </a:solidFill>
                <a:latin typeface="Arial" panose="020B0604020202020204" pitchFamily="34" charset="0"/>
              </a:defRPr>
            </a:lvl8pPr>
            <a:lvl9pPr marL="3872528" indent="-22779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D1A762B-C5F3-4A5A-978F-B0F134FF7B51}" type="slidenum">
              <a:rPr lang="en-US" altLang="en-US" sz="1400">
                <a:solidFill>
                  <a:srgbClr val="000000"/>
                </a:solidFill>
              </a:rPr>
              <a:pPr eaLnBrk="1" hangingPunct="1">
                <a:spcBef>
                  <a:spcPct val="0"/>
                </a:spcBef>
                <a:buFontTx/>
                <a:buNone/>
              </a:pPr>
              <a:t>20</a:t>
            </a:fld>
            <a:endParaRPr lang="en-US" altLang="en-US" sz="1400">
              <a:solidFill>
                <a:srgbClr val="000000"/>
              </a:solidFill>
            </a:endParaRPr>
          </a:p>
        </p:txBody>
      </p:sp>
    </p:spTree>
    <p:extLst>
      <p:ext uri="{BB962C8B-B14F-4D97-AF65-F5344CB8AC3E}">
        <p14:creationId xmlns:p14="http://schemas.microsoft.com/office/powerpoint/2010/main" val="1007364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5368925" y="2049463"/>
            <a:ext cx="3527425" cy="2160587"/>
          </a:xfrm>
          <a:prstGeom prst="ellipse">
            <a:avLst/>
          </a:prstGeom>
          <a:solidFill>
            <a:srgbClr val="FFFFFF"/>
          </a:solidFill>
          <a:ln w="38160">
            <a:solidFill>
              <a:srgbClr val="0066CC"/>
            </a:solidFill>
            <a:miter lim="800000"/>
            <a:headEnd/>
            <a:tailEnd/>
          </a:ln>
        </p:spPr>
        <p:txBody>
          <a:bodyPr wrap="none" anchor="ctr"/>
          <a:lstStyle>
            <a:lvl1pPr algn="l" eaLnBrk="0" hangingPunct="0">
              <a:lnSpc>
                <a:spcPct val="93000"/>
              </a:lnSpc>
              <a:spcBef>
                <a:spcPts val="600"/>
              </a:spcBef>
              <a:buClr>
                <a:srgbClr val="FF0000"/>
              </a:buClr>
              <a:buSzPct val="120000"/>
              <a:buFont typeface="Arial" charset="0"/>
              <a:buChar char="•"/>
              <a:defRPr sz="2400">
                <a:solidFill>
                  <a:srgbClr val="000000"/>
                </a:solidFill>
                <a:latin typeface="Arial" charset="0"/>
                <a:ea typeface="Arial Unicode MS" pitchFamily="34" charset="-128"/>
                <a:cs typeface="Arial Unicode MS" pitchFamily="34" charset="-128"/>
              </a:defRPr>
            </a:lvl1pPr>
            <a:lvl2pPr marL="742950" indent="-285750" algn="l" eaLnBrk="0" hangingPunct="0">
              <a:lnSpc>
                <a:spcPct val="93000"/>
              </a:lnSpc>
              <a:spcBef>
                <a:spcPts val="500"/>
              </a:spcBef>
              <a:buClr>
                <a:srgbClr val="3A601B"/>
              </a:buClr>
              <a:buSzPct val="100000"/>
              <a:buFont typeface="Arial" charset="0"/>
              <a:buChar char="–"/>
              <a:defRPr sz="2000">
                <a:solidFill>
                  <a:srgbClr val="000000"/>
                </a:solidFill>
                <a:latin typeface="Arial" charset="0"/>
                <a:ea typeface="Arial Unicode MS" pitchFamily="34" charset="-128"/>
                <a:cs typeface="Arial Unicode MS" pitchFamily="34" charset="-128"/>
              </a:defRPr>
            </a:lvl2pPr>
            <a:lvl3pPr marL="1143000" indent="-228600" algn="l" eaLnBrk="0" hangingPunct="0">
              <a:lnSpc>
                <a:spcPct val="93000"/>
              </a:lnSpc>
              <a:spcBef>
                <a:spcPts val="450"/>
              </a:spcBef>
              <a:buClr>
                <a:srgbClr val="B89500"/>
              </a:buClr>
              <a:buSzPct val="100000"/>
              <a:buFont typeface="Arial" charset="0"/>
              <a:buChar char="▪"/>
              <a:defRPr>
                <a:solidFill>
                  <a:srgbClr val="000000"/>
                </a:solidFill>
                <a:latin typeface="Arial" charset="0"/>
                <a:ea typeface="Arial Unicode MS" pitchFamily="34" charset="-128"/>
                <a:cs typeface="Arial Unicode MS" pitchFamily="34" charset="-128"/>
              </a:defRPr>
            </a:lvl3pPr>
            <a:lvl4pPr marL="1600200" indent="-228600" algn="l" eaLnBrk="0" hangingPunct="0">
              <a:lnSpc>
                <a:spcPct val="93000"/>
              </a:lnSpc>
              <a:spcBef>
                <a:spcPts val="400"/>
              </a:spcBef>
              <a:buClr>
                <a:srgbClr val="000000"/>
              </a:buClr>
              <a:buSzPct val="100000"/>
              <a:buFont typeface="Arial" charset="0"/>
              <a:buChar char="–"/>
              <a:defRPr sz="1600">
                <a:solidFill>
                  <a:srgbClr val="000000"/>
                </a:solidFill>
                <a:latin typeface="Arial" charset="0"/>
                <a:ea typeface="Arial Unicode MS" pitchFamily="34" charset="-128"/>
                <a:cs typeface="Arial Unicode MS" pitchFamily="34" charset="-128"/>
              </a:defRPr>
            </a:lvl4pPr>
            <a:lvl5pPr marL="2057400" indent="-228600" algn="l" eaLnBrk="0" hangingPunct="0">
              <a:lnSpc>
                <a:spcPct val="93000"/>
              </a:lnSpc>
              <a:spcBef>
                <a:spcPts val="350"/>
              </a:spcBef>
              <a:buClr>
                <a:srgbClr val="000000"/>
              </a:buClr>
              <a:buSzPct val="100000"/>
              <a:buFont typeface="Arial" charset="0"/>
              <a:buChar char="»"/>
              <a:defRPr sz="1400">
                <a:solidFill>
                  <a:srgbClr val="000000"/>
                </a:solidFill>
                <a:latin typeface="Arial" charset="0"/>
                <a:ea typeface="Arial Unicode MS" pitchFamily="34" charset="-128"/>
                <a:cs typeface="Arial Unicode MS" pitchFamily="34" charset="-128"/>
              </a:defRPr>
            </a:lvl5pPr>
            <a:lvl6pPr marL="2514600" indent="-228600" eaLnBrk="0" fontAlgn="base" hangingPunct="0">
              <a:lnSpc>
                <a:spcPct val="93000"/>
              </a:lnSpc>
              <a:spcBef>
                <a:spcPts val="350"/>
              </a:spcBef>
              <a:spcAft>
                <a:spcPct val="0"/>
              </a:spcAft>
              <a:buClr>
                <a:srgbClr val="000000"/>
              </a:buClr>
              <a:buSzPct val="100000"/>
              <a:buFont typeface="Arial" charset="0"/>
              <a:buChar char="»"/>
              <a:defRPr sz="1400">
                <a:solidFill>
                  <a:srgbClr val="000000"/>
                </a:solidFill>
                <a:latin typeface="Arial" charset="0"/>
                <a:ea typeface="Arial Unicode MS" pitchFamily="34" charset="-128"/>
                <a:cs typeface="Arial Unicode MS" pitchFamily="34" charset="-128"/>
              </a:defRPr>
            </a:lvl6pPr>
            <a:lvl7pPr marL="2971800" indent="-228600" eaLnBrk="0" fontAlgn="base" hangingPunct="0">
              <a:lnSpc>
                <a:spcPct val="93000"/>
              </a:lnSpc>
              <a:spcBef>
                <a:spcPts val="350"/>
              </a:spcBef>
              <a:spcAft>
                <a:spcPct val="0"/>
              </a:spcAft>
              <a:buClr>
                <a:srgbClr val="000000"/>
              </a:buClr>
              <a:buSzPct val="100000"/>
              <a:buFont typeface="Arial" charset="0"/>
              <a:buChar char="»"/>
              <a:defRPr sz="1400">
                <a:solidFill>
                  <a:srgbClr val="000000"/>
                </a:solidFill>
                <a:latin typeface="Arial" charset="0"/>
                <a:ea typeface="Arial Unicode MS" pitchFamily="34" charset="-128"/>
                <a:cs typeface="Arial Unicode MS" pitchFamily="34" charset="-128"/>
              </a:defRPr>
            </a:lvl7pPr>
            <a:lvl8pPr marL="3429000" indent="-228600" eaLnBrk="0" fontAlgn="base" hangingPunct="0">
              <a:lnSpc>
                <a:spcPct val="93000"/>
              </a:lnSpc>
              <a:spcBef>
                <a:spcPts val="350"/>
              </a:spcBef>
              <a:spcAft>
                <a:spcPct val="0"/>
              </a:spcAft>
              <a:buClr>
                <a:srgbClr val="000000"/>
              </a:buClr>
              <a:buSzPct val="100000"/>
              <a:buFont typeface="Arial" charset="0"/>
              <a:buChar char="»"/>
              <a:defRPr sz="1400">
                <a:solidFill>
                  <a:srgbClr val="000000"/>
                </a:solidFill>
                <a:latin typeface="Arial" charset="0"/>
                <a:ea typeface="Arial Unicode MS" pitchFamily="34" charset="-128"/>
                <a:cs typeface="Arial Unicode MS" pitchFamily="34" charset="-128"/>
              </a:defRPr>
            </a:lvl8pPr>
            <a:lvl9pPr marL="3886200" indent="-228600" eaLnBrk="0" fontAlgn="base" hangingPunct="0">
              <a:lnSpc>
                <a:spcPct val="93000"/>
              </a:lnSpc>
              <a:spcBef>
                <a:spcPts val="350"/>
              </a:spcBef>
              <a:spcAft>
                <a:spcPct val="0"/>
              </a:spcAft>
              <a:buClr>
                <a:srgbClr val="000000"/>
              </a:buClr>
              <a:buSzPct val="100000"/>
              <a:buFont typeface="Arial" charset="0"/>
              <a:buChar char="»"/>
              <a:defRPr sz="1400">
                <a:solidFill>
                  <a:srgbClr val="000000"/>
                </a:solidFill>
                <a:latin typeface="Arial" charset="0"/>
                <a:ea typeface="Arial Unicode MS" pitchFamily="34" charset="-128"/>
                <a:cs typeface="Arial Unicode MS" pitchFamily="34" charset="-128"/>
              </a:defRPr>
            </a:lvl9pPr>
          </a:lstStyle>
          <a:p>
            <a:pPr eaLnBrk="1" fontAlgn="base" hangingPunct="1">
              <a:lnSpc>
                <a:spcPct val="100000"/>
              </a:lnSpc>
              <a:spcBef>
                <a:spcPct val="0"/>
              </a:spcBef>
              <a:spcAft>
                <a:spcPct val="0"/>
              </a:spcAft>
              <a:buClrTx/>
              <a:buSzTx/>
              <a:buFontTx/>
              <a:buNone/>
            </a:pPr>
            <a:endParaRPr kumimoji="1" lang="en-US" altLang="en-US" smtClean="0">
              <a:latin typeface="Times New Roman" pitchFamily="18" charset="0"/>
            </a:endParaRPr>
          </a:p>
        </p:txBody>
      </p:sp>
      <p:sp>
        <p:nvSpPr>
          <p:cNvPr id="31747" name="Rectangle 3"/>
          <p:cNvSpPr>
            <a:spLocks noGrp="1" noChangeArrowheads="1"/>
          </p:cNvSpPr>
          <p:nvPr>
            <p:ph type="title" idx="4294967295"/>
          </p:nvPr>
        </p:nvSpPr>
        <p:spPr>
          <a:xfrm>
            <a:off x="762000" y="274638"/>
            <a:ext cx="8153400" cy="1066800"/>
          </a:xfrm>
        </p:spPr>
        <p:txBody>
          <a:bodyPr lIns="90000" tIns="46800" rIns="90000" bIns="46800"/>
          <a:lstStyle/>
          <a:p>
            <a:pPr defTabSz="457200" eaLnBrk="1" hangingPunct="1">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dirty="0" smtClean="0">
                <a:sym typeface="Arial" charset="0"/>
              </a:rPr>
              <a:t>CONCEPTS Examples</a:t>
            </a:r>
          </a:p>
        </p:txBody>
      </p:sp>
      <p:sp>
        <p:nvSpPr>
          <p:cNvPr id="31748" name="Rectangle 4"/>
          <p:cNvSpPr>
            <a:spLocks noGrp="1" noChangeArrowheads="1"/>
          </p:cNvSpPr>
          <p:nvPr>
            <p:ph type="body" idx="4294967295"/>
          </p:nvPr>
        </p:nvSpPr>
        <p:spPr>
          <a:xfrm>
            <a:off x="523875" y="1657350"/>
            <a:ext cx="5127625" cy="4724400"/>
          </a:xfrm>
        </p:spPr>
        <p:txBody>
          <a:bodyPr lIns="90000" tIns="46800" rIns="90000" bIns="46800"/>
          <a:lstStyle/>
          <a:p>
            <a:pPr defTabSz="457200" eaLnBrk="1" hangingPunct="1">
              <a:lnSpc>
                <a:spcPct val="83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smtClean="0">
                <a:solidFill>
                  <a:srgbClr val="0066CC"/>
                </a:solidFill>
              </a:rPr>
              <a:t>Several new coupled systems under development as part of CONCEPTS</a:t>
            </a:r>
          </a:p>
          <a:p>
            <a:pPr lvl="1" defTabSz="457200" eaLnBrk="1" hangingPunct="1">
              <a:lnSpc>
                <a:spcPct val="83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1800" smtClean="0"/>
              <a:t>Canadian Operational Network of Coupled Environmental Prediction Systems</a:t>
            </a:r>
          </a:p>
          <a:p>
            <a:pPr defTabSz="457200" eaLnBrk="1" hangingPunct="1">
              <a:lnSpc>
                <a:spcPct val="83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smtClean="0">
                <a:solidFill>
                  <a:srgbClr val="0066CC"/>
                </a:solidFill>
              </a:rPr>
              <a:t>Tri-departmental collaboration</a:t>
            </a:r>
          </a:p>
          <a:p>
            <a:pPr lvl="1" defTabSz="457200" eaLnBrk="1" hangingPunct="1">
              <a:lnSpc>
                <a:spcPct val="83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1800" smtClean="0"/>
              <a:t>To develop coupled atmosphere-ice-ocean forecasting systems</a:t>
            </a:r>
          </a:p>
          <a:p>
            <a:pPr defTabSz="457200" eaLnBrk="1" hangingPunct="1">
              <a:lnSpc>
                <a:spcPct val="83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smtClean="0">
                <a:solidFill>
                  <a:srgbClr val="0066CC"/>
                </a:solidFill>
              </a:rPr>
              <a:t>Model development</a:t>
            </a:r>
          </a:p>
          <a:p>
            <a:pPr lvl="1" defTabSz="457200" eaLnBrk="1" hangingPunct="1">
              <a:lnSpc>
                <a:spcPct val="83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1800" smtClean="0"/>
              <a:t>Coupling GEM (Global Environmental Multi-scale) atmospheric model to NEMO (Nucleus for European Modelling of the Ocean)</a:t>
            </a:r>
          </a:p>
          <a:p>
            <a:pPr defTabSz="457200" eaLnBrk="1" hangingPunct="1">
              <a:lnSpc>
                <a:spcPct val="83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smtClean="0">
                <a:solidFill>
                  <a:srgbClr val="0066CC"/>
                </a:solidFill>
              </a:rPr>
              <a:t>Collaboration with Mercator</a:t>
            </a:r>
          </a:p>
          <a:p>
            <a:pPr lvl="1" defTabSz="457200" eaLnBrk="1" hangingPunct="1">
              <a:lnSpc>
                <a:spcPct val="83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1800" smtClean="0"/>
              <a:t>French operational oceanographic group</a:t>
            </a:r>
          </a:p>
        </p:txBody>
      </p:sp>
      <p:grpSp>
        <p:nvGrpSpPr>
          <p:cNvPr id="31749" name="Group 6"/>
          <p:cNvGrpSpPr>
            <a:grpSpLocks/>
          </p:cNvGrpSpPr>
          <p:nvPr/>
        </p:nvGrpSpPr>
        <p:grpSpPr bwMode="auto">
          <a:xfrm>
            <a:off x="5722938" y="2962275"/>
            <a:ext cx="2768600" cy="254000"/>
            <a:chOff x="3605" y="1636"/>
            <a:chExt cx="1744" cy="160"/>
          </a:xfrm>
        </p:grpSpPr>
        <p:pic>
          <p:nvPicPr>
            <p:cNvPr id="317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 y="1636"/>
              <a:ext cx="30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7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 y="1653"/>
              <a:ext cx="131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31750" name="Picture 9"/>
          <p:cNvPicPr>
            <a:picLocks noChangeAspect="1" noChangeArrowheads="1"/>
          </p:cNvPicPr>
          <p:nvPr/>
        </p:nvPicPr>
        <p:blipFill>
          <a:blip r:embed="rId5">
            <a:extLst>
              <a:ext uri="{28A0092B-C50C-407E-A947-70E740481C1C}">
                <a14:useLocalDpi xmlns:a14="http://schemas.microsoft.com/office/drawing/2010/main" val="0"/>
              </a:ext>
            </a:extLst>
          </a:blip>
          <a:srcRect r="32008" b="-7903"/>
          <a:stretch>
            <a:fillRect/>
          </a:stretch>
        </p:blipFill>
        <p:spPr bwMode="auto">
          <a:xfrm>
            <a:off x="5722938" y="2570163"/>
            <a:ext cx="276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75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2938" y="3405188"/>
            <a:ext cx="1871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52" name="Line 11"/>
          <p:cNvSpPr>
            <a:spLocks noChangeShapeType="1"/>
          </p:cNvSpPr>
          <p:nvPr/>
        </p:nvSpPr>
        <p:spPr bwMode="auto">
          <a:xfrm>
            <a:off x="7019925" y="4298950"/>
            <a:ext cx="403225" cy="596900"/>
          </a:xfrm>
          <a:prstGeom prst="line">
            <a:avLst/>
          </a:prstGeom>
          <a:noFill/>
          <a:ln w="66600">
            <a:solidFill>
              <a:srgbClr val="3366CC"/>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kumimoji="1" lang="en-US" smtClean="0">
              <a:solidFill>
                <a:srgbClr val="000000"/>
              </a:solidFill>
            </a:endParaRPr>
          </a:p>
        </p:txBody>
      </p:sp>
      <p:sp>
        <p:nvSpPr>
          <p:cNvPr id="31753" name="Text Box 12"/>
          <p:cNvSpPr txBox="1">
            <a:spLocks noChangeArrowheads="1"/>
          </p:cNvSpPr>
          <p:nvPr/>
        </p:nvSpPr>
        <p:spPr bwMode="auto">
          <a:xfrm>
            <a:off x="6034088" y="165100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defTabSz="457200" eaLnBrk="0" hangingPunct="0">
              <a:lnSpc>
                <a:spcPct val="93000"/>
              </a:lnSpc>
              <a:spcBef>
                <a:spcPts val="600"/>
              </a:spcBef>
              <a:buClr>
                <a:srgbClr val="FF0000"/>
              </a:buClr>
              <a:buSzPct val="12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Arial Unicode MS" pitchFamily="34" charset="-128"/>
                <a:cs typeface="Arial Unicode MS" pitchFamily="34" charset="-128"/>
              </a:defRPr>
            </a:lvl1pPr>
            <a:lvl2pPr marL="742950" indent="-285750" algn="l" defTabSz="457200" eaLnBrk="0" hangingPunct="0">
              <a:lnSpc>
                <a:spcPct val="93000"/>
              </a:lnSpc>
              <a:spcBef>
                <a:spcPts val="500"/>
              </a:spcBef>
              <a:buClr>
                <a:srgbClr val="3A601B"/>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Arial Unicode MS" pitchFamily="34" charset="-128"/>
                <a:cs typeface="Arial Unicode MS" pitchFamily="34" charset="-128"/>
              </a:defRPr>
            </a:lvl2pPr>
            <a:lvl3pPr marL="1143000" indent="-228600" algn="l" defTabSz="457200" eaLnBrk="0" hangingPunct="0">
              <a:lnSpc>
                <a:spcPct val="93000"/>
              </a:lnSpc>
              <a:spcBef>
                <a:spcPts val="450"/>
              </a:spcBef>
              <a:buClr>
                <a:srgbClr val="B895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Unicode MS" pitchFamily="34" charset="-128"/>
                <a:cs typeface="Arial Unicode MS" pitchFamily="34" charset="-128"/>
              </a:defRPr>
            </a:lvl3pPr>
            <a:lvl4pPr marL="1600200" indent="-228600" algn="l" defTabSz="457200" eaLnBrk="0" hangingPunct="0">
              <a:lnSpc>
                <a:spcPct val="93000"/>
              </a:lnSpc>
              <a:spcBef>
                <a:spcPts val="400"/>
              </a:spcBef>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Arial Unicode MS" pitchFamily="34" charset="-128"/>
                <a:cs typeface="Arial Unicode MS" pitchFamily="34" charset="-128"/>
              </a:defRPr>
            </a:lvl4pPr>
            <a:lvl5pPr marL="2057400" indent="-228600" algn="l" defTabSz="457200" eaLnBrk="0" hangingPunct="0">
              <a:lnSpc>
                <a:spcPct val="93000"/>
              </a:lnSpc>
              <a:spcBef>
                <a:spcPts val="350"/>
              </a:spcBef>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Arial Unicode MS" pitchFamily="34" charset="-128"/>
                <a:cs typeface="Arial Unicode MS" pitchFamily="34" charset="-128"/>
              </a:defRPr>
            </a:lvl5pPr>
            <a:lvl6pPr marL="2514600" indent="-228600" defTabSz="457200" eaLnBrk="0" fontAlgn="base" hangingPunct="0">
              <a:lnSpc>
                <a:spcPct val="93000"/>
              </a:lnSpc>
              <a:spcBef>
                <a:spcPts val="35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Arial Unicode MS" pitchFamily="34" charset="-128"/>
                <a:cs typeface="Arial Unicode MS" pitchFamily="34" charset="-128"/>
              </a:defRPr>
            </a:lvl6pPr>
            <a:lvl7pPr marL="2971800" indent="-228600" defTabSz="457200" eaLnBrk="0" fontAlgn="base" hangingPunct="0">
              <a:lnSpc>
                <a:spcPct val="93000"/>
              </a:lnSpc>
              <a:spcBef>
                <a:spcPts val="35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Arial Unicode MS" pitchFamily="34" charset="-128"/>
                <a:cs typeface="Arial Unicode MS" pitchFamily="34" charset="-128"/>
              </a:defRPr>
            </a:lvl7pPr>
            <a:lvl8pPr marL="3429000" indent="-228600" defTabSz="457200" eaLnBrk="0" fontAlgn="base" hangingPunct="0">
              <a:lnSpc>
                <a:spcPct val="93000"/>
              </a:lnSpc>
              <a:spcBef>
                <a:spcPts val="35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Arial Unicode MS" pitchFamily="34" charset="-128"/>
                <a:cs typeface="Arial Unicode MS" pitchFamily="34" charset="-128"/>
              </a:defRPr>
            </a:lvl8pPr>
            <a:lvl9pPr marL="3886200" indent="-228600" defTabSz="457200" eaLnBrk="0" fontAlgn="base" hangingPunct="0">
              <a:lnSpc>
                <a:spcPct val="93000"/>
              </a:lnSpc>
              <a:spcBef>
                <a:spcPts val="35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Arial Unicode MS" pitchFamily="34" charset="-128"/>
                <a:cs typeface="Arial Unicode MS" pitchFamily="34" charset="-128"/>
              </a:defRPr>
            </a:lvl9pPr>
          </a:lstStyle>
          <a:p>
            <a:pPr eaLnBrk="1" fontAlgn="base" hangingPunct="1">
              <a:lnSpc>
                <a:spcPct val="100000"/>
              </a:lnSpc>
              <a:spcBef>
                <a:spcPts val="1500"/>
              </a:spcBef>
              <a:spcAft>
                <a:spcPct val="0"/>
              </a:spcAft>
              <a:buClrTx/>
              <a:buSzPct val="100000"/>
              <a:buFontTx/>
              <a:buNone/>
            </a:pPr>
            <a:r>
              <a:rPr kumimoji="1" lang="en-US" altLang="zh-TW" smtClean="0">
                <a:solidFill>
                  <a:srgbClr val="0066CC"/>
                </a:solidFill>
                <a:sym typeface="Arial" charset="0"/>
              </a:rPr>
              <a:t>CONCEPTS</a:t>
            </a:r>
          </a:p>
        </p:txBody>
      </p:sp>
      <p:pic>
        <p:nvPicPr>
          <p:cNvPr id="31754" name="Picture 13" descr="Mercator-logo_new"/>
          <p:cNvPicPr>
            <a:picLocks noChangeAspect="1" noChangeArrowheads="1"/>
          </p:cNvPicPr>
          <p:nvPr/>
        </p:nvPicPr>
        <p:blipFill>
          <a:blip r:embed="rId7">
            <a:extLst>
              <a:ext uri="{28A0092B-C50C-407E-A947-70E740481C1C}">
                <a14:useLocalDpi xmlns:a14="http://schemas.microsoft.com/office/drawing/2010/main" val="0"/>
              </a:ext>
            </a:extLst>
          </a:blip>
          <a:srcRect t="27115" b="31236"/>
          <a:stretch>
            <a:fillRect/>
          </a:stretch>
        </p:blipFill>
        <p:spPr bwMode="auto">
          <a:xfrm>
            <a:off x="6705600" y="4876800"/>
            <a:ext cx="1981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353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bathy_glk4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3" y="4941891"/>
            <a:ext cx="1566863" cy="930275"/>
          </a:xfrm>
          <a:prstGeom prst="rect">
            <a:avLst/>
          </a:prstGeom>
          <a:noFill/>
          <a:extLst>
            <a:ext uri="{909E8E84-426E-40DD-AFC4-6F175D3DCCD1}">
              <a14:hiddenFill xmlns:a14="http://schemas.microsoft.com/office/drawing/2010/main">
                <a:solidFill>
                  <a:srgbClr val="FFFFFF"/>
                </a:solidFill>
              </a14:hiddenFill>
            </a:ext>
          </a:extLst>
        </p:spPr>
      </p:pic>
      <p:sp>
        <p:nvSpPr>
          <p:cNvPr id="92163" name="Rectangle 3"/>
          <p:cNvSpPr>
            <a:spLocks noGrp="1" noChangeArrowheads="1"/>
          </p:cNvSpPr>
          <p:nvPr>
            <p:ph type="title"/>
          </p:nvPr>
        </p:nvSpPr>
        <p:spPr>
          <a:xfrm>
            <a:off x="733426" y="44450"/>
            <a:ext cx="8231188" cy="1144588"/>
          </a:xfrm>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6" tIns="46788" rIns="89976" bIns="46788"/>
          <a:lstStyle/>
          <a:p>
            <a:pPr defTabSz="457085">
              <a:tabLst>
                <a:tab pos="0" algn="l"/>
                <a:tab pos="914169" algn="l"/>
                <a:tab pos="1828338" algn="l"/>
                <a:tab pos="2742507" algn="l"/>
                <a:tab pos="3656676" algn="l"/>
                <a:tab pos="4570846" algn="l"/>
                <a:tab pos="5485015" algn="l"/>
                <a:tab pos="6399186" algn="l"/>
                <a:tab pos="7313353" algn="l"/>
                <a:tab pos="8227521" algn="l"/>
                <a:tab pos="9141692" algn="l"/>
                <a:tab pos="10055860" algn="l"/>
              </a:tabLst>
            </a:pPr>
            <a:r>
              <a:rPr lang="en-GB" altLang="en-US" sz="3200" dirty="0"/>
              <a:t>Ice-ocean modelling with  </a:t>
            </a:r>
          </a:p>
        </p:txBody>
      </p:sp>
      <p:sp>
        <p:nvSpPr>
          <p:cNvPr id="92165" name="Rectangle 5"/>
          <p:cNvSpPr>
            <a:spLocks noChangeArrowheads="1"/>
          </p:cNvSpPr>
          <p:nvPr/>
        </p:nvSpPr>
        <p:spPr bwMode="auto">
          <a:xfrm>
            <a:off x="4356100" y="1300164"/>
            <a:ext cx="3048000" cy="20574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7" tIns="45709" rIns="91417" bIns="45709" anchor="ctr"/>
          <a:lstStyle/>
          <a:p>
            <a:pPr defTabSz="911632" fontAlgn="base">
              <a:spcBef>
                <a:spcPct val="0"/>
              </a:spcBef>
              <a:spcAft>
                <a:spcPct val="0"/>
              </a:spcAft>
            </a:pPr>
            <a:endParaRPr kumimoji="1" lang="en-US">
              <a:solidFill>
                <a:srgbClr val="000000"/>
              </a:solidFill>
            </a:endParaRPr>
          </a:p>
        </p:txBody>
      </p:sp>
      <p:pic>
        <p:nvPicPr>
          <p:cNvPr id="9216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1605881"/>
            <a:ext cx="1901825" cy="1468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6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l="7498" t="16664" r="7498" b="16664"/>
          <a:stretch>
            <a:fillRect/>
          </a:stretch>
        </p:blipFill>
        <p:spPr bwMode="auto">
          <a:xfrm>
            <a:off x="4355979" y="1395416"/>
            <a:ext cx="2970213" cy="1962150"/>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70" name="Rectangle 10"/>
          <p:cNvSpPr>
            <a:spLocks noChangeArrowheads="1"/>
          </p:cNvSpPr>
          <p:nvPr/>
        </p:nvSpPr>
        <p:spPr bwMode="auto">
          <a:xfrm>
            <a:off x="4403728" y="1371600"/>
            <a:ext cx="3048000" cy="12065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7" tIns="45709" rIns="91417" bIns="45709" anchor="ctr"/>
          <a:lstStyle/>
          <a:p>
            <a:pPr defTabSz="911632" fontAlgn="base">
              <a:spcBef>
                <a:spcPct val="0"/>
              </a:spcBef>
              <a:spcAft>
                <a:spcPct val="0"/>
              </a:spcAft>
            </a:pPr>
            <a:endParaRPr kumimoji="1" lang="en-US">
              <a:solidFill>
                <a:srgbClr val="000000"/>
              </a:solidFill>
            </a:endParaRPr>
          </a:p>
        </p:txBody>
      </p:sp>
      <p:sp>
        <p:nvSpPr>
          <p:cNvPr id="92171" name="Text Box 11"/>
          <p:cNvSpPr txBox="1">
            <a:spLocks noChangeArrowheads="1"/>
          </p:cNvSpPr>
          <p:nvPr/>
        </p:nvSpPr>
        <p:spPr bwMode="auto">
          <a:xfrm>
            <a:off x="5148265" y="1220788"/>
            <a:ext cx="2016125" cy="345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6" tIns="46788" rIns="89976" bIns="46788">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5pPr>
            <a:lvl6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6pPr>
            <a:lvl7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7pPr>
            <a:lvl8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8pPr>
            <a:lvl9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9pPr>
          </a:lstStyle>
          <a:p>
            <a:pPr fontAlgn="base">
              <a:spcBef>
                <a:spcPts val="1000"/>
              </a:spcBef>
              <a:spcAft>
                <a:spcPct val="0"/>
              </a:spcAft>
              <a:buClr>
                <a:srgbClr val="0066CC"/>
              </a:buClr>
              <a:buSzPct val="100000"/>
            </a:pPr>
            <a:r>
              <a:rPr kumimoji="0" lang="en-GB" altLang="en-US" sz="1600">
                <a:solidFill>
                  <a:srgbClr val="0066CC"/>
                </a:solidFill>
              </a:rPr>
              <a:t>1/4° Global</a:t>
            </a:r>
          </a:p>
        </p:txBody>
      </p:sp>
      <p:sp>
        <p:nvSpPr>
          <p:cNvPr id="92172" name="Text Box 12"/>
          <p:cNvSpPr txBox="1">
            <a:spLocks noChangeArrowheads="1"/>
          </p:cNvSpPr>
          <p:nvPr/>
        </p:nvSpPr>
        <p:spPr bwMode="auto">
          <a:xfrm>
            <a:off x="7740650" y="1340770"/>
            <a:ext cx="1295400" cy="345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6" tIns="46788" rIns="89976" bIns="46788">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5pPr>
            <a:lvl6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6pPr>
            <a:lvl7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7pPr>
            <a:lvl8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8pPr>
            <a:lvl9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9pPr>
          </a:lstStyle>
          <a:p>
            <a:pPr fontAlgn="base">
              <a:spcBef>
                <a:spcPts val="1000"/>
              </a:spcBef>
              <a:spcAft>
                <a:spcPct val="0"/>
              </a:spcAft>
              <a:buClr>
                <a:srgbClr val="0066CC"/>
              </a:buClr>
              <a:buSzPct val="100000"/>
            </a:pPr>
            <a:r>
              <a:rPr kumimoji="0" lang="en-GB" altLang="en-US" sz="1600">
                <a:solidFill>
                  <a:srgbClr val="0066CC"/>
                </a:solidFill>
              </a:rPr>
              <a:t>1° Global</a:t>
            </a:r>
          </a:p>
        </p:txBody>
      </p:sp>
      <p:sp>
        <p:nvSpPr>
          <p:cNvPr id="92173" name="Text Box 13"/>
          <p:cNvSpPr txBox="1">
            <a:spLocks noChangeArrowheads="1"/>
          </p:cNvSpPr>
          <p:nvPr/>
        </p:nvSpPr>
        <p:spPr bwMode="auto">
          <a:xfrm>
            <a:off x="4610822" y="3740522"/>
            <a:ext cx="3057525" cy="345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6" tIns="46788" rIns="89976" bIns="46788">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5pPr>
            <a:lvl6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6pPr>
            <a:lvl7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7pPr>
            <a:lvl8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8pPr>
            <a:lvl9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9pPr>
          </a:lstStyle>
          <a:p>
            <a:pPr fontAlgn="base">
              <a:spcBef>
                <a:spcPts val="1000"/>
              </a:spcBef>
              <a:spcAft>
                <a:spcPct val="0"/>
              </a:spcAft>
              <a:buClr>
                <a:srgbClr val="0066CC"/>
              </a:buClr>
              <a:buSzPct val="100000"/>
            </a:pPr>
            <a:r>
              <a:rPr kumimoji="0" lang="en-GB" altLang="en-US" sz="1600" dirty="0">
                <a:solidFill>
                  <a:srgbClr val="0066CC"/>
                </a:solidFill>
              </a:rPr>
              <a:t>1/12° N. Atlantic and Arctic</a:t>
            </a:r>
          </a:p>
        </p:txBody>
      </p:sp>
      <p:pic>
        <p:nvPicPr>
          <p:cNvPr id="92175"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9" y="454564"/>
            <a:ext cx="1423303" cy="4541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76" name="Picture 16" descr="day_one_vsurf_OBCon"/>
          <p:cNvPicPr>
            <a:picLocks noChangeAspect="1" noChangeArrowheads="1"/>
          </p:cNvPicPr>
          <p:nvPr/>
        </p:nvPicPr>
        <p:blipFill>
          <a:blip r:embed="rId7" cstate="print">
            <a:extLst>
              <a:ext uri="{28A0092B-C50C-407E-A947-70E740481C1C}">
                <a14:useLocalDpi xmlns:a14="http://schemas.microsoft.com/office/drawing/2010/main" val="0"/>
              </a:ext>
            </a:extLst>
          </a:blip>
          <a:srcRect t="10591"/>
          <a:stretch>
            <a:fillRect/>
          </a:stretch>
        </p:blipFill>
        <p:spPr bwMode="auto">
          <a:xfrm>
            <a:off x="4572003" y="4005266"/>
            <a:ext cx="1955800" cy="2276475"/>
          </a:xfrm>
          <a:prstGeom prst="rect">
            <a:avLst/>
          </a:prstGeom>
          <a:noFill/>
          <a:extLst>
            <a:ext uri="{909E8E84-426E-40DD-AFC4-6F175D3DCCD1}">
              <a14:hiddenFill xmlns:a14="http://schemas.microsoft.com/office/drawing/2010/main">
                <a:solidFill>
                  <a:srgbClr val="FFFFFF"/>
                </a:solidFill>
              </a14:hiddenFill>
            </a:ext>
          </a:extLst>
        </p:spPr>
      </p:pic>
      <p:sp>
        <p:nvSpPr>
          <p:cNvPr id="92177" name="Text Box 17"/>
          <p:cNvSpPr txBox="1">
            <a:spLocks noChangeArrowheads="1"/>
          </p:cNvSpPr>
          <p:nvPr/>
        </p:nvSpPr>
        <p:spPr bwMode="auto">
          <a:xfrm>
            <a:off x="755650" y="901701"/>
            <a:ext cx="2838178" cy="37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7" tIns="45709" rIns="91417" bIns="45709">
            <a:spAutoFit/>
          </a:bodyPr>
          <a:lstStyle/>
          <a:p>
            <a:pPr defTabSz="911632" fontAlgn="base">
              <a:spcBef>
                <a:spcPct val="0"/>
              </a:spcBef>
              <a:spcAft>
                <a:spcPct val="0"/>
              </a:spcAft>
            </a:pPr>
            <a:r>
              <a:rPr kumimoji="1" lang="en-US" altLang="en-US">
                <a:solidFill>
                  <a:srgbClr val="3A601B"/>
                </a:solidFill>
              </a:rPr>
              <a:t>Applications and domains</a:t>
            </a:r>
          </a:p>
        </p:txBody>
      </p:sp>
      <p:pic>
        <p:nvPicPr>
          <p:cNvPr id="92178" name="Picture 18" descr="gsl_image"/>
          <p:cNvPicPr>
            <a:picLocks noChangeAspect="1" noChangeArrowheads="1"/>
          </p:cNvPicPr>
          <p:nvPr/>
        </p:nvPicPr>
        <p:blipFill>
          <a:blip r:embed="rId8" cstate="print">
            <a:extLst>
              <a:ext uri="{28A0092B-C50C-407E-A947-70E740481C1C}">
                <a14:useLocalDpi xmlns:a14="http://schemas.microsoft.com/office/drawing/2010/main" val="0"/>
              </a:ext>
            </a:extLst>
          </a:blip>
          <a:srcRect l="3317" t="6908" r="52206" b="70107"/>
          <a:stretch>
            <a:fillRect/>
          </a:stretch>
        </p:blipFill>
        <p:spPr bwMode="auto">
          <a:xfrm>
            <a:off x="2627313" y="5090570"/>
            <a:ext cx="1439862" cy="10747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M:\NFS036\NFS036mat_li\figs\FrontmNFS036grid_T.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7120"/>
          <a:stretch/>
        </p:blipFill>
        <p:spPr bwMode="auto">
          <a:xfrm>
            <a:off x="6934200" y="4648203"/>
            <a:ext cx="1742175" cy="15765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44008" y="1556793"/>
            <a:ext cx="1656184" cy="307777"/>
          </a:xfrm>
          <a:prstGeom prst="rect">
            <a:avLst/>
          </a:prstGeom>
          <a:solidFill>
            <a:srgbClr val="A6A6A6">
              <a:alpha val="78824"/>
            </a:srgbClr>
          </a:solidFill>
        </p:spPr>
        <p:txBody>
          <a:bodyPr wrap="square" lIns="91417" tIns="45709" rIns="91417" bIns="45709" rtlCol="0">
            <a:spAutoFit/>
          </a:bodyPr>
          <a:lstStyle/>
          <a:p>
            <a:pPr algn="ctr" defTabSz="911632"/>
            <a:r>
              <a:rPr lang="en-US" sz="1400" dirty="0">
                <a:solidFill>
                  <a:srgbClr val="000000"/>
                </a:solidFill>
              </a:rPr>
              <a:t>Surface currents</a:t>
            </a:r>
            <a:endParaRPr lang="en-CA" sz="1400" dirty="0">
              <a:solidFill>
                <a:srgbClr val="000000"/>
              </a:solidFill>
            </a:endParaRPr>
          </a:p>
        </p:txBody>
      </p:sp>
      <p:sp>
        <p:nvSpPr>
          <p:cNvPr id="19" name="TextBox 18"/>
          <p:cNvSpPr txBox="1"/>
          <p:nvPr/>
        </p:nvSpPr>
        <p:spPr>
          <a:xfrm>
            <a:off x="4860032" y="4077072"/>
            <a:ext cx="1296144" cy="261610"/>
          </a:xfrm>
          <a:prstGeom prst="rect">
            <a:avLst/>
          </a:prstGeom>
          <a:solidFill>
            <a:srgbClr val="A6A6A6">
              <a:alpha val="78824"/>
            </a:srgbClr>
          </a:solidFill>
        </p:spPr>
        <p:txBody>
          <a:bodyPr wrap="square" lIns="91417" tIns="45709" rIns="91417" bIns="45709" rtlCol="0">
            <a:spAutoFit/>
          </a:bodyPr>
          <a:lstStyle/>
          <a:p>
            <a:pPr algn="ctr" defTabSz="911632"/>
            <a:r>
              <a:rPr lang="en-US" sz="1100" dirty="0">
                <a:solidFill>
                  <a:srgbClr val="000000"/>
                </a:solidFill>
              </a:rPr>
              <a:t>Surface currents</a:t>
            </a:r>
            <a:endParaRPr lang="en-CA" sz="1100" dirty="0">
              <a:solidFill>
                <a:srgbClr val="000000"/>
              </a:solidFill>
            </a:endParaRPr>
          </a:p>
        </p:txBody>
      </p:sp>
      <p:sp>
        <p:nvSpPr>
          <p:cNvPr id="20" name="TextBox 19"/>
          <p:cNvSpPr txBox="1"/>
          <p:nvPr/>
        </p:nvSpPr>
        <p:spPr>
          <a:xfrm>
            <a:off x="7308304" y="6047710"/>
            <a:ext cx="1296144" cy="261610"/>
          </a:xfrm>
          <a:prstGeom prst="rect">
            <a:avLst/>
          </a:prstGeom>
          <a:solidFill>
            <a:srgbClr val="A6A6A6">
              <a:alpha val="78824"/>
            </a:srgbClr>
          </a:solidFill>
        </p:spPr>
        <p:txBody>
          <a:bodyPr wrap="square" lIns="91417" tIns="45709" rIns="91417" bIns="45709" rtlCol="0">
            <a:spAutoFit/>
          </a:bodyPr>
          <a:lstStyle/>
          <a:p>
            <a:pPr algn="ctr" defTabSz="911632"/>
            <a:r>
              <a:rPr lang="en-US" sz="1100" dirty="0">
                <a:solidFill>
                  <a:srgbClr val="000000"/>
                </a:solidFill>
              </a:rPr>
              <a:t>Surface currents</a:t>
            </a:r>
            <a:endParaRPr lang="en-CA" sz="1100" dirty="0">
              <a:solidFill>
                <a:srgbClr val="000000"/>
              </a:solidFill>
            </a:endParaRPr>
          </a:p>
        </p:txBody>
      </p:sp>
      <p:sp>
        <p:nvSpPr>
          <p:cNvPr id="21" name="TextBox 20"/>
          <p:cNvSpPr txBox="1"/>
          <p:nvPr/>
        </p:nvSpPr>
        <p:spPr>
          <a:xfrm>
            <a:off x="2627787" y="4895582"/>
            <a:ext cx="1512168" cy="261610"/>
          </a:xfrm>
          <a:prstGeom prst="rect">
            <a:avLst/>
          </a:prstGeom>
          <a:noFill/>
        </p:spPr>
        <p:txBody>
          <a:bodyPr wrap="square" lIns="91417" tIns="45709" rIns="91417" bIns="45709" rtlCol="0">
            <a:spAutoFit/>
          </a:bodyPr>
          <a:lstStyle/>
          <a:p>
            <a:pPr algn="ctr" defTabSz="911632"/>
            <a:r>
              <a:rPr lang="en-US" sz="1100" dirty="0">
                <a:solidFill>
                  <a:srgbClr val="000000"/>
                </a:solidFill>
              </a:rPr>
              <a:t>Surface temperature</a:t>
            </a:r>
            <a:endParaRPr lang="en-CA" sz="1100" dirty="0">
              <a:solidFill>
                <a:srgbClr val="000000"/>
              </a:solidFill>
            </a:endParaRPr>
          </a:p>
        </p:txBody>
      </p:sp>
      <p:sp>
        <p:nvSpPr>
          <p:cNvPr id="22" name="TextBox 21"/>
          <p:cNvSpPr txBox="1"/>
          <p:nvPr/>
        </p:nvSpPr>
        <p:spPr>
          <a:xfrm rot="5400000">
            <a:off x="8447221" y="2074062"/>
            <a:ext cx="1008112" cy="261610"/>
          </a:xfrm>
          <a:prstGeom prst="rect">
            <a:avLst/>
          </a:prstGeom>
          <a:noFill/>
        </p:spPr>
        <p:txBody>
          <a:bodyPr wrap="square" lIns="91417" tIns="45709" rIns="91417" bIns="45709" rtlCol="0">
            <a:spAutoFit/>
          </a:bodyPr>
          <a:lstStyle/>
          <a:p>
            <a:pPr algn="ctr" defTabSz="911632"/>
            <a:r>
              <a:rPr lang="en-US" sz="1100" dirty="0">
                <a:solidFill>
                  <a:srgbClr val="000000"/>
                </a:solidFill>
              </a:rPr>
              <a:t>Resolution</a:t>
            </a:r>
            <a:endParaRPr lang="en-CA" sz="1100" dirty="0">
              <a:solidFill>
                <a:srgbClr val="000000"/>
              </a:solidFill>
            </a:endParaRPr>
          </a:p>
        </p:txBody>
      </p:sp>
      <p:sp>
        <p:nvSpPr>
          <p:cNvPr id="23" name="TextBox 22"/>
          <p:cNvSpPr txBox="1"/>
          <p:nvPr/>
        </p:nvSpPr>
        <p:spPr>
          <a:xfrm>
            <a:off x="899592" y="5831686"/>
            <a:ext cx="1152128" cy="261610"/>
          </a:xfrm>
          <a:prstGeom prst="rect">
            <a:avLst/>
          </a:prstGeom>
          <a:noFill/>
        </p:spPr>
        <p:txBody>
          <a:bodyPr wrap="square" lIns="91417" tIns="45709" rIns="91417" bIns="45709" rtlCol="0">
            <a:spAutoFit/>
          </a:bodyPr>
          <a:lstStyle/>
          <a:p>
            <a:pPr algn="ctr" defTabSz="911632"/>
            <a:r>
              <a:rPr lang="en-US" sz="1100" dirty="0">
                <a:solidFill>
                  <a:srgbClr val="000000"/>
                </a:solidFill>
              </a:rPr>
              <a:t>Bathymetry</a:t>
            </a:r>
            <a:endParaRPr lang="en-CA" sz="1100" dirty="0">
              <a:solidFill>
                <a:srgbClr val="000000"/>
              </a:solidFill>
            </a:endParaRPr>
          </a:p>
        </p:txBody>
      </p:sp>
      <p:sp>
        <p:nvSpPr>
          <p:cNvPr id="92164" name="Rectangle 4"/>
          <p:cNvSpPr>
            <a:spLocks noGrp="1" noChangeArrowheads="1"/>
          </p:cNvSpPr>
          <p:nvPr>
            <p:ph type="body" idx="1"/>
          </p:nvPr>
        </p:nvSpPr>
        <p:spPr>
          <a:xfrm>
            <a:off x="457200" y="1412776"/>
            <a:ext cx="4402832" cy="4476750"/>
          </a:xfrm>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6" tIns="46788" rIns="89976" bIns="46788"/>
          <a:lstStyle/>
          <a:p>
            <a:pPr marL="285678" indent="-285678" defTabSz="457085">
              <a:lnSpc>
                <a:spcPct val="80000"/>
              </a:lnSpc>
              <a:spcBef>
                <a:spcPts val="400"/>
              </a:spcBef>
              <a:tabLst>
                <a:tab pos="910994" algn="l"/>
                <a:tab pos="1825163" algn="l"/>
                <a:tab pos="2739333" algn="l"/>
                <a:tab pos="3653502" algn="l"/>
                <a:tab pos="4567672" algn="l"/>
                <a:tab pos="5481840" algn="l"/>
                <a:tab pos="6396009" algn="l"/>
                <a:tab pos="7310179" algn="l"/>
                <a:tab pos="8224349" algn="l"/>
                <a:tab pos="9138517" algn="l"/>
                <a:tab pos="10052687" algn="l"/>
              </a:tabLst>
            </a:pPr>
            <a:r>
              <a:rPr lang="en-GB" altLang="en-US" sz="1600" dirty="0">
                <a:solidFill>
                  <a:srgbClr val="3366CC"/>
                </a:solidFill>
              </a:rPr>
              <a:t>Global 1/4° resolution (</a:t>
            </a:r>
            <a:r>
              <a:rPr lang="en-GB" altLang="en-US" sz="1600" dirty="0">
                <a:solidFill>
                  <a:srgbClr val="00B050"/>
                </a:solidFill>
              </a:rPr>
              <a:t>GIOPS</a:t>
            </a:r>
            <a:r>
              <a:rPr lang="en-GB" altLang="en-US" sz="1600" dirty="0">
                <a:solidFill>
                  <a:srgbClr val="3366CC"/>
                </a:solidFill>
              </a:rPr>
              <a:t>)</a:t>
            </a:r>
          </a:p>
          <a:p>
            <a:pPr marL="763396" lvl="1" indent="-285678" defTabSz="457085">
              <a:lnSpc>
                <a:spcPct val="80000"/>
              </a:lnSpc>
              <a:spcBef>
                <a:spcPts val="400"/>
              </a:spcBef>
              <a:tabLst>
                <a:tab pos="910994" algn="l"/>
                <a:tab pos="1825163" algn="l"/>
                <a:tab pos="2739333" algn="l"/>
                <a:tab pos="3653502" algn="l"/>
                <a:tab pos="4567672" algn="l"/>
                <a:tab pos="5481840" algn="l"/>
                <a:tab pos="6396009" algn="l"/>
                <a:tab pos="7310179" algn="l"/>
                <a:tab pos="8224349" algn="l"/>
                <a:tab pos="9138517" algn="l"/>
                <a:tab pos="10052687" algn="l"/>
              </a:tabLst>
            </a:pPr>
            <a:r>
              <a:rPr lang="en-GB" altLang="en-US" sz="1600" dirty="0"/>
              <a:t>Medium-monthly forecasting</a:t>
            </a:r>
          </a:p>
          <a:p>
            <a:pPr marL="763396" lvl="1" indent="-285678" defTabSz="457085">
              <a:lnSpc>
                <a:spcPct val="80000"/>
              </a:lnSpc>
              <a:spcBef>
                <a:spcPts val="400"/>
              </a:spcBef>
              <a:buNone/>
              <a:tabLst>
                <a:tab pos="910994" algn="l"/>
                <a:tab pos="1825163" algn="l"/>
                <a:tab pos="2739333" algn="l"/>
                <a:tab pos="3653502" algn="l"/>
                <a:tab pos="4567672" algn="l"/>
                <a:tab pos="5481840" algn="l"/>
                <a:tab pos="6396009" algn="l"/>
                <a:tab pos="7310179" algn="l"/>
                <a:tab pos="8224349" algn="l"/>
                <a:tab pos="9138517" algn="l"/>
                <a:tab pos="10052687" algn="l"/>
              </a:tabLst>
            </a:pPr>
            <a:endParaRPr lang="en-GB" altLang="en-US" sz="1600" dirty="0"/>
          </a:p>
          <a:p>
            <a:pPr marL="285678" indent="-285678" defTabSz="457085">
              <a:lnSpc>
                <a:spcPct val="80000"/>
              </a:lnSpc>
              <a:spcBef>
                <a:spcPts val="400"/>
              </a:spcBef>
              <a:tabLst>
                <a:tab pos="910994" algn="l"/>
                <a:tab pos="1825163" algn="l"/>
                <a:tab pos="2739333" algn="l"/>
                <a:tab pos="3653502" algn="l"/>
                <a:tab pos="4567672" algn="l"/>
                <a:tab pos="5481840" algn="l"/>
                <a:tab pos="6396009" algn="l"/>
                <a:tab pos="7310179" algn="l"/>
                <a:tab pos="8224349" algn="l"/>
                <a:tab pos="9138517" algn="l"/>
                <a:tab pos="10052687" algn="l"/>
              </a:tabLst>
            </a:pPr>
            <a:r>
              <a:rPr lang="en-GB" altLang="en-US" sz="1600" dirty="0">
                <a:solidFill>
                  <a:srgbClr val="0066CC"/>
                </a:solidFill>
              </a:rPr>
              <a:t>Global 1° resolution (</a:t>
            </a:r>
            <a:r>
              <a:rPr lang="en-GB" altLang="en-US" sz="1600" dirty="0" err="1">
                <a:solidFill>
                  <a:srgbClr val="FF0000"/>
                </a:solidFill>
              </a:rPr>
              <a:t>CanSIPS</a:t>
            </a:r>
            <a:r>
              <a:rPr lang="en-GB" altLang="en-US" sz="1600" dirty="0">
                <a:solidFill>
                  <a:srgbClr val="0066CC"/>
                </a:solidFill>
              </a:rPr>
              <a:t>)</a:t>
            </a:r>
          </a:p>
          <a:p>
            <a:pPr marL="763396" lvl="1" indent="-285678" defTabSz="457085">
              <a:lnSpc>
                <a:spcPct val="80000"/>
              </a:lnSpc>
              <a:spcBef>
                <a:spcPts val="400"/>
              </a:spcBef>
              <a:tabLst>
                <a:tab pos="910994" algn="l"/>
                <a:tab pos="1825163" algn="l"/>
                <a:tab pos="2739333" algn="l"/>
                <a:tab pos="3653502" algn="l"/>
                <a:tab pos="4567672" algn="l"/>
                <a:tab pos="5481840" algn="l"/>
                <a:tab pos="6396009" algn="l"/>
                <a:tab pos="7310179" algn="l"/>
                <a:tab pos="8224349" algn="l"/>
                <a:tab pos="9138517" algn="l"/>
                <a:tab pos="10052687" algn="l"/>
              </a:tabLst>
            </a:pPr>
            <a:r>
              <a:rPr lang="en-GB" altLang="en-US" sz="1600" dirty="0"/>
              <a:t>Seasonal forecasting</a:t>
            </a:r>
          </a:p>
          <a:p>
            <a:pPr marL="763396" lvl="1" indent="-285678" defTabSz="457085">
              <a:lnSpc>
                <a:spcPct val="80000"/>
              </a:lnSpc>
              <a:spcBef>
                <a:spcPts val="400"/>
              </a:spcBef>
              <a:buNone/>
              <a:tabLst>
                <a:tab pos="910994" algn="l"/>
                <a:tab pos="1825163" algn="l"/>
                <a:tab pos="2739333" algn="l"/>
                <a:tab pos="3653502" algn="l"/>
                <a:tab pos="4567672" algn="l"/>
                <a:tab pos="5481840" algn="l"/>
                <a:tab pos="6396009" algn="l"/>
                <a:tab pos="7310179" algn="l"/>
                <a:tab pos="8224349" algn="l"/>
                <a:tab pos="9138517" algn="l"/>
                <a:tab pos="10052687" algn="l"/>
              </a:tabLst>
            </a:pPr>
            <a:endParaRPr lang="en-GB" altLang="en-US" sz="1600" dirty="0"/>
          </a:p>
          <a:p>
            <a:pPr marL="285678" indent="-285678" defTabSz="457085">
              <a:lnSpc>
                <a:spcPct val="80000"/>
              </a:lnSpc>
              <a:spcBef>
                <a:spcPts val="400"/>
              </a:spcBef>
              <a:tabLst>
                <a:tab pos="910994" algn="l"/>
                <a:tab pos="1825163" algn="l"/>
                <a:tab pos="2739333" algn="l"/>
                <a:tab pos="3653502" algn="l"/>
                <a:tab pos="4567672" algn="l"/>
                <a:tab pos="5481840" algn="l"/>
                <a:tab pos="6396009" algn="l"/>
                <a:tab pos="7310179" algn="l"/>
                <a:tab pos="8224349" algn="l"/>
                <a:tab pos="9138517" algn="l"/>
                <a:tab pos="10052687" algn="l"/>
              </a:tabLst>
            </a:pPr>
            <a:r>
              <a:rPr lang="en-GB" altLang="en-US" sz="1600" dirty="0">
                <a:solidFill>
                  <a:srgbClr val="0066CC"/>
                </a:solidFill>
              </a:rPr>
              <a:t>N. Atlantic and Arctic 1/12° (</a:t>
            </a:r>
            <a:r>
              <a:rPr lang="en-GB" altLang="en-US" sz="1600" dirty="0">
                <a:solidFill>
                  <a:srgbClr val="FFC000"/>
                </a:solidFill>
              </a:rPr>
              <a:t>RIOPS</a:t>
            </a:r>
            <a:r>
              <a:rPr lang="en-GB" altLang="en-US" sz="1600" dirty="0">
                <a:solidFill>
                  <a:srgbClr val="0066CC"/>
                </a:solidFill>
              </a:rPr>
              <a:t>)</a:t>
            </a:r>
          </a:p>
          <a:p>
            <a:pPr marL="763396" lvl="1" indent="-285678" defTabSz="457085">
              <a:lnSpc>
                <a:spcPct val="80000"/>
              </a:lnSpc>
              <a:spcBef>
                <a:spcPts val="400"/>
              </a:spcBef>
              <a:tabLst>
                <a:tab pos="910994" algn="l"/>
                <a:tab pos="1825163" algn="l"/>
                <a:tab pos="2739333" algn="l"/>
                <a:tab pos="3653502" algn="l"/>
                <a:tab pos="4567672" algn="l"/>
                <a:tab pos="5481840" algn="l"/>
                <a:tab pos="6396009" algn="l"/>
                <a:tab pos="7310179" algn="l"/>
                <a:tab pos="8224349" algn="l"/>
                <a:tab pos="9138517" algn="l"/>
                <a:tab pos="10052687" algn="l"/>
              </a:tabLst>
            </a:pPr>
            <a:r>
              <a:rPr lang="en-GB" altLang="en-US" sz="1600" dirty="0"/>
              <a:t>Short-to-medium range forecasting</a:t>
            </a:r>
          </a:p>
          <a:p>
            <a:pPr marL="285679" indent="-285678" defTabSz="457085">
              <a:lnSpc>
                <a:spcPct val="80000"/>
              </a:lnSpc>
              <a:spcBef>
                <a:spcPts val="400"/>
              </a:spcBef>
              <a:tabLst>
                <a:tab pos="910994" algn="l"/>
                <a:tab pos="1825163" algn="l"/>
                <a:tab pos="2739333" algn="l"/>
                <a:tab pos="3653502" algn="l"/>
                <a:tab pos="4567672" algn="l"/>
                <a:tab pos="5481840" algn="l"/>
                <a:tab pos="6396009" algn="l"/>
                <a:tab pos="7310179" algn="l"/>
                <a:tab pos="8224349" algn="l"/>
                <a:tab pos="9138517" algn="l"/>
                <a:tab pos="10052687" algn="l"/>
              </a:tabLst>
            </a:pPr>
            <a:r>
              <a:rPr lang="en-GB" altLang="en-US" sz="1600" dirty="0">
                <a:solidFill>
                  <a:srgbClr val="0066CC"/>
                </a:solidFill>
              </a:rPr>
              <a:t>East and West Coastal 1/36</a:t>
            </a:r>
            <a:r>
              <a:rPr lang="en-GB" altLang="en-US" dirty="0" smtClean="0">
                <a:solidFill>
                  <a:srgbClr val="0066CC"/>
                </a:solidFill>
              </a:rPr>
              <a:t>° </a:t>
            </a:r>
            <a:r>
              <a:rPr lang="en-GB" altLang="en-US" sz="1800" dirty="0">
                <a:solidFill>
                  <a:srgbClr val="0066CC"/>
                </a:solidFill>
              </a:rPr>
              <a:t>(</a:t>
            </a:r>
            <a:r>
              <a:rPr lang="en-GB" altLang="en-US" sz="1600" dirty="0">
                <a:solidFill>
                  <a:srgbClr val="FF0000"/>
                </a:solidFill>
              </a:rPr>
              <a:t>CIOPS</a:t>
            </a:r>
            <a:r>
              <a:rPr lang="en-GB" altLang="en-US" sz="1800" dirty="0">
                <a:solidFill>
                  <a:srgbClr val="0066CC"/>
                </a:solidFill>
              </a:rPr>
              <a:t>)</a:t>
            </a:r>
            <a:endParaRPr lang="en-GB" altLang="en-US" sz="1600" dirty="0"/>
          </a:p>
          <a:p>
            <a:pPr marL="285678" indent="-285678" defTabSz="457085">
              <a:lnSpc>
                <a:spcPct val="80000"/>
              </a:lnSpc>
              <a:spcBef>
                <a:spcPts val="400"/>
              </a:spcBef>
              <a:tabLst>
                <a:tab pos="910994" algn="l"/>
                <a:tab pos="1825163" algn="l"/>
                <a:tab pos="2739333" algn="l"/>
                <a:tab pos="3653502" algn="l"/>
                <a:tab pos="4567672" algn="l"/>
                <a:tab pos="5481840" algn="l"/>
                <a:tab pos="6396009" algn="l"/>
                <a:tab pos="7310179" algn="l"/>
                <a:tab pos="8224349" algn="l"/>
                <a:tab pos="9138517" algn="l"/>
                <a:tab pos="10052687" algn="l"/>
              </a:tabLst>
            </a:pPr>
            <a:r>
              <a:rPr lang="en-GB" altLang="en-US" sz="1600" dirty="0">
                <a:solidFill>
                  <a:srgbClr val="0066CC"/>
                </a:solidFill>
              </a:rPr>
              <a:t>Great Lakes 2km (</a:t>
            </a:r>
            <a:r>
              <a:rPr lang="en-GB" altLang="en-US" sz="1600" dirty="0">
                <a:solidFill>
                  <a:srgbClr val="FFC000"/>
                </a:solidFill>
              </a:rPr>
              <a:t>RMPS-GL</a:t>
            </a:r>
            <a:r>
              <a:rPr lang="en-GB" altLang="en-US" sz="1600" dirty="0">
                <a:solidFill>
                  <a:srgbClr val="0066CC"/>
                </a:solidFill>
              </a:rPr>
              <a:t>)</a:t>
            </a:r>
          </a:p>
          <a:p>
            <a:pPr marL="285678" indent="-285678" defTabSz="457085">
              <a:lnSpc>
                <a:spcPct val="80000"/>
              </a:lnSpc>
              <a:spcBef>
                <a:spcPts val="400"/>
              </a:spcBef>
              <a:tabLst>
                <a:tab pos="910994" algn="l"/>
                <a:tab pos="1825163" algn="l"/>
                <a:tab pos="2739333" algn="l"/>
                <a:tab pos="3653502" algn="l"/>
                <a:tab pos="4567672" algn="l"/>
                <a:tab pos="5481840" algn="l"/>
                <a:tab pos="6396009" algn="l"/>
                <a:tab pos="7310179" algn="l"/>
                <a:tab pos="8224349" algn="l"/>
                <a:tab pos="9138517" algn="l"/>
                <a:tab pos="10052687" algn="l"/>
              </a:tabLst>
            </a:pPr>
            <a:r>
              <a:rPr lang="en-GB" altLang="en-US" sz="1600" dirty="0">
                <a:solidFill>
                  <a:srgbClr val="0066CC"/>
                </a:solidFill>
              </a:rPr>
              <a:t>Gulf of St. Lawrence 5km (</a:t>
            </a:r>
            <a:r>
              <a:rPr lang="en-GB" altLang="en-US" sz="1600" dirty="0">
                <a:solidFill>
                  <a:srgbClr val="00B050"/>
                </a:solidFill>
              </a:rPr>
              <a:t>RMPS-GSL</a:t>
            </a:r>
            <a:r>
              <a:rPr lang="en-GB" altLang="en-US" sz="1600" dirty="0">
                <a:solidFill>
                  <a:srgbClr val="0066CC"/>
                </a:solidFill>
              </a:rPr>
              <a:t>)</a:t>
            </a:r>
          </a:p>
          <a:p>
            <a:pPr marL="763396" lvl="1" indent="-285678" defTabSz="457085">
              <a:lnSpc>
                <a:spcPct val="80000"/>
              </a:lnSpc>
              <a:spcBef>
                <a:spcPts val="400"/>
              </a:spcBef>
              <a:tabLst>
                <a:tab pos="910994" algn="l"/>
                <a:tab pos="1825163" algn="l"/>
                <a:tab pos="2739333" algn="l"/>
                <a:tab pos="3653502" algn="l"/>
                <a:tab pos="4567672" algn="l"/>
                <a:tab pos="5481840" algn="l"/>
                <a:tab pos="6396009" algn="l"/>
                <a:tab pos="7310179" algn="l"/>
                <a:tab pos="8224349" algn="l"/>
                <a:tab pos="9138517" algn="l"/>
                <a:tab pos="10052687" algn="l"/>
              </a:tabLst>
            </a:pPr>
            <a:r>
              <a:rPr lang="en-GB" altLang="en-US" sz="1600" dirty="0"/>
              <a:t>Short-term forecasting</a:t>
            </a:r>
          </a:p>
          <a:p>
            <a:pPr marL="285678" indent="-285678" defTabSz="457085">
              <a:lnSpc>
                <a:spcPct val="80000"/>
              </a:lnSpc>
              <a:spcBef>
                <a:spcPts val="400"/>
              </a:spcBef>
              <a:buNone/>
              <a:tabLst>
                <a:tab pos="910994" algn="l"/>
                <a:tab pos="1825163" algn="l"/>
                <a:tab pos="2739333" algn="l"/>
                <a:tab pos="3653502" algn="l"/>
                <a:tab pos="4567672" algn="l"/>
                <a:tab pos="5481840" algn="l"/>
                <a:tab pos="6396009" algn="l"/>
                <a:tab pos="7310179" algn="l"/>
                <a:tab pos="8224349" algn="l"/>
                <a:tab pos="9138517" algn="l"/>
                <a:tab pos="10052687" algn="l"/>
              </a:tabLst>
            </a:pPr>
            <a:endParaRPr lang="en-GB" altLang="en-US" sz="1600" dirty="0"/>
          </a:p>
          <a:p>
            <a:pPr marL="763396" lvl="1" indent="-285678" defTabSz="457085">
              <a:lnSpc>
                <a:spcPct val="80000"/>
              </a:lnSpc>
              <a:spcBef>
                <a:spcPts val="300"/>
              </a:spcBef>
              <a:buNone/>
              <a:tabLst>
                <a:tab pos="910994" algn="l"/>
                <a:tab pos="1825163" algn="l"/>
                <a:tab pos="2739333" algn="l"/>
                <a:tab pos="3653502" algn="l"/>
                <a:tab pos="4567672" algn="l"/>
                <a:tab pos="5481840" algn="l"/>
                <a:tab pos="6396009" algn="l"/>
                <a:tab pos="7310179" algn="l"/>
                <a:tab pos="8224349" algn="l"/>
                <a:tab pos="9138517" algn="l"/>
                <a:tab pos="10052687" algn="l"/>
              </a:tabLst>
            </a:pPr>
            <a:endParaRPr lang="en-GB" altLang="en-US" sz="1200" dirty="0">
              <a:cs typeface="Arial" pitchFamily="34" charset="0"/>
            </a:endParaRPr>
          </a:p>
          <a:p>
            <a:pPr marL="763396" lvl="1" indent="-285678" defTabSz="457085">
              <a:lnSpc>
                <a:spcPct val="80000"/>
              </a:lnSpc>
              <a:spcBef>
                <a:spcPts val="300"/>
              </a:spcBef>
              <a:buNone/>
              <a:tabLst>
                <a:tab pos="910994" algn="l"/>
                <a:tab pos="1825163" algn="l"/>
                <a:tab pos="2739333" algn="l"/>
                <a:tab pos="3653502" algn="l"/>
                <a:tab pos="4567672" algn="l"/>
                <a:tab pos="5481840" algn="l"/>
                <a:tab pos="6396009" algn="l"/>
                <a:tab pos="7310179" algn="l"/>
                <a:tab pos="8224349" algn="l"/>
                <a:tab pos="9138517" algn="l"/>
                <a:tab pos="10052687" algn="l"/>
              </a:tabLst>
            </a:pPr>
            <a:endParaRPr lang="en-GB" altLang="en-US" sz="1200" dirty="0">
              <a:cs typeface="Arial" pitchFamily="34" charset="0"/>
            </a:endParaRPr>
          </a:p>
        </p:txBody>
      </p:sp>
      <p:sp>
        <p:nvSpPr>
          <p:cNvPr id="2" name="TextBox 1"/>
          <p:cNvSpPr txBox="1"/>
          <p:nvPr/>
        </p:nvSpPr>
        <p:spPr>
          <a:xfrm>
            <a:off x="7404102" y="116635"/>
            <a:ext cx="1547177" cy="954107"/>
          </a:xfrm>
          <a:prstGeom prst="rect">
            <a:avLst/>
          </a:prstGeom>
          <a:solidFill>
            <a:schemeClr val="accent5"/>
          </a:solidFill>
          <a:ln>
            <a:solidFill>
              <a:schemeClr val="tx1"/>
            </a:solidFill>
          </a:ln>
          <a:effectLst>
            <a:outerShdw blurRad="50800" dist="38100" dir="2700000" algn="tl" rotWithShape="0">
              <a:prstClr val="black">
                <a:alpha val="40000"/>
              </a:prstClr>
            </a:outerShdw>
          </a:effectLst>
        </p:spPr>
        <p:txBody>
          <a:bodyPr wrap="square" lIns="91417" tIns="45709" rIns="91417" bIns="45709" rtlCol="0">
            <a:spAutoFit/>
          </a:bodyPr>
          <a:lstStyle/>
          <a:p>
            <a:pPr defTabSz="911632"/>
            <a:r>
              <a:rPr lang="en-CA" sz="1400" b="1" dirty="0">
                <a:solidFill>
                  <a:srgbClr val="00B050"/>
                </a:solidFill>
              </a:rPr>
              <a:t>Operational</a:t>
            </a:r>
          </a:p>
          <a:p>
            <a:pPr defTabSz="911632"/>
            <a:r>
              <a:rPr lang="en-CA" sz="1400" b="1" dirty="0">
                <a:solidFill>
                  <a:srgbClr val="FFC000"/>
                </a:solidFill>
              </a:rPr>
              <a:t>Experimental </a:t>
            </a:r>
          </a:p>
          <a:p>
            <a:pPr defTabSz="911632"/>
            <a:r>
              <a:rPr lang="en-CA" sz="1400" b="1" dirty="0">
                <a:solidFill>
                  <a:srgbClr val="FFC000"/>
                </a:solidFill>
              </a:rPr>
              <a:t>(fall 2015)</a:t>
            </a:r>
          </a:p>
          <a:p>
            <a:pPr defTabSz="911632"/>
            <a:r>
              <a:rPr lang="en-CA" sz="1400" b="1" dirty="0">
                <a:solidFill>
                  <a:srgbClr val="FF0000"/>
                </a:solidFill>
              </a:rPr>
              <a:t>In development</a:t>
            </a:r>
          </a:p>
        </p:txBody>
      </p:sp>
      <p:pic>
        <p:nvPicPr>
          <p:cNvPr id="25" name="Picture 2" descr="C:\Users\smithg\Documents\arxt48\Docs 2015 11 20\NEMO\CREG36W\Tg03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02130" y="3212818"/>
            <a:ext cx="1718345" cy="1440321"/>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3"/>
          <p:cNvSpPr txBox="1">
            <a:spLocks noChangeArrowheads="1"/>
          </p:cNvSpPr>
          <p:nvPr/>
        </p:nvSpPr>
        <p:spPr bwMode="auto">
          <a:xfrm>
            <a:off x="6924678" y="4509122"/>
            <a:ext cx="2157407" cy="345647"/>
          </a:xfrm>
          <a:prstGeom prst="rect">
            <a:avLst/>
          </a:prstGeom>
          <a:solidFill>
            <a:schemeClr val="bg1"/>
          </a:solidFill>
          <a:ln>
            <a:noFill/>
          </a:ln>
          <a:effectLst/>
          <a:extLst/>
        </p:spPr>
        <p:txBody>
          <a:bodyPr wrap="square" lIns="89976" tIns="46788" rIns="89976" bIns="46788">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5pPr>
            <a:lvl6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6pPr>
            <a:lvl7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7pPr>
            <a:lvl8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8pPr>
            <a:lvl9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9pPr>
          </a:lstStyle>
          <a:p>
            <a:pPr fontAlgn="base">
              <a:spcBef>
                <a:spcPts val="1000"/>
              </a:spcBef>
              <a:spcAft>
                <a:spcPct val="0"/>
              </a:spcAft>
              <a:buClr>
                <a:srgbClr val="0066CC"/>
              </a:buClr>
              <a:buSzPct val="100000"/>
            </a:pPr>
            <a:r>
              <a:rPr kumimoji="0" lang="en-GB" altLang="en-US" sz="1600" dirty="0">
                <a:solidFill>
                  <a:srgbClr val="0066CC"/>
                </a:solidFill>
              </a:rPr>
              <a:t>1/36° Grand Banks</a:t>
            </a:r>
          </a:p>
        </p:txBody>
      </p:sp>
      <p:sp>
        <p:nvSpPr>
          <p:cNvPr id="27" name="Text Box 13"/>
          <p:cNvSpPr txBox="1">
            <a:spLocks noChangeArrowheads="1"/>
          </p:cNvSpPr>
          <p:nvPr/>
        </p:nvSpPr>
        <p:spPr bwMode="auto">
          <a:xfrm>
            <a:off x="7092280" y="3088268"/>
            <a:ext cx="2157407" cy="345647"/>
          </a:xfrm>
          <a:prstGeom prst="rect">
            <a:avLst/>
          </a:prstGeom>
          <a:solidFill>
            <a:schemeClr val="bg1"/>
          </a:solidFill>
          <a:ln>
            <a:noFill/>
          </a:ln>
          <a:effectLst/>
          <a:extLst/>
        </p:spPr>
        <p:txBody>
          <a:bodyPr wrap="square" lIns="89976" tIns="46788" rIns="89976" bIns="46788">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5pPr>
            <a:lvl6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6pPr>
            <a:lvl7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7pPr>
            <a:lvl8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8pPr>
            <a:lvl9pPr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Arial Unicode MS" pitchFamily="34" charset="-128"/>
                <a:cs typeface="Arial Unicode MS" pitchFamily="34" charset="-128"/>
              </a:defRPr>
            </a:lvl9pPr>
          </a:lstStyle>
          <a:p>
            <a:pPr fontAlgn="base">
              <a:spcBef>
                <a:spcPts val="1000"/>
              </a:spcBef>
              <a:spcAft>
                <a:spcPct val="0"/>
              </a:spcAft>
              <a:buClr>
                <a:srgbClr val="0066CC"/>
              </a:buClr>
              <a:buSzPct val="100000"/>
            </a:pPr>
            <a:r>
              <a:rPr kumimoji="0" lang="en-GB" altLang="en-US" sz="1600" dirty="0">
                <a:solidFill>
                  <a:srgbClr val="0066CC"/>
                </a:solidFill>
              </a:rPr>
              <a:t>1/36° Northeast Pac.</a:t>
            </a:r>
          </a:p>
        </p:txBody>
      </p:sp>
      <p:sp>
        <p:nvSpPr>
          <p:cNvPr id="28" name="TextBox 27"/>
          <p:cNvSpPr txBox="1"/>
          <p:nvPr/>
        </p:nvSpPr>
        <p:spPr>
          <a:xfrm>
            <a:off x="7596336" y="3429000"/>
            <a:ext cx="1296144" cy="261610"/>
          </a:xfrm>
          <a:prstGeom prst="rect">
            <a:avLst/>
          </a:prstGeom>
          <a:noFill/>
        </p:spPr>
        <p:txBody>
          <a:bodyPr wrap="square" lIns="91417" tIns="45709" rIns="91417" bIns="45709" rtlCol="0">
            <a:spAutoFit/>
          </a:bodyPr>
          <a:lstStyle/>
          <a:p>
            <a:pPr algn="ctr" defTabSz="911632"/>
            <a:r>
              <a:rPr lang="en-US" sz="1100" dirty="0">
                <a:solidFill>
                  <a:srgbClr val="000000"/>
                </a:solidFill>
              </a:rPr>
              <a:t>Grad SST</a:t>
            </a:r>
            <a:endParaRPr lang="en-CA" sz="1100" dirty="0">
              <a:solidFill>
                <a:srgbClr val="000000"/>
              </a:solidFill>
            </a:endParaRPr>
          </a:p>
        </p:txBody>
      </p:sp>
    </p:spTree>
    <p:extLst>
      <p:ext uri="{BB962C8B-B14F-4D97-AF65-F5344CB8AC3E}">
        <p14:creationId xmlns:p14="http://schemas.microsoft.com/office/powerpoint/2010/main" val="21391958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9832" y="2178924"/>
            <a:ext cx="1403350" cy="1403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descr="GEMLAM4.png"/>
          <p:cNvPicPr>
            <a:picLocks noChangeAspect="1"/>
          </p:cNvPicPr>
          <p:nvPr/>
        </p:nvPicPr>
        <p:blipFill>
          <a:blip r:embed="rId4">
            <a:extLst>
              <a:ext uri="{28A0092B-C50C-407E-A947-70E740481C1C}">
                <a14:useLocalDpi xmlns:a14="http://schemas.microsoft.com/office/drawing/2010/main" val="0"/>
              </a:ext>
            </a:extLst>
          </a:blip>
          <a:srcRect l="13519" r="14444"/>
          <a:stretch>
            <a:fillRect/>
          </a:stretch>
        </p:blipFill>
        <p:spPr bwMode="auto">
          <a:xfrm>
            <a:off x="4062413" y="2170113"/>
            <a:ext cx="1489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615484" y="35238"/>
            <a:ext cx="8640960" cy="1152302"/>
          </a:xfrm>
        </p:spPr>
        <p:txBody>
          <a:bodyPr/>
          <a:lstStyle/>
          <a:p>
            <a:pPr eaLnBrk="1" hangingPunct="1"/>
            <a:r>
              <a:rPr lang="fr-CA" altLang="en-US" sz="3200" dirty="0" smtClean="0">
                <a:ea typeface="ＭＳ Ｐゴシック" pitchFamily="34" charset="-128"/>
              </a:rPr>
              <a:t>Great </a:t>
            </a:r>
            <a:r>
              <a:rPr lang="fr-CA" altLang="en-US" sz="3200" dirty="0" err="1" smtClean="0">
                <a:ea typeface="ＭＳ Ｐゴシック" pitchFamily="34" charset="-128"/>
              </a:rPr>
              <a:t>Lakes</a:t>
            </a:r>
            <a:r>
              <a:rPr lang="fr-CA" altLang="en-US" sz="3200" dirty="0" smtClean="0">
                <a:ea typeface="ＭＳ Ｐゴシック" pitchFamily="34" charset="-128"/>
              </a:rPr>
              <a:t> and St. Lawrence Water Cycle</a:t>
            </a:r>
            <a:br>
              <a:rPr lang="fr-CA" altLang="en-US" sz="3200" dirty="0" smtClean="0">
                <a:ea typeface="ＭＳ Ｐゴシック" pitchFamily="34" charset="-128"/>
              </a:rPr>
            </a:br>
            <a:r>
              <a:rPr lang="fr-CA" altLang="en-US" sz="3200" dirty="0" err="1" smtClean="0">
                <a:ea typeface="ＭＳ Ｐゴシック" pitchFamily="34" charset="-128"/>
              </a:rPr>
              <a:t>Prediction</a:t>
            </a:r>
            <a:r>
              <a:rPr lang="fr-CA" altLang="en-US" sz="3200" dirty="0" smtClean="0">
                <a:ea typeface="ＭＳ Ｐゴシック" pitchFamily="34" charset="-128"/>
              </a:rPr>
              <a:t> System (Fortin, Dyck et al.)</a:t>
            </a:r>
            <a:endParaRPr lang="fr-CA" altLang="en-US" sz="3200" b="0" dirty="0" smtClean="0">
              <a:ea typeface="ＭＳ Ｐゴシック" pitchFamily="34" charset="-128"/>
            </a:endParaRPr>
          </a:p>
        </p:txBody>
      </p:sp>
      <p:pic>
        <p:nvPicPr>
          <p:cNvPr id="717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269" y="2060575"/>
            <a:ext cx="2014538" cy="150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11"/>
          <p:cNvSpPr txBox="1">
            <a:spLocks noChangeArrowheads="1"/>
          </p:cNvSpPr>
          <p:nvPr/>
        </p:nvSpPr>
        <p:spPr bwMode="auto">
          <a:xfrm>
            <a:off x="899244" y="1403350"/>
            <a:ext cx="216058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0000"/>
              </a:buClr>
              <a:buSzPct val="120000"/>
              <a:buChar char="•"/>
              <a:defRPr kumimoji="1" sz="2400">
                <a:solidFill>
                  <a:schemeClr val="tx1"/>
                </a:solidFill>
                <a:latin typeface="Arial" pitchFamily="34" charset="0"/>
                <a:ea typeface="ＭＳ Ｐゴシック"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algn="ctr" eaLnBrk="1" fontAlgn="base" hangingPunct="1">
              <a:spcBef>
                <a:spcPct val="0"/>
              </a:spcBef>
              <a:spcAft>
                <a:spcPct val="0"/>
              </a:spcAft>
              <a:buClrTx/>
              <a:buSzTx/>
              <a:buFontTx/>
              <a:buNone/>
            </a:pPr>
            <a:r>
              <a:rPr lang="fr-CA" altLang="en-US" sz="1600" b="1">
                <a:solidFill>
                  <a:srgbClr val="000000"/>
                </a:solidFill>
                <a:ea typeface="Arial Unicode MS" pitchFamily="34" charset="-128"/>
              </a:rPr>
              <a:t>WATROUTE</a:t>
            </a:r>
          </a:p>
          <a:p>
            <a:pPr algn="ctr" eaLnBrk="1" fontAlgn="base" hangingPunct="1">
              <a:spcBef>
                <a:spcPct val="0"/>
              </a:spcBef>
              <a:spcAft>
                <a:spcPct val="0"/>
              </a:spcAft>
              <a:buClrTx/>
              <a:buSzTx/>
              <a:buFontTx/>
              <a:buNone/>
            </a:pPr>
            <a:r>
              <a:rPr lang="fr-CA" altLang="en-US" sz="1600" b="1">
                <a:solidFill>
                  <a:srgbClr val="000000"/>
                </a:solidFill>
                <a:ea typeface="Arial Unicode MS" pitchFamily="34" charset="-128"/>
              </a:rPr>
              <a:t>routing model (1km)</a:t>
            </a:r>
          </a:p>
        </p:txBody>
      </p:sp>
      <p:sp>
        <p:nvSpPr>
          <p:cNvPr id="7174" name="Text Box 14"/>
          <p:cNvSpPr txBox="1">
            <a:spLocks noChangeArrowheads="1"/>
          </p:cNvSpPr>
          <p:nvPr/>
        </p:nvSpPr>
        <p:spPr bwMode="auto">
          <a:xfrm>
            <a:off x="3429700" y="1404065"/>
            <a:ext cx="29021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0000"/>
              </a:buClr>
              <a:buSzPct val="120000"/>
              <a:buChar char="•"/>
              <a:defRPr kumimoji="1" sz="2400">
                <a:solidFill>
                  <a:schemeClr val="tx1"/>
                </a:solidFill>
                <a:latin typeface="Arial" pitchFamily="34" charset="0"/>
                <a:ea typeface="ＭＳ Ｐゴシック"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algn="ctr" eaLnBrk="1" fontAlgn="base" hangingPunct="1">
              <a:spcBef>
                <a:spcPct val="0"/>
              </a:spcBef>
              <a:spcAft>
                <a:spcPct val="0"/>
              </a:spcAft>
              <a:buClrTx/>
              <a:buSzTx/>
              <a:buFontTx/>
              <a:buNone/>
            </a:pPr>
            <a:r>
              <a:rPr lang="fr-CA" altLang="en-US" sz="1600" b="1">
                <a:solidFill>
                  <a:srgbClr val="000000"/>
                </a:solidFill>
                <a:ea typeface="Arial Unicode MS" pitchFamily="34" charset="-128"/>
              </a:rPr>
              <a:t>GEM LAM (10 km)</a:t>
            </a:r>
          </a:p>
          <a:p>
            <a:pPr algn="ctr" eaLnBrk="1" fontAlgn="base" hangingPunct="1">
              <a:spcBef>
                <a:spcPct val="0"/>
              </a:spcBef>
              <a:spcAft>
                <a:spcPct val="0"/>
              </a:spcAft>
              <a:buClrTx/>
              <a:buSzTx/>
              <a:buFontTx/>
              <a:buNone/>
            </a:pPr>
            <a:r>
              <a:rPr lang="fr-CA" altLang="en-US" sz="1600" b="1">
                <a:solidFill>
                  <a:srgbClr val="000000"/>
                </a:solidFill>
                <a:ea typeface="Arial Unicode MS" pitchFamily="34" charset="-128"/>
              </a:rPr>
              <a:t>atmospheric </a:t>
            </a:r>
            <a:r>
              <a:rPr lang="fr-CA" altLang="en-US" sz="1600" b="1" smtClean="0">
                <a:solidFill>
                  <a:srgbClr val="000000"/>
                </a:solidFill>
                <a:ea typeface="Arial Unicode MS" pitchFamily="34" charset="-128"/>
              </a:rPr>
              <a:t>model</a:t>
            </a:r>
          </a:p>
          <a:p>
            <a:pPr algn="ctr" eaLnBrk="1" fontAlgn="base" hangingPunct="1">
              <a:spcBef>
                <a:spcPct val="0"/>
              </a:spcBef>
              <a:spcAft>
                <a:spcPct val="0"/>
              </a:spcAft>
              <a:buClrTx/>
              <a:buSzTx/>
              <a:buFontTx/>
              <a:buNone/>
            </a:pPr>
            <a:r>
              <a:rPr lang="fr-CA" altLang="en-US" sz="1600" b="1" smtClean="0">
                <a:solidFill>
                  <a:srgbClr val="000000"/>
                </a:solidFill>
                <a:ea typeface="Arial Unicode MS" pitchFamily="34" charset="-128"/>
              </a:rPr>
              <a:t>(ISBA land-surface scheme)</a:t>
            </a:r>
            <a:endParaRPr lang="fr-CA" altLang="en-US" sz="1600" b="1">
              <a:solidFill>
                <a:srgbClr val="000000"/>
              </a:solidFill>
              <a:ea typeface="Arial Unicode MS" pitchFamily="34" charset="-128"/>
            </a:endParaRPr>
          </a:p>
        </p:txBody>
      </p:sp>
      <p:pic>
        <p:nvPicPr>
          <p:cNvPr id="7175" name="Picture 20"/>
          <p:cNvPicPr>
            <a:picLocks noChangeAspect="1" noChangeArrowheads="1"/>
          </p:cNvPicPr>
          <p:nvPr/>
        </p:nvPicPr>
        <p:blipFill>
          <a:blip r:embed="rId6">
            <a:extLst>
              <a:ext uri="{28A0092B-C50C-407E-A947-70E740481C1C}">
                <a14:useLocalDpi xmlns:a14="http://schemas.microsoft.com/office/drawing/2010/main" val="0"/>
              </a:ext>
            </a:extLst>
          </a:blip>
          <a:srcRect l="16542" t="31500" r="4083" b="9291"/>
          <a:stretch>
            <a:fillRect/>
          </a:stretch>
        </p:blipFill>
        <p:spPr bwMode="auto">
          <a:xfrm>
            <a:off x="3636243" y="4695080"/>
            <a:ext cx="24479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Text Box 21"/>
          <p:cNvSpPr txBox="1">
            <a:spLocks noChangeArrowheads="1"/>
          </p:cNvSpPr>
          <p:nvPr/>
        </p:nvSpPr>
        <p:spPr bwMode="auto">
          <a:xfrm>
            <a:off x="3780706" y="6157168"/>
            <a:ext cx="2087562" cy="584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0000"/>
              </a:buClr>
              <a:buSzPct val="120000"/>
              <a:buChar char="•"/>
              <a:defRPr kumimoji="1" sz="2400">
                <a:solidFill>
                  <a:schemeClr val="tx1"/>
                </a:solidFill>
                <a:latin typeface="Arial" pitchFamily="34" charset="0"/>
                <a:ea typeface="ＭＳ Ｐゴシック"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algn="ctr" eaLnBrk="1" fontAlgn="base" hangingPunct="1">
              <a:spcBef>
                <a:spcPct val="0"/>
              </a:spcBef>
              <a:spcAft>
                <a:spcPct val="0"/>
              </a:spcAft>
              <a:buClrTx/>
              <a:buSzTx/>
              <a:buFontTx/>
              <a:buNone/>
            </a:pPr>
            <a:r>
              <a:rPr lang="fr-CA" altLang="en-US" sz="1600" b="1">
                <a:solidFill>
                  <a:srgbClr val="000000"/>
                </a:solidFill>
                <a:ea typeface="Arial Unicode MS" pitchFamily="34" charset="-128"/>
              </a:rPr>
              <a:t>NEMO+CICE (2 km) ocean-ice model</a:t>
            </a:r>
            <a:endParaRPr lang="fr-CA" altLang="en-US" sz="1600">
              <a:solidFill>
                <a:srgbClr val="000000"/>
              </a:solidFill>
              <a:ea typeface="Arial Unicode MS" pitchFamily="34" charset="-128"/>
            </a:endParaRPr>
          </a:p>
        </p:txBody>
      </p:sp>
      <p:sp>
        <p:nvSpPr>
          <p:cNvPr id="7178" name="Flèche gauche 5"/>
          <p:cNvSpPr>
            <a:spLocks noChangeArrowheads="1"/>
          </p:cNvSpPr>
          <p:nvPr/>
        </p:nvSpPr>
        <p:spPr bwMode="auto">
          <a:xfrm>
            <a:off x="3132336" y="2636838"/>
            <a:ext cx="863600" cy="431800"/>
          </a:xfrm>
          <a:prstGeom prst="leftArrow">
            <a:avLst>
              <a:gd name="adj1" fmla="val 50000"/>
              <a:gd name="adj2" fmla="val 5001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kumimoji="1" sz="2400">
                <a:solidFill>
                  <a:schemeClr val="tx1"/>
                </a:solidFill>
                <a:latin typeface="Arial" pitchFamily="34" charset="0"/>
                <a:ea typeface="ＭＳ Ｐゴシック"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fontAlgn="base">
              <a:spcBef>
                <a:spcPct val="0"/>
              </a:spcBef>
              <a:spcAft>
                <a:spcPct val="0"/>
              </a:spcAft>
              <a:buClrTx/>
              <a:buSzTx/>
              <a:buFontTx/>
              <a:buNone/>
            </a:pPr>
            <a:endParaRPr kumimoji="0" lang="en-CA" altLang="en-US" sz="1800">
              <a:solidFill>
                <a:srgbClr val="000000"/>
              </a:solidFill>
              <a:ea typeface="Arial Unicode MS" pitchFamily="34" charset="-128"/>
            </a:endParaRPr>
          </a:p>
        </p:txBody>
      </p:sp>
      <p:pic>
        <p:nvPicPr>
          <p:cNvPr id="718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9350" y="4797152"/>
            <a:ext cx="1373188" cy="1373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1" name="Flèche gauche 24"/>
          <p:cNvSpPr>
            <a:spLocks noChangeArrowheads="1"/>
          </p:cNvSpPr>
          <p:nvPr/>
        </p:nvSpPr>
        <p:spPr bwMode="auto">
          <a:xfrm>
            <a:off x="5940152" y="2636838"/>
            <a:ext cx="863600" cy="431800"/>
          </a:xfrm>
          <a:prstGeom prst="leftArrow">
            <a:avLst>
              <a:gd name="adj1" fmla="val 50000"/>
              <a:gd name="adj2" fmla="val 5001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kumimoji="1" sz="2400">
                <a:solidFill>
                  <a:schemeClr val="tx1"/>
                </a:solidFill>
                <a:latin typeface="Arial" pitchFamily="34" charset="0"/>
                <a:ea typeface="ＭＳ Ｐゴシック"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fontAlgn="base">
              <a:spcBef>
                <a:spcPct val="0"/>
              </a:spcBef>
              <a:spcAft>
                <a:spcPct val="0"/>
              </a:spcAft>
              <a:buClrTx/>
              <a:buSzTx/>
              <a:buFontTx/>
              <a:buNone/>
            </a:pPr>
            <a:endParaRPr kumimoji="0" lang="en-CA" altLang="en-US" sz="1800">
              <a:solidFill>
                <a:srgbClr val="000000"/>
              </a:solidFill>
              <a:ea typeface="Arial Unicode MS" pitchFamily="34" charset="-128"/>
            </a:endParaRPr>
          </a:p>
        </p:txBody>
      </p:sp>
      <p:sp>
        <p:nvSpPr>
          <p:cNvPr id="7182" name="Text Box 14"/>
          <p:cNvSpPr txBox="1">
            <a:spLocks noChangeArrowheads="1"/>
          </p:cNvSpPr>
          <p:nvPr/>
        </p:nvSpPr>
        <p:spPr bwMode="auto">
          <a:xfrm>
            <a:off x="6895975" y="1403350"/>
            <a:ext cx="206851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0000"/>
              </a:buClr>
              <a:buSzPct val="120000"/>
              <a:buChar char="•"/>
              <a:defRPr kumimoji="1" sz="2400">
                <a:solidFill>
                  <a:schemeClr val="tx1"/>
                </a:solidFill>
                <a:latin typeface="Arial" pitchFamily="34" charset="0"/>
                <a:ea typeface="ＭＳ Ｐゴシック"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algn="ctr" eaLnBrk="1" fontAlgn="base" hangingPunct="1">
              <a:spcBef>
                <a:spcPct val="0"/>
              </a:spcBef>
              <a:spcAft>
                <a:spcPct val="0"/>
              </a:spcAft>
              <a:buClrTx/>
              <a:buSzTx/>
              <a:buFontTx/>
              <a:buNone/>
            </a:pPr>
            <a:r>
              <a:rPr lang="fr-CA" altLang="en-US" sz="1600" b="1">
                <a:solidFill>
                  <a:srgbClr val="000000"/>
                </a:solidFill>
                <a:ea typeface="Arial Unicode MS" pitchFamily="34" charset="-128"/>
              </a:rPr>
              <a:t>GEM </a:t>
            </a:r>
            <a:r>
              <a:rPr lang="fr-CA" altLang="en-US" sz="1600" b="1" smtClean="0">
                <a:solidFill>
                  <a:srgbClr val="000000"/>
                </a:solidFill>
                <a:ea typeface="Arial Unicode MS" pitchFamily="34" charset="-128"/>
              </a:rPr>
              <a:t>RDPS (10 </a:t>
            </a:r>
            <a:r>
              <a:rPr lang="fr-CA" altLang="en-US" sz="1600" b="1">
                <a:solidFill>
                  <a:srgbClr val="000000"/>
                </a:solidFill>
                <a:ea typeface="Arial Unicode MS" pitchFamily="34" charset="-128"/>
              </a:rPr>
              <a:t>km)</a:t>
            </a:r>
          </a:p>
          <a:p>
            <a:pPr algn="ctr" eaLnBrk="1" fontAlgn="base" hangingPunct="1">
              <a:spcBef>
                <a:spcPct val="0"/>
              </a:spcBef>
              <a:spcAft>
                <a:spcPct val="0"/>
              </a:spcAft>
              <a:buClrTx/>
              <a:buSzTx/>
              <a:buFontTx/>
              <a:buNone/>
            </a:pPr>
            <a:r>
              <a:rPr lang="fr-CA" altLang="en-US" sz="1600" b="1">
                <a:solidFill>
                  <a:srgbClr val="000000"/>
                </a:solidFill>
                <a:ea typeface="Arial Unicode MS" pitchFamily="34" charset="-128"/>
              </a:rPr>
              <a:t>atmospheric model</a:t>
            </a:r>
          </a:p>
        </p:txBody>
      </p:sp>
      <p:sp>
        <p:nvSpPr>
          <p:cNvPr id="17" name="Flèche gauche 24"/>
          <p:cNvSpPr>
            <a:spLocks noChangeArrowheads="1"/>
          </p:cNvSpPr>
          <p:nvPr/>
        </p:nvSpPr>
        <p:spPr bwMode="auto">
          <a:xfrm rot="5400000">
            <a:off x="7452444" y="3933428"/>
            <a:ext cx="863600" cy="431800"/>
          </a:xfrm>
          <a:prstGeom prst="leftArrow">
            <a:avLst>
              <a:gd name="adj1" fmla="val 50000"/>
              <a:gd name="adj2" fmla="val 5001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kumimoji="1" sz="2400">
                <a:solidFill>
                  <a:schemeClr val="tx1"/>
                </a:solidFill>
                <a:latin typeface="Arial" pitchFamily="34" charset="0"/>
                <a:ea typeface="ＭＳ Ｐゴシック"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fontAlgn="base">
              <a:spcBef>
                <a:spcPct val="0"/>
              </a:spcBef>
              <a:spcAft>
                <a:spcPct val="0"/>
              </a:spcAft>
              <a:buClrTx/>
              <a:buSzTx/>
              <a:buFontTx/>
              <a:buNone/>
            </a:pPr>
            <a:endParaRPr kumimoji="0" lang="en-CA" altLang="en-US" sz="1800">
              <a:solidFill>
                <a:srgbClr val="000000"/>
              </a:solidFill>
              <a:ea typeface="Arial Unicode MS" pitchFamily="34" charset="-128"/>
            </a:endParaRPr>
          </a:p>
        </p:txBody>
      </p:sp>
      <p:sp>
        <p:nvSpPr>
          <p:cNvPr id="18" name="Text Box 14"/>
          <p:cNvSpPr txBox="1">
            <a:spLocks noChangeArrowheads="1"/>
          </p:cNvSpPr>
          <p:nvPr/>
        </p:nvSpPr>
        <p:spPr bwMode="auto">
          <a:xfrm>
            <a:off x="6894709" y="6227588"/>
            <a:ext cx="2068513" cy="585788"/>
          </a:xfrm>
          <a:prstGeom prst="rect">
            <a:avLst/>
          </a:prstGeom>
          <a:solidFill>
            <a:schemeClr val="bg1"/>
          </a:solidFill>
          <a:ln>
            <a:noFill/>
          </a:ln>
          <a:effectLst/>
        </p:spPr>
        <p:txBody>
          <a:bodyPr wrap="none">
            <a:spAutoFit/>
          </a:bodyPr>
          <a:lstStyle>
            <a:lvl1pPr eaLnBrk="0" hangingPunct="0">
              <a:spcBef>
                <a:spcPct val="20000"/>
              </a:spcBef>
              <a:buClr>
                <a:srgbClr val="FF0000"/>
              </a:buClr>
              <a:buSzPct val="120000"/>
              <a:buChar char="•"/>
              <a:defRPr kumimoji="1" sz="2400">
                <a:solidFill>
                  <a:schemeClr val="tx1"/>
                </a:solidFill>
                <a:latin typeface="Arial" pitchFamily="34" charset="0"/>
                <a:ea typeface="ＭＳ Ｐゴシック"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algn="ctr" eaLnBrk="1" fontAlgn="base" hangingPunct="1">
              <a:spcBef>
                <a:spcPct val="0"/>
              </a:spcBef>
              <a:spcAft>
                <a:spcPct val="0"/>
              </a:spcAft>
              <a:buClrTx/>
              <a:buSzTx/>
              <a:buFontTx/>
              <a:buNone/>
            </a:pPr>
            <a:r>
              <a:rPr lang="fr-CA" altLang="en-US" sz="1600" b="1">
                <a:solidFill>
                  <a:srgbClr val="000000"/>
                </a:solidFill>
                <a:ea typeface="Arial Unicode MS" pitchFamily="34" charset="-128"/>
              </a:rPr>
              <a:t>GEM G</a:t>
            </a:r>
            <a:r>
              <a:rPr lang="fr-CA" altLang="en-US" sz="1600" b="1" smtClean="0">
                <a:solidFill>
                  <a:srgbClr val="000000"/>
                </a:solidFill>
                <a:ea typeface="Arial Unicode MS" pitchFamily="34" charset="-128"/>
              </a:rPr>
              <a:t>DPS (25 </a:t>
            </a:r>
            <a:r>
              <a:rPr lang="fr-CA" altLang="en-US" sz="1600" b="1">
                <a:solidFill>
                  <a:srgbClr val="000000"/>
                </a:solidFill>
                <a:ea typeface="Arial Unicode MS" pitchFamily="34" charset="-128"/>
              </a:rPr>
              <a:t>km)</a:t>
            </a:r>
          </a:p>
          <a:p>
            <a:pPr algn="ctr" eaLnBrk="1" fontAlgn="base" hangingPunct="1">
              <a:spcBef>
                <a:spcPct val="0"/>
              </a:spcBef>
              <a:spcAft>
                <a:spcPct val="0"/>
              </a:spcAft>
              <a:buClrTx/>
              <a:buSzTx/>
              <a:buFontTx/>
              <a:buNone/>
            </a:pPr>
            <a:r>
              <a:rPr lang="fr-CA" altLang="en-US" sz="1600" b="1">
                <a:solidFill>
                  <a:srgbClr val="000000"/>
                </a:solidFill>
                <a:ea typeface="Arial Unicode MS" pitchFamily="34" charset="-128"/>
              </a:rPr>
              <a:t>atmospheric model</a:t>
            </a:r>
          </a:p>
        </p:txBody>
      </p:sp>
      <p:sp>
        <p:nvSpPr>
          <p:cNvPr id="19" name="Double flèche verticale 1"/>
          <p:cNvSpPr>
            <a:spLocks noChangeArrowheads="1"/>
          </p:cNvSpPr>
          <p:nvPr/>
        </p:nvSpPr>
        <p:spPr bwMode="auto">
          <a:xfrm>
            <a:off x="4591050" y="3698477"/>
            <a:ext cx="431800" cy="901700"/>
          </a:xfrm>
          <a:prstGeom prst="upDownArrow">
            <a:avLst>
              <a:gd name="adj1" fmla="val 50000"/>
              <a:gd name="adj2" fmla="val 50050"/>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a:lstStyle>
            <a:lvl1pPr eaLnBrk="0" hangingPunct="0">
              <a:spcBef>
                <a:spcPct val="20000"/>
              </a:spcBef>
              <a:buClr>
                <a:srgbClr val="FF0000"/>
              </a:buClr>
              <a:buSzPct val="120000"/>
              <a:buChar char="•"/>
              <a:defRPr kumimoji="1" sz="2400">
                <a:solidFill>
                  <a:schemeClr val="tx1"/>
                </a:solidFill>
                <a:latin typeface="Arial" pitchFamily="34" charset="0"/>
                <a:ea typeface="ＭＳ Ｐゴシック"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fontAlgn="base">
              <a:spcBef>
                <a:spcPct val="0"/>
              </a:spcBef>
              <a:spcAft>
                <a:spcPct val="0"/>
              </a:spcAft>
              <a:buClrTx/>
              <a:buSzTx/>
              <a:buFontTx/>
              <a:buNone/>
            </a:pPr>
            <a:endParaRPr kumimoji="0" lang="en-CA" altLang="en-US" sz="1800">
              <a:solidFill>
                <a:srgbClr val="000000"/>
              </a:solidFill>
              <a:ea typeface="Arial Unicode MS" pitchFamily="34" charset="-128"/>
            </a:endParaRPr>
          </a:p>
        </p:txBody>
      </p:sp>
      <p:sp>
        <p:nvSpPr>
          <p:cNvPr id="23" name="Flèche gauche 5"/>
          <p:cNvSpPr>
            <a:spLocks noChangeArrowheads="1"/>
          </p:cNvSpPr>
          <p:nvPr/>
        </p:nvSpPr>
        <p:spPr bwMode="auto">
          <a:xfrm rot="13346984">
            <a:off x="3062352" y="3933530"/>
            <a:ext cx="863600" cy="431800"/>
          </a:xfrm>
          <a:prstGeom prst="leftArrow">
            <a:avLst>
              <a:gd name="adj1" fmla="val 50000"/>
              <a:gd name="adj2" fmla="val 5001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0000"/>
              </a:buClr>
              <a:buSzPct val="120000"/>
              <a:buChar char="•"/>
              <a:defRPr kumimoji="1" sz="2400">
                <a:solidFill>
                  <a:schemeClr val="tx1"/>
                </a:solidFill>
                <a:latin typeface="Arial" pitchFamily="34" charset="0"/>
                <a:ea typeface="ＭＳ Ｐゴシック"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fontAlgn="base">
              <a:spcBef>
                <a:spcPct val="0"/>
              </a:spcBef>
              <a:spcAft>
                <a:spcPct val="0"/>
              </a:spcAft>
              <a:buClrTx/>
              <a:buSzTx/>
              <a:buFontTx/>
              <a:buNone/>
            </a:pPr>
            <a:endParaRPr kumimoji="0" lang="en-CA" altLang="en-US" sz="1800">
              <a:solidFill>
                <a:srgbClr val="000000"/>
              </a:solidFill>
              <a:ea typeface="Arial Unicode MS" pitchFamily="34" charset="-128"/>
            </a:endParaRPr>
          </a:p>
        </p:txBody>
      </p:sp>
      <p:sp>
        <p:nvSpPr>
          <p:cNvPr id="2" name="TextBox 1"/>
          <p:cNvSpPr txBox="1"/>
          <p:nvPr/>
        </p:nvSpPr>
        <p:spPr>
          <a:xfrm>
            <a:off x="3203848" y="2204864"/>
            <a:ext cx="860172" cy="369332"/>
          </a:xfrm>
          <a:prstGeom prst="rect">
            <a:avLst/>
          </a:prstGeom>
          <a:noFill/>
        </p:spPr>
        <p:txBody>
          <a:bodyPr wrap="none" rtlCol="0">
            <a:spAutoFit/>
          </a:bodyPr>
          <a:lstStyle/>
          <a:p>
            <a:pPr fontAlgn="base">
              <a:spcBef>
                <a:spcPct val="0"/>
              </a:spcBef>
              <a:spcAft>
                <a:spcPct val="0"/>
              </a:spcAft>
            </a:pPr>
            <a:r>
              <a:rPr kumimoji="1" lang="fr-CA" smtClean="0">
                <a:solidFill>
                  <a:srgbClr val="000000"/>
                </a:solidFill>
                <a:ea typeface="ＭＳ Ｐゴシック" pitchFamily="34" charset="-128"/>
              </a:rPr>
              <a:t>Runoff</a:t>
            </a:r>
            <a:endParaRPr kumimoji="1" lang="en-CA">
              <a:solidFill>
                <a:srgbClr val="000000"/>
              </a:solidFill>
              <a:ea typeface="ＭＳ Ｐゴシック" pitchFamily="34" charset="-128"/>
            </a:endParaRPr>
          </a:p>
        </p:txBody>
      </p:sp>
      <p:sp>
        <p:nvSpPr>
          <p:cNvPr id="24" name="TextBox 23"/>
          <p:cNvSpPr txBox="1"/>
          <p:nvPr/>
        </p:nvSpPr>
        <p:spPr>
          <a:xfrm>
            <a:off x="4935964" y="3995772"/>
            <a:ext cx="1817549" cy="369332"/>
          </a:xfrm>
          <a:prstGeom prst="rect">
            <a:avLst/>
          </a:prstGeom>
          <a:noFill/>
        </p:spPr>
        <p:txBody>
          <a:bodyPr wrap="none" rtlCol="0">
            <a:spAutoFit/>
          </a:bodyPr>
          <a:lstStyle/>
          <a:p>
            <a:pPr fontAlgn="base">
              <a:spcBef>
                <a:spcPct val="0"/>
              </a:spcBef>
              <a:spcAft>
                <a:spcPct val="0"/>
              </a:spcAft>
            </a:pPr>
            <a:r>
              <a:rPr kumimoji="1" lang="fr-CA" smtClean="0">
                <a:solidFill>
                  <a:srgbClr val="000000"/>
                </a:solidFill>
                <a:ea typeface="ＭＳ Ｐゴシック" pitchFamily="34" charset="-128"/>
              </a:rPr>
              <a:t>Turbulent fluxes</a:t>
            </a:r>
            <a:endParaRPr kumimoji="1" lang="en-CA">
              <a:solidFill>
                <a:srgbClr val="000000"/>
              </a:solidFill>
              <a:ea typeface="ＭＳ Ｐゴシック" pitchFamily="34" charset="-128"/>
            </a:endParaRPr>
          </a:p>
        </p:txBody>
      </p:sp>
      <p:sp>
        <p:nvSpPr>
          <p:cNvPr id="25" name="TextBox 24"/>
          <p:cNvSpPr txBox="1"/>
          <p:nvPr/>
        </p:nvSpPr>
        <p:spPr>
          <a:xfrm>
            <a:off x="2081044" y="4005064"/>
            <a:ext cx="1338828" cy="369332"/>
          </a:xfrm>
          <a:prstGeom prst="rect">
            <a:avLst/>
          </a:prstGeom>
          <a:noFill/>
        </p:spPr>
        <p:txBody>
          <a:bodyPr wrap="none" rtlCol="0">
            <a:spAutoFit/>
          </a:bodyPr>
          <a:lstStyle/>
          <a:p>
            <a:pPr fontAlgn="base">
              <a:spcBef>
                <a:spcPct val="0"/>
              </a:spcBef>
              <a:spcAft>
                <a:spcPct val="0"/>
              </a:spcAft>
            </a:pPr>
            <a:r>
              <a:rPr kumimoji="1" lang="fr-CA" smtClean="0">
                <a:solidFill>
                  <a:srgbClr val="000000"/>
                </a:solidFill>
                <a:ea typeface="ＭＳ Ｐゴシック" pitchFamily="34" charset="-128"/>
              </a:rPr>
              <a:t>Streamflow</a:t>
            </a:r>
            <a:endParaRPr kumimoji="1" lang="en-CA">
              <a:solidFill>
                <a:srgbClr val="000000"/>
              </a:solidFill>
              <a:ea typeface="ＭＳ Ｐゴシック" pitchFamily="34" charset="-128"/>
            </a:endParaRPr>
          </a:p>
        </p:txBody>
      </p:sp>
      <p:sp>
        <p:nvSpPr>
          <p:cNvPr id="3" name="TextBox 2"/>
          <p:cNvSpPr txBox="1"/>
          <p:nvPr/>
        </p:nvSpPr>
        <p:spPr>
          <a:xfrm>
            <a:off x="899592" y="4581128"/>
            <a:ext cx="2447603" cy="160043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fontAlgn="base">
              <a:spcBef>
                <a:spcPct val="0"/>
              </a:spcBef>
              <a:spcAft>
                <a:spcPct val="0"/>
              </a:spcAft>
              <a:buFont typeface="Arial" panose="020B0604020202020204" pitchFamily="34" charset="0"/>
              <a:buChar char="•"/>
            </a:pPr>
            <a:r>
              <a:rPr kumimoji="1" lang="fr-CA" sz="1400" b="1" smtClean="0">
                <a:solidFill>
                  <a:srgbClr val="FFFFFF"/>
                </a:solidFill>
              </a:rPr>
              <a:t>2 forecasts/day</a:t>
            </a:r>
            <a:br>
              <a:rPr kumimoji="1" lang="fr-CA" sz="1400" b="1" smtClean="0">
                <a:solidFill>
                  <a:srgbClr val="FFFFFF"/>
                </a:solidFill>
              </a:rPr>
            </a:br>
            <a:r>
              <a:rPr kumimoji="1" lang="fr-CA" sz="1400" b="1" smtClean="0">
                <a:solidFill>
                  <a:srgbClr val="FFFFFF"/>
                </a:solidFill>
              </a:rPr>
              <a:t>(00Z and 12Z)</a:t>
            </a:r>
          </a:p>
          <a:p>
            <a:pPr marL="285750" indent="-285750" fontAlgn="base">
              <a:spcBef>
                <a:spcPct val="0"/>
              </a:spcBef>
              <a:spcAft>
                <a:spcPct val="0"/>
              </a:spcAft>
              <a:buFont typeface="Arial" panose="020B0604020202020204" pitchFamily="34" charset="0"/>
              <a:buChar char="•"/>
            </a:pPr>
            <a:r>
              <a:rPr kumimoji="1" lang="fr-CA" sz="1400" b="1" smtClean="0">
                <a:solidFill>
                  <a:srgbClr val="FFFFFF"/>
                </a:solidFill>
              </a:rPr>
              <a:t>48-h forecasts</a:t>
            </a:r>
          </a:p>
          <a:p>
            <a:pPr marL="285750" indent="-285750" fontAlgn="base">
              <a:spcBef>
                <a:spcPct val="0"/>
              </a:spcBef>
              <a:spcAft>
                <a:spcPct val="0"/>
              </a:spcAft>
              <a:buFont typeface="Arial" panose="020B0604020202020204" pitchFamily="34" charset="0"/>
              <a:buChar char="•"/>
            </a:pPr>
            <a:r>
              <a:rPr kumimoji="1" lang="fr-CA" sz="1400" b="1" smtClean="0">
                <a:solidFill>
                  <a:srgbClr val="FFFFFF"/>
                </a:solidFill>
              </a:rPr>
              <a:t>Assimilation cycle: direct insertion of RADARSAT ice cover and WSC streamflow</a:t>
            </a:r>
            <a:endParaRPr kumimoji="1" lang="en-CA" sz="1400" b="1">
              <a:solidFill>
                <a:srgbClr val="FFFFFF"/>
              </a:solidFill>
            </a:endParaRPr>
          </a:p>
        </p:txBody>
      </p:sp>
    </p:spTree>
    <p:extLst>
      <p:ext uri="{BB962C8B-B14F-4D97-AF65-F5344CB8AC3E}">
        <p14:creationId xmlns:p14="http://schemas.microsoft.com/office/powerpoint/2010/main" val="2734222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nvPr/>
        </p:nvPicPr>
        <p:blipFill rotWithShape="1">
          <a:blip r:embed="rId2"/>
          <a:srcRect l="13062" t="2402" r="13069" b="11133"/>
          <a:stretch/>
        </p:blipFill>
        <p:spPr>
          <a:xfrm>
            <a:off x="0" y="16202"/>
            <a:ext cx="9144000" cy="6841798"/>
          </a:xfrm>
          <a:prstGeom prst="rect">
            <a:avLst/>
          </a:prstGeom>
          <a:ln w="3240">
            <a:solidFill>
              <a:srgbClr val="1F497D"/>
            </a:solidFill>
            <a:miter/>
          </a:ln>
        </p:spPr>
      </p:pic>
    </p:spTree>
    <p:extLst>
      <p:ext uri="{BB962C8B-B14F-4D97-AF65-F5344CB8AC3E}">
        <p14:creationId xmlns:p14="http://schemas.microsoft.com/office/powerpoint/2010/main" val="25108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ortinv\Documents\MobaXterm\home\emet\GreatLakes\20150701-20150930.TD.bias.rdpscgl_0z.rdpsop_0z.ade_metar_1.png"/>
          <p:cNvPicPr>
            <a:picLocks noChangeArrowheads="1"/>
          </p:cNvPicPr>
          <p:nvPr/>
        </p:nvPicPr>
        <p:blipFill rotWithShape="1">
          <a:blip r:embed="rId2">
            <a:extLst>
              <a:ext uri="{28A0092B-C50C-407E-A947-70E740481C1C}">
                <a14:useLocalDpi xmlns:a14="http://schemas.microsoft.com/office/drawing/2010/main" val="0"/>
              </a:ext>
            </a:extLst>
          </a:blip>
          <a:srcRect b="34328"/>
          <a:stretch/>
        </p:blipFill>
        <p:spPr bwMode="auto">
          <a:xfrm>
            <a:off x="-36512" y="2381623"/>
            <a:ext cx="4543425" cy="45037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6763" y="1364168"/>
            <a:ext cx="1685077" cy="923330"/>
          </a:xfrm>
          <a:prstGeom prst="rect">
            <a:avLst/>
          </a:prstGeom>
          <a:noFill/>
        </p:spPr>
        <p:txBody>
          <a:bodyPr wrap="none" rtlCol="0">
            <a:spAutoFit/>
          </a:bodyPr>
          <a:lstStyle/>
          <a:p>
            <a:pPr fontAlgn="base">
              <a:spcBef>
                <a:spcPct val="0"/>
              </a:spcBef>
              <a:spcAft>
                <a:spcPct val="0"/>
              </a:spcAft>
            </a:pPr>
            <a:r>
              <a:rPr kumimoji="1" lang="fr-CA" b="1" u="sng" smtClean="0">
                <a:solidFill>
                  <a:srgbClr val="000000"/>
                </a:solidFill>
                <a:ea typeface="ＭＳ Ｐゴシック" pitchFamily="34" charset="-128"/>
              </a:rPr>
              <a:t>Summer 2015</a:t>
            </a:r>
          </a:p>
          <a:p>
            <a:pPr fontAlgn="base">
              <a:spcBef>
                <a:spcPct val="0"/>
              </a:spcBef>
              <a:spcAft>
                <a:spcPct val="0"/>
              </a:spcAft>
            </a:pPr>
            <a:r>
              <a:rPr kumimoji="1" lang="fr-CA" b="1" smtClean="0">
                <a:solidFill>
                  <a:srgbClr val="000000"/>
                </a:solidFill>
                <a:ea typeface="ＭＳ Ｐゴシック" pitchFamily="34" charset="-128"/>
              </a:rPr>
              <a:t>RDPS</a:t>
            </a:r>
          </a:p>
          <a:p>
            <a:pPr fontAlgn="base">
              <a:spcBef>
                <a:spcPct val="0"/>
              </a:spcBef>
              <a:spcAft>
                <a:spcPct val="0"/>
              </a:spcAft>
            </a:pPr>
            <a:r>
              <a:rPr kumimoji="1" lang="fr-CA" b="1" smtClean="0">
                <a:solidFill>
                  <a:srgbClr val="FF0000"/>
                </a:solidFill>
                <a:ea typeface="ＭＳ Ｐゴシック" pitchFamily="34" charset="-128"/>
              </a:rPr>
              <a:t>GL-WCPS</a:t>
            </a:r>
            <a:endParaRPr kumimoji="1" lang="en-CA" b="1">
              <a:solidFill>
                <a:srgbClr val="FF0000"/>
              </a:solidFill>
              <a:ea typeface="ＭＳ Ｐゴシック" pitchFamily="34" charset="-128"/>
            </a:endParaRPr>
          </a:p>
        </p:txBody>
      </p:sp>
      <p:pic>
        <p:nvPicPr>
          <p:cNvPr id="6" name="Picture 2" descr="C:\Users\fortinv\Documents\MobaXterm\home\emet\GreatLakes\20150101-20151231.PR24.ets.rdpscgl_0z.rdpsop_0z.capa.time36.png"/>
          <p:cNvPicPr>
            <a:picLocks noChangeArrowheads="1"/>
          </p:cNvPicPr>
          <p:nvPr/>
        </p:nvPicPr>
        <p:blipFill rotWithShape="1">
          <a:blip r:embed="rId3">
            <a:extLst>
              <a:ext uri="{28A0092B-C50C-407E-A947-70E740481C1C}">
                <a14:useLocalDpi xmlns:a14="http://schemas.microsoft.com/office/drawing/2010/main" val="0"/>
              </a:ext>
            </a:extLst>
          </a:blip>
          <a:srcRect b="34328"/>
          <a:stretch/>
        </p:blipFill>
        <p:spPr bwMode="auto">
          <a:xfrm>
            <a:off x="4506912" y="2381623"/>
            <a:ext cx="4673599" cy="45037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CA" smtClean="0"/>
              <a:t>Better weather forecasts</a:t>
            </a:r>
            <a:endParaRPr lang="en-CA"/>
          </a:p>
        </p:txBody>
      </p:sp>
      <p:sp>
        <p:nvSpPr>
          <p:cNvPr id="7" name="TextBox 6"/>
          <p:cNvSpPr txBox="1"/>
          <p:nvPr/>
        </p:nvSpPr>
        <p:spPr>
          <a:xfrm>
            <a:off x="5983267" y="1340768"/>
            <a:ext cx="1274708" cy="923330"/>
          </a:xfrm>
          <a:prstGeom prst="rect">
            <a:avLst/>
          </a:prstGeom>
          <a:noFill/>
        </p:spPr>
        <p:txBody>
          <a:bodyPr wrap="none" rtlCol="0">
            <a:spAutoFit/>
          </a:bodyPr>
          <a:lstStyle/>
          <a:p>
            <a:pPr fontAlgn="base">
              <a:spcBef>
                <a:spcPct val="0"/>
              </a:spcBef>
              <a:spcAft>
                <a:spcPct val="0"/>
              </a:spcAft>
            </a:pPr>
            <a:r>
              <a:rPr kumimoji="1" lang="fr-CA" b="1" u="sng" smtClean="0">
                <a:solidFill>
                  <a:srgbClr val="000000"/>
                </a:solidFill>
                <a:ea typeface="ＭＳ Ｐゴシック" pitchFamily="34" charset="-128"/>
              </a:rPr>
              <a:t>Year 2015</a:t>
            </a:r>
          </a:p>
          <a:p>
            <a:pPr fontAlgn="base">
              <a:spcBef>
                <a:spcPct val="0"/>
              </a:spcBef>
              <a:spcAft>
                <a:spcPct val="0"/>
              </a:spcAft>
            </a:pPr>
            <a:r>
              <a:rPr kumimoji="1" lang="fr-CA" b="1" smtClean="0">
                <a:solidFill>
                  <a:srgbClr val="000000"/>
                </a:solidFill>
                <a:ea typeface="ＭＳ Ｐゴシック" pitchFamily="34" charset="-128"/>
              </a:rPr>
              <a:t>RDPS</a:t>
            </a:r>
          </a:p>
          <a:p>
            <a:pPr fontAlgn="base">
              <a:spcBef>
                <a:spcPct val="0"/>
              </a:spcBef>
              <a:spcAft>
                <a:spcPct val="0"/>
              </a:spcAft>
            </a:pPr>
            <a:r>
              <a:rPr kumimoji="1" lang="fr-CA" b="1" smtClean="0">
                <a:solidFill>
                  <a:srgbClr val="FF0000"/>
                </a:solidFill>
                <a:ea typeface="ＭＳ Ｐゴシック" pitchFamily="34" charset="-128"/>
              </a:rPr>
              <a:t>GL-WCPS</a:t>
            </a:r>
            <a:endParaRPr kumimoji="1" lang="en-CA" b="1">
              <a:solidFill>
                <a:srgbClr val="FF0000"/>
              </a:solidFill>
              <a:ea typeface="ＭＳ Ｐゴシック" pitchFamily="34" charset="-128"/>
            </a:endParaRPr>
          </a:p>
        </p:txBody>
      </p:sp>
    </p:spTree>
    <p:extLst>
      <p:ext uri="{BB962C8B-B14F-4D97-AF65-F5344CB8AC3E}">
        <p14:creationId xmlns:p14="http://schemas.microsoft.com/office/powerpoint/2010/main" val="147008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805" y="2865460"/>
            <a:ext cx="3125275" cy="257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734298"/>
            <a:ext cx="775683" cy="2854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868" y="2865460"/>
            <a:ext cx="3113087" cy="257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879475" y="44450"/>
            <a:ext cx="8229600" cy="1143000"/>
          </a:xfrm>
          <a:prstGeom prst="rect">
            <a:avLst/>
          </a:prstGeom>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r>
              <a:rPr lang="fr-CA" kern="0" smtClean="0"/>
              <a:t>Better streamflow forecasts</a:t>
            </a:r>
            <a:endParaRPr lang="en-CA" kern="0"/>
          </a:p>
        </p:txBody>
      </p:sp>
      <p:sp>
        <p:nvSpPr>
          <p:cNvPr id="13" name="TextBox 12"/>
          <p:cNvSpPr txBox="1"/>
          <p:nvPr/>
        </p:nvSpPr>
        <p:spPr>
          <a:xfrm>
            <a:off x="2067731" y="1556792"/>
            <a:ext cx="6536717" cy="923330"/>
          </a:xfrm>
          <a:prstGeom prst="rect">
            <a:avLst/>
          </a:prstGeom>
          <a:noFill/>
        </p:spPr>
        <p:txBody>
          <a:bodyPr wrap="square" rtlCol="0">
            <a:spAutoFit/>
          </a:bodyPr>
          <a:lstStyle/>
          <a:p>
            <a:pPr fontAlgn="base">
              <a:spcBef>
                <a:spcPct val="0"/>
              </a:spcBef>
              <a:spcAft>
                <a:spcPct val="0"/>
              </a:spcAft>
            </a:pPr>
            <a:r>
              <a:rPr kumimoji="1" lang="fr-CA" b="1" smtClean="0">
                <a:solidFill>
                  <a:srgbClr val="000000"/>
                </a:solidFill>
                <a:ea typeface="ＭＳ Ｐゴシック" pitchFamily="34" charset="-128"/>
              </a:rPr>
              <a:t>Winter 2015-16 (2015-11-04 - 2016-01-31)</a:t>
            </a:r>
          </a:p>
          <a:p>
            <a:pPr fontAlgn="base">
              <a:spcBef>
                <a:spcPct val="0"/>
              </a:spcBef>
              <a:spcAft>
                <a:spcPct val="0"/>
              </a:spcAft>
            </a:pPr>
            <a:endParaRPr kumimoji="1" lang="fr-CA" b="1" smtClean="0">
              <a:solidFill>
                <a:srgbClr val="000000"/>
              </a:solidFill>
              <a:ea typeface="ＭＳ Ｐゴシック" pitchFamily="34" charset="-128"/>
            </a:endParaRPr>
          </a:p>
          <a:p>
            <a:pPr fontAlgn="base">
              <a:spcBef>
                <a:spcPct val="0"/>
              </a:spcBef>
              <a:spcAft>
                <a:spcPct val="0"/>
              </a:spcAft>
            </a:pPr>
            <a:r>
              <a:rPr kumimoji="1" lang="fr-CA" b="1" smtClean="0">
                <a:solidFill>
                  <a:srgbClr val="000000"/>
                </a:solidFill>
                <a:ea typeface="ＭＳ Ｐゴシック" pitchFamily="34" charset="-128"/>
              </a:rPr>
              <a:t>RDPS			           </a:t>
            </a:r>
            <a:r>
              <a:rPr kumimoji="1" lang="fr-CA" b="1" smtClean="0">
                <a:solidFill>
                  <a:srgbClr val="FF0000"/>
                </a:solidFill>
                <a:ea typeface="ＭＳ Ｐゴシック" pitchFamily="34" charset="-128"/>
              </a:rPr>
              <a:t>GL-WCPS</a:t>
            </a:r>
            <a:endParaRPr kumimoji="1" lang="en-CA" b="1">
              <a:solidFill>
                <a:srgbClr val="FF0000"/>
              </a:solidFill>
              <a:ea typeface="ＭＳ Ｐゴシック" pitchFamily="34" charset="-128"/>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868" y="5445224"/>
            <a:ext cx="3113087" cy="65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049" y="5445224"/>
            <a:ext cx="3113087" cy="65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15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79475" y="44450"/>
            <a:ext cx="8229600" cy="1143000"/>
          </a:xfrm>
          <a:prstGeom prst="rect">
            <a:avLst/>
          </a:prstGeom>
        </p:spPr>
        <p:txBody>
          <a:bodyPr anchor="ct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r>
              <a:rPr lang="fr-CA" kern="0" smtClean="0"/>
              <a:t>Better streamflow forecasts</a:t>
            </a:r>
            <a:endParaRPr lang="en-CA" kern="0"/>
          </a:p>
        </p:txBody>
      </p:sp>
      <p:pic>
        <p:nvPicPr>
          <p:cNvPr id="8" name="Picture 2" descr="C:\Users\fortinv\AppData\Local\Microsoft\Windows\Temporary Internet Files\Content.Outlook\YZOPLEVM\20151104_20160131_12hr_8valsmin_GrLksStLR_RDPS_scores1.png"/>
          <p:cNvPicPr>
            <a:picLocks noChangeAspect="1" noChangeArrowheads="1"/>
          </p:cNvPicPr>
          <p:nvPr/>
        </p:nvPicPr>
        <p:blipFill rotWithShape="1">
          <a:blip r:embed="rId2">
            <a:extLst>
              <a:ext uri="{28A0092B-C50C-407E-A947-70E740481C1C}">
                <a14:useLocalDpi xmlns:a14="http://schemas.microsoft.com/office/drawing/2010/main" val="0"/>
              </a:ext>
            </a:extLst>
          </a:blip>
          <a:srcRect l="71652" t="49554" r="8766" b="5577"/>
          <a:stretch/>
        </p:blipFill>
        <p:spPr bwMode="auto">
          <a:xfrm>
            <a:off x="2225771" y="2026299"/>
            <a:ext cx="2572183" cy="47150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ortinv\AppData\Local\Microsoft\Windows\Temporary Internet Files\Content.Outlook\YZOPLEVM\20151104_20160131_12hr_8valsmin_GrLksStLR_RDPS_scores1.png"/>
          <p:cNvPicPr>
            <a:picLocks noChangeAspect="1" noChangeArrowheads="1"/>
          </p:cNvPicPr>
          <p:nvPr/>
        </p:nvPicPr>
        <p:blipFill rotWithShape="1">
          <a:blip r:embed="rId2">
            <a:extLst>
              <a:ext uri="{28A0092B-C50C-407E-A947-70E740481C1C}">
                <a14:useLocalDpi xmlns:a14="http://schemas.microsoft.com/office/drawing/2010/main" val="0"/>
              </a:ext>
            </a:extLst>
          </a:blip>
          <a:srcRect t="49554" r="87391" b="5577"/>
          <a:stretch/>
        </p:blipFill>
        <p:spPr bwMode="auto">
          <a:xfrm>
            <a:off x="782922" y="2026299"/>
            <a:ext cx="1656184" cy="4715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ortinv\AppData\Local\Microsoft\Windows\Temporary Internet Files\Content.Outlook\YZOPLEVM\20151104_20160131_12hr_8valsmin_GrLksStLR_COUPLED_scores1.png"/>
          <p:cNvPicPr>
            <a:picLocks noChangeAspect="1" noChangeArrowheads="1"/>
          </p:cNvPicPr>
          <p:nvPr/>
        </p:nvPicPr>
        <p:blipFill rotWithShape="1">
          <a:blip r:embed="rId3">
            <a:extLst>
              <a:ext uri="{28A0092B-C50C-407E-A947-70E740481C1C}">
                <a14:useLocalDpi xmlns:a14="http://schemas.microsoft.com/office/drawing/2010/main" val="0"/>
              </a:ext>
            </a:extLst>
          </a:blip>
          <a:srcRect l="72129" t="49554" r="8448" b="5577"/>
          <a:stretch/>
        </p:blipFill>
        <p:spPr bwMode="auto">
          <a:xfrm>
            <a:off x="4757031" y="2026299"/>
            <a:ext cx="2551273" cy="47150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93698" y="1364168"/>
            <a:ext cx="4581319" cy="646331"/>
          </a:xfrm>
          <a:prstGeom prst="rect">
            <a:avLst/>
          </a:prstGeom>
          <a:noFill/>
        </p:spPr>
        <p:txBody>
          <a:bodyPr wrap="none" rtlCol="0">
            <a:spAutoFit/>
          </a:bodyPr>
          <a:lstStyle/>
          <a:p>
            <a:pPr fontAlgn="base">
              <a:spcBef>
                <a:spcPct val="0"/>
              </a:spcBef>
              <a:spcAft>
                <a:spcPct val="0"/>
              </a:spcAft>
            </a:pPr>
            <a:r>
              <a:rPr kumimoji="1" lang="fr-CA" b="1" u="sng" smtClean="0">
                <a:solidFill>
                  <a:srgbClr val="000000"/>
                </a:solidFill>
                <a:ea typeface="ＭＳ Ｐゴシック" pitchFamily="34" charset="-128"/>
              </a:rPr>
              <a:t>Winter 2015-16 (2015-11-04 - 2016-01-31)</a:t>
            </a:r>
          </a:p>
          <a:p>
            <a:pPr fontAlgn="base">
              <a:spcBef>
                <a:spcPct val="0"/>
              </a:spcBef>
              <a:spcAft>
                <a:spcPct val="0"/>
              </a:spcAft>
            </a:pPr>
            <a:r>
              <a:rPr kumimoji="1" lang="fr-CA" b="1">
                <a:solidFill>
                  <a:srgbClr val="000000"/>
                </a:solidFill>
                <a:ea typeface="ＭＳ Ｐゴシック" pitchFamily="34" charset="-128"/>
              </a:rPr>
              <a:t> </a:t>
            </a:r>
            <a:r>
              <a:rPr kumimoji="1" lang="fr-CA" b="1" smtClean="0">
                <a:solidFill>
                  <a:srgbClr val="000000"/>
                </a:solidFill>
                <a:ea typeface="ＭＳ Ｐゴシック" pitchFamily="34" charset="-128"/>
              </a:rPr>
              <a:t>            RDPS		  </a:t>
            </a:r>
            <a:r>
              <a:rPr kumimoji="1" lang="fr-CA" b="1" smtClean="0">
                <a:solidFill>
                  <a:srgbClr val="FF0000"/>
                </a:solidFill>
                <a:ea typeface="ＭＳ Ｐゴシック" pitchFamily="34" charset="-128"/>
              </a:rPr>
              <a:t>GL-WCPS</a:t>
            </a:r>
            <a:endParaRPr kumimoji="1" lang="en-CA" b="1">
              <a:solidFill>
                <a:srgbClr val="FF0000"/>
              </a:solidFill>
              <a:ea typeface="ＭＳ Ｐゴシック" pitchFamily="34" charset="-128"/>
            </a:endParaRPr>
          </a:p>
        </p:txBody>
      </p:sp>
      <p:pic>
        <p:nvPicPr>
          <p:cNvPr id="14" name="Picture 3" descr="C:\Users\fortinv\AppData\Local\Microsoft\Windows\Temporary Internet Files\Content.Outlook\YZOPLEVM\STDERR_NORM_MEAN_RDPS-COUPLED_SML_MED_LRG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008112"/>
            <a:ext cx="9090611" cy="5805264"/>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928620" y="4638173"/>
            <a:ext cx="288032" cy="316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CA">
              <a:solidFill>
                <a:srgbClr val="FFFFFF"/>
              </a:solidFill>
            </a:endParaRPr>
          </a:p>
        </p:txBody>
      </p:sp>
      <p:sp>
        <p:nvSpPr>
          <p:cNvPr id="16" name="Rectangle 15"/>
          <p:cNvSpPr/>
          <p:nvPr/>
        </p:nvSpPr>
        <p:spPr>
          <a:xfrm>
            <a:off x="942572" y="5200734"/>
            <a:ext cx="2880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CA">
              <a:solidFill>
                <a:srgbClr val="FFFFFF"/>
              </a:solidFill>
            </a:endParaRPr>
          </a:p>
        </p:txBody>
      </p:sp>
      <p:sp>
        <p:nvSpPr>
          <p:cNvPr id="17" name="Flowchart: Decision 16"/>
          <p:cNvSpPr/>
          <p:nvPr/>
        </p:nvSpPr>
        <p:spPr>
          <a:xfrm>
            <a:off x="899592" y="5719304"/>
            <a:ext cx="360040" cy="36004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en-CA">
              <a:solidFill>
                <a:srgbClr val="FFFFFF"/>
              </a:solidFill>
            </a:endParaRPr>
          </a:p>
        </p:txBody>
      </p:sp>
      <p:sp>
        <p:nvSpPr>
          <p:cNvPr id="18" name="TextBox 17"/>
          <p:cNvSpPr txBox="1"/>
          <p:nvPr/>
        </p:nvSpPr>
        <p:spPr>
          <a:xfrm>
            <a:off x="1259632" y="4615968"/>
            <a:ext cx="1633781" cy="1477328"/>
          </a:xfrm>
          <a:prstGeom prst="rect">
            <a:avLst/>
          </a:prstGeom>
          <a:noFill/>
        </p:spPr>
        <p:txBody>
          <a:bodyPr wrap="none" rtlCol="0">
            <a:spAutoFit/>
          </a:bodyPr>
          <a:lstStyle/>
          <a:p>
            <a:pPr fontAlgn="base">
              <a:spcBef>
                <a:spcPct val="0"/>
              </a:spcBef>
              <a:spcAft>
                <a:spcPct val="0"/>
              </a:spcAft>
            </a:pPr>
            <a:r>
              <a:rPr kumimoji="1" lang="fr-CA" b="1" smtClean="0">
                <a:solidFill>
                  <a:srgbClr val="000000"/>
                </a:solidFill>
                <a:ea typeface="ＭＳ Ｐゴシック" pitchFamily="34" charset="-128"/>
              </a:rPr>
              <a:t>100-500 km²</a:t>
            </a:r>
          </a:p>
          <a:p>
            <a:pPr fontAlgn="base">
              <a:spcBef>
                <a:spcPct val="0"/>
              </a:spcBef>
              <a:spcAft>
                <a:spcPct val="0"/>
              </a:spcAft>
            </a:pPr>
            <a:endParaRPr kumimoji="1" lang="fr-CA" b="1" smtClean="0">
              <a:solidFill>
                <a:srgbClr val="000000"/>
              </a:solidFill>
              <a:ea typeface="ＭＳ Ｐゴシック" pitchFamily="34" charset="-128"/>
            </a:endParaRPr>
          </a:p>
          <a:p>
            <a:pPr fontAlgn="base">
              <a:spcBef>
                <a:spcPct val="0"/>
              </a:spcBef>
              <a:spcAft>
                <a:spcPct val="0"/>
              </a:spcAft>
            </a:pPr>
            <a:r>
              <a:rPr kumimoji="1" lang="fr-CA" b="1" smtClean="0">
                <a:solidFill>
                  <a:srgbClr val="000000"/>
                </a:solidFill>
                <a:ea typeface="ＭＳ Ｐゴシック" pitchFamily="34" charset="-128"/>
              </a:rPr>
              <a:t>500-1000 km²</a:t>
            </a:r>
          </a:p>
          <a:p>
            <a:pPr fontAlgn="base">
              <a:spcBef>
                <a:spcPct val="0"/>
              </a:spcBef>
              <a:spcAft>
                <a:spcPct val="0"/>
              </a:spcAft>
            </a:pPr>
            <a:endParaRPr kumimoji="1" lang="fr-CA" b="1" smtClean="0">
              <a:solidFill>
                <a:srgbClr val="000000"/>
              </a:solidFill>
              <a:ea typeface="ＭＳ Ｐゴシック" pitchFamily="34" charset="-128"/>
            </a:endParaRPr>
          </a:p>
          <a:p>
            <a:pPr fontAlgn="base">
              <a:spcBef>
                <a:spcPct val="0"/>
              </a:spcBef>
              <a:spcAft>
                <a:spcPct val="0"/>
              </a:spcAft>
            </a:pPr>
            <a:r>
              <a:rPr kumimoji="1" lang="fr-CA" b="1" smtClean="0">
                <a:solidFill>
                  <a:srgbClr val="000000"/>
                </a:solidFill>
                <a:ea typeface="ＭＳ Ｐゴシック" pitchFamily="34" charset="-128"/>
              </a:rPr>
              <a:t>&gt;1000 km²</a:t>
            </a:r>
          </a:p>
        </p:txBody>
      </p:sp>
      <p:sp>
        <p:nvSpPr>
          <p:cNvPr id="12" name="TextBox 11"/>
          <p:cNvSpPr txBox="1"/>
          <p:nvPr/>
        </p:nvSpPr>
        <p:spPr>
          <a:xfrm>
            <a:off x="3435884" y="1065510"/>
            <a:ext cx="567319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kumimoji="1" lang="fr-CA" b="1" smtClean="0">
                <a:solidFill>
                  <a:srgbClr val="000000"/>
                </a:solidFill>
              </a:rPr>
              <a:t>Winter 2015-16 (2015-11-04 - 2016-01-31):</a:t>
            </a:r>
          </a:p>
          <a:p>
            <a:pPr fontAlgn="base">
              <a:spcBef>
                <a:spcPct val="0"/>
              </a:spcBef>
              <a:spcAft>
                <a:spcPct val="0"/>
              </a:spcAft>
            </a:pPr>
            <a:r>
              <a:rPr kumimoji="1" lang="fr-CA" b="1" smtClean="0">
                <a:solidFill>
                  <a:srgbClr val="000000"/>
                </a:solidFill>
              </a:rPr>
              <a:t>Difference between STDE of RDPS and </a:t>
            </a:r>
            <a:r>
              <a:rPr kumimoji="1" lang="fr-CA" b="1" smtClean="0">
                <a:solidFill>
                  <a:srgbClr val="FF0000"/>
                </a:solidFill>
              </a:rPr>
              <a:t>GL-WCPS</a:t>
            </a:r>
            <a:endParaRPr kumimoji="1" lang="en-CA" b="1">
              <a:solidFill>
                <a:srgbClr val="FF0000"/>
              </a:solidFill>
            </a:endParaRPr>
          </a:p>
        </p:txBody>
      </p:sp>
    </p:spTree>
    <p:extLst>
      <p:ext uri="{BB962C8B-B14F-4D97-AF65-F5344CB8AC3E}">
        <p14:creationId xmlns:p14="http://schemas.microsoft.com/office/powerpoint/2010/main" val="423663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06290" y="-27381"/>
            <a:ext cx="8458200" cy="1143000"/>
          </a:xfrm>
        </p:spPr>
        <p:txBody>
          <a:bodyPr/>
          <a:lstStyle/>
          <a:p>
            <a:r>
              <a:rPr lang="en-US" sz="2800" dirty="0"/>
              <a:t>Global Ice-Ocean Prediction System</a:t>
            </a:r>
          </a:p>
        </p:txBody>
      </p:sp>
      <p:sp>
        <p:nvSpPr>
          <p:cNvPr id="10243" name="Rectangle 3"/>
          <p:cNvSpPr>
            <a:spLocks noGrp="1" noChangeArrowheads="1"/>
          </p:cNvSpPr>
          <p:nvPr>
            <p:ph type="body" idx="1"/>
          </p:nvPr>
        </p:nvSpPr>
        <p:spPr>
          <a:xfrm>
            <a:off x="457200" y="1371603"/>
            <a:ext cx="5122912" cy="4525963"/>
          </a:xfrm>
        </p:spPr>
        <p:txBody>
          <a:bodyPr/>
          <a:lstStyle/>
          <a:p>
            <a:pPr>
              <a:lnSpc>
                <a:spcPct val="80000"/>
              </a:lnSpc>
            </a:pPr>
            <a:r>
              <a:rPr lang="en-US" sz="1800" dirty="0">
                <a:solidFill>
                  <a:srgbClr val="3366CC"/>
                </a:solidFill>
              </a:rPr>
              <a:t>Produces daily ice-ocean analyses and 10day forecasts</a:t>
            </a:r>
          </a:p>
          <a:p>
            <a:pPr lvl="1">
              <a:lnSpc>
                <a:spcPct val="80000"/>
              </a:lnSpc>
            </a:pPr>
            <a:r>
              <a:rPr lang="en-CA" sz="1400" dirty="0"/>
              <a:t>NEMO-CICE (</a:t>
            </a:r>
            <a:r>
              <a:rPr lang="en-CA" sz="1400" dirty="0">
                <a:solidFill>
                  <a:srgbClr val="3366CC"/>
                </a:solidFill>
              </a:rPr>
              <a:t>~</a:t>
            </a:r>
            <a:r>
              <a:rPr lang="en-US" sz="1400" dirty="0"/>
              <a:t>1/4</a:t>
            </a:r>
            <a:r>
              <a:rPr lang="en-US" sz="1400" dirty="0">
                <a:cs typeface="Arial" pitchFamily="34" charset="0"/>
              </a:rPr>
              <a:t>°), &lt; 15km in Arctic</a:t>
            </a:r>
            <a:endParaRPr lang="en-US" sz="1400" dirty="0">
              <a:solidFill>
                <a:srgbClr val="3366CC"/>
              </a:solidFill>
            </a:endParaRPr>
          </a:p>
          <a:p>
            <a:pPr>
              <a:lnSpc>
                <a:spcPct val="80000"/>
              </a:lnSpc>
            </a:pPr>
            <a:r>
              <a:rPr lang="en-US" sz="1800" dirty="0">
                <a:solidFill>
                  <a:srgbClr val="3366CC"/>
                </a:solidFill>
              </a:rPr>
              <a:t>Mercator Ocean Assimilation System (SAM2):</a:t>
            </a:r>
          </a:p>
          <a:p>
            <a:pPr lvl="1">
              <a:lnSpc>
                <a:spcPct val="80000"/>
              </a:lnSpc>
            </a:pPr>
            <a:r>
              <a:rPr lang="en-GB" sz="1600" dirty="0"/>
              <a:t>Sea surface temperature </a:t>
            </a:r>
          </a:p>
          <a:p>
            <a:pPr lvl="1">
              <a:lnSpc>
                <a:spcPct val="80000"/>
              </a:lnSpc>
            </a:pPr>
            <a:r>
              <a:rPr lang="en-GB" sz="1600" dirty="0"/>
              <a:t>Temperature and salinity profiles</a:t>
            </a:r>
          </a:p>
          <a:p>
            <a:pPr lvl="1">
              <a:lnSpc>
                <a:spcPct val="80000"/>
              </a:lnSpc>
            </a:pPr>
            <a:r>
              <a:rPr lang="en-GB" sz="1600" dirty="0"/>
              <a:t>Sea level anomaly from satellite altimeters</a:t>
            </a:r>
          </a:p>
          <a:p>
            <a:pPr>
              <a:lnSpc>
                <a:spcPct val="80000"/>
              </a:lnSpc>
            </a:pPr>
            <a:r>
              <a:rPr lang="en-US" sz="1800" dirty="0">
                <a:solidFill>
                  <a:srgbClr val="3366CC"/>
                </a:solidFill>
              </a:rPr>
              <a:t>3DVar Ice analysis:</a:t>
            </a:r>
          </a:p>
          <a:p>
            <a:pPr lvl="1">
              <a:lnSpc>
                <a:spcPct val="80000"/>
              </a:lnSpc>
            </a:pPr>
            <a:r>
              <a:rPr lang="en-US" sz="1600" dirty="0"/>
              <a:t>SSM/I, SSM/IS, CIS charts, </a:t>
            </a:r>
            <a:r>
              <a:rPr lang="en-US" sz="1600" dirty="0" err="1"/>
              <a:t>Radarsat</a:t>
            </a:r>
            <a:r>
              <a:rPr lang="en-US" sz="1600" dirty="0"/>
              <a:t> image analyses</a:t>
            </a:r>
          </a:p>
          <a:p>
            <a:pPr>
              <a:lnSpc>
                <a:spcPct val="80000"/>
              </a:lnSpc>
            </a:pPr>
            <a:r>
              <a:rPr lang="en-US" sz="1800" dirty="0">
                <a:solidFill>
                  <a:srgbClr val="3366CC"/>
                </a:solidFill>
              </a:rPr>
              <a:t>Experimental implementation (March 2014)</a:t>
            </a:r>
          </a:p>
          <a:p>
            <a:pPr>
              <a:lnSpc>
                <a:spcPct val="80000"/>
              </a:lnSpc>
            </a:pPr>
            <a:r>
              <a:rPr lang="en-US" sz="1800" dirty="0">
                <a:solidFill>
                  <a:srgbClr val="3366CC"/>
                </a:solidFill>
              </a:rPr>
              <a:t>Operational since </a:t>
            </a:r>
            <a:r>
              <a:rPr lang="en-US" sz="1800" dirty="0">
                <a:solidFill>
                  <a:srgbClr val="FF0000"/>
                </a:solidFill>
              </a:rPr>
              <a:t>August 20, 2015</a:t>
            </a:r>
          </a:p>
          <a:p>
            <a:pPr>
              <a:lnSpc>
                <a:spcPct val="80000"/>
              </a:lnSpc>
            </a:pPr>
            <a:r>
              <a:rPr lang="fr-CA" sz="1800" dirty="0" err="1">
                <a:solidFill>
                  <a:srgbClr val="0070C0"/>
                </a:solidFill>
              </a:rPr>
              <a:t>Dissemination</a:t>
            </a:r>
            <a:endParaRPr lang="fr-CA" sz="1800" dirty="0">
              <a:solidFill>
                <a:srgbClr val="0070C0"/>
              </a:solidFill>
            </a:endParaRPr>
          </a:p>
          <a:p>
            <a:pPr lvl="1">
              <a:lnSpc>
                <a:spcPct val="80000"/>
              </a:lnSpc>
            </a:pPr>
            <a:r>
              <a:rPr lang="fr-CA" sz="1400" dirty="0" err="1">
                <a:solidFill>
                  <a:srgbClr val="0070C0"/>
                </a:solidFill>
              </a:rPr>
              <a:t>External</a:t>
            </a:r>
            <a:r>
              <a:rPr lang="fr-CA" sz="1400" dirty="0">
                <a:solidFill>
                  <a:srgbClr val="0070C0"/>
                </a:solidFill>
              </a:rPr>
              <a:t> cluster (</a:t>
            </a:r>
            <a:r>
              <a:rPr lang="fr-CA" sz="1400" dirty="0" err="1">
                <a:solidFill>
                  <a:srgbClr val="0070C0"/>
                </a:solidFill>
              </a:rPr>
              <a:t>pegasus</a:t>
            </a:r>
            <a:r>
              <a:rPr lang="fr-CA" sz="1400" dirty="0">
                <a:solidFill>
                  <a:srgbClr val="0070C0"/>
                </a:solidFill>
              </a:rPr>
              <a:t>)</a:t>
            </a:r>
          </a:p>
          <a:p>
            <a:pPr lvl="1">
              <a:lnSpc>
                <a:spcPct val="80000"/>
              </a:lnSpc>
            </a:pPr>
            <a:r>
              <a:rPr lang="fr-CA" sz="1400" dirty="0" err="1">
                <a:solidFill>
                  <a:srgbClr val="0070C0"/>
                </a:solidFill>
              </a:rPr>
              <a:t>Available</a:t>
            </a:r>
            <a:r>
              <a:rPr lang="fr-CA" sz="1400" dirty="0">
                <a:solidFill>
                  <a:srgbClr val="0070C0"/>
                </a:solidFill>
              </a:rPr>
              <a:t> on MSC </a:t>
            </a:r>
            <a:r>
              <a:rPr lang="fr-CA" sz="1400" dirty="0" err="1">
                <a:solidFill>
                  <a:srgbClr val="0070C0"/>
                </a:solidFill>
              </a:rPr>
              <a:t>Datamart</a:t>
            </a:r>
            <a:r>
              <a:rPr lang="fr-CA" sz="1400" dirty="0">
                <a:solidFill>
                  <a:srgbClr val="0070C0"/>
                </a:solidFill>
              </a:rPr>
              <a:t> (Netcdf4)</a:t>
            </a:r>
          </a:p>
          <a:p>
            <a:pPr lvl="2">
              <a:lnSpc>
                <a:spcPct val="80000"/>
              </a:lnSpc>
            </a:pPr>
            <a:r>
              <a:rPr lang="fr-CA" sz="1800" dirty="0"/>
              <a:t>http://dd.weather.gc.ca/</a:t>
            </a:r>
          </a:p>
          <a:p>
            <a:pPr lvl="1">
              <a:lnSpc>
                <a:spcPct val="80000"/>
              </a:lnSpc>
            </a:pPr>
            <a:r>
              <a:rPr lang="fr-CA" sz="1400" dirty="0">
                <a:solidFill>
                  <a:srgbClr val="0070C0"/>
                </a:solidFill>
              </a:rPr>
              <a:t>WMS </a:t>
            </a:r>
            <a:r>
              <a:rPr lang="fr-CA" sz="1400" dirty="0" err="1">
                <a:solidFill>
                  <a:srgbClr val="0070C0"/>
                </a:solidFill>
              </a:rPr>
              <a:t>using</a:t>
            </a:r>
            <a:r>
              <a:rPr lang="fr-CA" sz="1400" dirty="0">
                <a:solidFill>
                  <a:srgbClr val="0070C0"/>
                </a:solidFill>
              </a:rPr>
              <a:t> </a:t>
            </a:r>
            <a:r>
              <a:rPr lang="fr-CA" sz="1400" dirty="0" err="1">
                <a:solidFill>
                  <a:srgbClr val="0070C0"/>
                </a:solidFill>
              </a:rPr>
              <a:t>GeoMet</a:t>
            </a:r>
            <a:r>
              <a:rPr lang="fr-CA" sz="1400" dirty="0">
                <a:solidFill>
                  <a:srgbClr val="0070C0"/>
                </a:solidFill>
              </a:rPr>
              <a:t> or RPNWMS</a:t>
            </a:r>
          </a:p>
          <a:p>
            <a:pPr lvl="2">
              <a:lnSpc>
                <a:spcPct val="80000"/>
              </a:lnSpc>
            </a:pPr>
            <a:r>
              <a:rPr lang="fr-CA" sz="1800" dirty="0" err="1"/>
              <a:t>E.g</a:t>
            </a:r>
            <a:r>
              <a:rPr lang="fr-CA" sz="1800" dirty="0"/>
              <a:t>., www.meteocentre.com/plus</a:t>
            </a:r>
            <a:endParaRPr lang="en-US" sz="1800" dirty="0"/>
          </a:p>
        </p:txBody>
      </p:sp>
      <p:pic>
        <p:nvPicPr>
          <p:cNvPr id="10245" name="Picture 5" descr="Mercator-logo_new"/>
          <p:cNvPicPr>
            <a:picLocks noChangeAspect="1" noChangeArrowheads="1"/>
          </p:cNvPicPr>
          <p:nvPr/>
        </p:nvPicPr>
        <p:blipFill>
          <a:blip r:embed="rId3" cstate="print"/>
          <a:srcRect t="27115" b="31236"/>
          <a:stretch>
            <a:fillRect/>
          </a:stretch>
        </p:blipFill>
        <p:spPr bwMode="auto">
          <a:xfrm>
            <a:off x="7620000" y="0"/>
            <a:ext cx="1524000" cy="635000"/>
          </a:xfrm>
          <a:prstGeom prst="rect">
            <a:avLst/>
          </a:prstGeom>
          <a:noFill/>
          <a:ln w="9525">
            <a:noFill/>
            <a:miter lim="800000"/>
            <a:headEnd/>
            <a:tailEnd/>
          </a:ln>
        </p:spPr>
      </p:pic>
      <p:sp>
        <p:nvSpPr>
          <p:cNvPr id="8" name="TextBox 7"/>
          <p:cNvSpPr txBox="1"/>
          <p:nvPr/>
        </p:nvSpPr>
        <p:spPr>
          <a:xfrm>
            <a:off x="1763688" y="908720"/>
            <a:ext cx="7380312" cy="343468"/>
          </a:xfrm>
          <a:prstGeom prst="rect">
            <a:avLst/>
          </a:prstGeom>
          <a:noFill/>
        </p:spPr>
        <p:txBody>
          <a:bodyPr wrap="square" lIns="91417" tIns="45709" rIns="91417" bIns="45709" rtlCol="0">
            <a:spAutoFit/>
          </a:bodyPr>
          <a:lstStyle/>
          <a:p>
            <a:pPr defTabSz="911632"/>
            <a:r>
              <a:rPr lang="en-CA" sz="1600" dirty="0">
                <a:solidFill>
                  <a:srgbClr val="000000"/>
                </a:solidFill>
              </a:rPr>
              <a:t>Dorina Surcel Colan, Matt Reszka, Francois Roy, Daniel Deacu, Yimin Liu, …</a:t>
            </a:r>
            <a:endParaRPr lang="en-US" sz="1600" dirty="0">
              <a:solidFill>
                <a:srgbClr val="000000"/>
              </a:solidFill>
            </a:endParaRPr>
          </a:p>
        </p:txBody>
      </p:sp>
      <p:sp>
        <p:nvSpPr>
          <p:cNvPr id="2" name="TextBox 1"/>
          <p:cNvSpPr txBox="1"/>
          <p:nvPr/>
        </p:nvSpPr>
        <p:spPr>
          <a:xfrm>
            <a:off x="1259632" y="6093296"/>
            <a:ext cx="3456384" cy="369332"/>
          </a:xfrm>
          <a:prstGeom prst="rect">
            <a:avLst/>
          </a:prstGeom>
          <a:noFill/>
        </p:spPr>
        <p:txBody>
          <a:bodyPr wrap="square" lIns="91417" tIns="45709" rIns="91417" bIns="45709" rtlCol="0">
            <a:spAutoFit/>
          </a:bodyPr>
          <a:lstStyle/>
          <a:p>
            <a:pPr defTabSz="911632"/>
            <a:r>
              <a:rPr lang="en-CA" dirty="0" smtClean="0">
                <a:solidFill>
                  <a:srgbClr val="000000"/>
                </a:solidFill>
              </a:rPr>
              <a:t>Smith et al., QJRMS, 2015</a:t>
            </a:r>
            <a:endParaRPr lang="en-US" dirty="0">
              <a:solidFill>
                <a:srgbClr val="000000"/>
              </a:solidFill>
            </a:endParaRPr>
          </a:p>
        </p:txBody>
      </p:sp>
      <p:pic>
        <p:nvPicPr>
          <p:cNvPr id="1026" name="Picture 2"/>
          <p:cNvPicPr>
            <a:picLocks noChangeAspect="1" noChangeArrowheads="1"/>
          </p:cNvPicPr>
          <p:nvPr/>
        </p:nvPicPr>
        <p:blipFill>
          <a:blip r:embed="rId4" cstate="print"/>
          <a:srcRect l="18715" t="13961" b="3915"/>
          <a:stretch>
            <a:fillRect/>
          </a:stretch>
        </p:blipFill>
        <p:spPr bwMode="auto">
          <a:xfrm>
            <a:off x="5164171" y="4127754"/>
            <a:ext cx="3800317" cy="2181569"/>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21271" t="25583" r="19779" b="4775"/>
          <a:stretch>
            <a:fillRect/>
          </a:stretch>
        </p:blipFill>
        <p:spPr bwMode="auto">
          <a:xfrm>
            <a:off x="5580112" y="1412779"/>
            <a:ext cx="3456384" cy="2320039"/>
          </a:xfrm>
          <a:prstGeom prst="rect">
            <a:avLst/>
          </a:prstGeom>
          <a:noFill/>
          <a:ln w="9525">
            <a:noFill/>
            <a:miter lim="800000"/>
            <a:headEnd/>
            <a:tailEnd/>
          </a:ln>
        </p:spPr>
      </p:pic>
      <p:cxnSp>
        <p:nvCxnSpPr>
          <p:cNvPr id="5" name="Straight Arrow Connector 4"/>
          <p:cNvCxnSpPr/>
          <p:nvPr/>
        </p:nvCxnSpPr>
        <p:spPr bwMode="auto">
          <a:xfrm flipV="1">
            <a:off x="4283968" y="5013176"/>
            <a:ext cx="720080" cy="504056"/>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7577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8204" y="1614423"/>
            <a:ext cx="8229600" cy="2805213"/>
            <a:chOff x="2895600" y="2375371"/>
            <a:chExt cx="6019800" cy="1676162"/>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811" t="26088" r="8333" b="41161"/>
            <a:stretch/>
          </p:blipFill>
          <p:spPr>
            <a:xfrm>
              <a:off x="3088440" y="2375371"/>
              <a:ext cx="5826960" cy="1282229"/>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90146" r="9921" b="-146"/>
            <a:stretch/>
          </p:blipFill>
          <p:spPr>
            <a:xfrm>
              <a:off x="2895600" y="3657600"/>
              <a:ext cx="5943600" cy="393933"/>
            </a:xfrm>
            <a:prstGeom prst="rect">
              <a:avLst/>
            </a:prstGeom>
          </p:spPr>
        </p:pic>
      </p:grpSp>
      <p:sp>
        <p:nvSpPr>
          <p:cNvPr id="2" name="Title 1"/>
          <p:cNvSpPr>
            <a:spLocks noGrp="1"/>
          </p:cNvSpPr>
          <p:nvPr>
            <p:ph type="title"/>
          </p:nvPr>
        </p:nvSpPr>
        <p:spPr>
          <a:xfrm>
            <a:off x="306391" y="76200"/>
            <a:ext cx="8151813" cy="1065212"/>
          </a:xfrm>
        </p:spPr>
        <p:txBody>
          <a:bodyPr/>
          <a:lstStyle/>
          <a:p>
            <a:r>
              <a:rPr lang="en-CA" sz="3200" dirty="0"/>
              <a:t>GODAE </a:t>
            </a:r>
            <a:r>
              <a:rPr lang="en-CA" sz="3200" dirty="0" err="1"/>
              <a:t>Oceanview</a:t>
            </a:r>
            <a:r>
              <a:rPr lang="en-CA" sz="3200" dirty="0"/>
              <a:t> </a:t>
            </a:r>
            <a:r>
              <a:rPr lang="en-CA" sz="3200" dirty="0" err="1"/>
              <a:t>Intercomparison</a:t>
            </a:r>
            <a:endParaRPr lang="en-US" sz="3200" dirty="0"/>
          </a:p>
        </p:txBody>
      </p:sp>
      <p:sp>
        <p:nvSpPr>
          <p:cNvPr id="3" name="Content Placeholder 2"/>
          <p:cNvSpPr>
            <a:spLocks noGrp="1"/>
          </p:cNvSpPr>
          <p:nvPr>
            <p:ph idx="1"/>
          </p:nvPr>
        </p:nvSpPr>
        <p:spPr>
          <a:xfrm>
            <a:off x="762000" y="4224339"/>
            <a:ext cx="7772400" cy="2938462"/>
          </a:xfrm>
        </p:spPr>
        <p:txBody>
          <a:bodyPr/>
          <a:lstStyle/>
          <a:p>
            <a:r>
              <a:rPr lang="en-CA" dirty="0" smtClean="0">
                <a:solidFill>
                  <a:srgbClr val="0070C0"/>
                </a:solidFill>
              </a:rPr>
              <a:t>Systems:</a:t>
            </a:r>
          </a:p>
          <a:p>
            <a:pPr lvl="1"/>
            <a:r>
              <a:rPr lang="en-CA" dirty="0" smtClean="0"/>
              <a:t>UK </a:t>
            </a:r>
            <a:r>
              <a:rPr lang="en-CA" dirty="0" err="1" smtClean="0"/>
              <a:t>Metoffice</a:t>
            </a:r>
            <a:r>
              <a:rPr lang="en-CA" dirty="0" smtClean="0"/>
              <a:t> (</a:t>
            </a:r>
            <a:r>
              <a:rPr lang="en-CA" dirty="0" smtClean="0">
                <a:solidFill>
                  <a:srgbClr val="00B050"/>
                </a:solidFill>
              </a:rPr>
              <a:t>FOAM</a:t>
            </a:r>
            <a:r>
              <a:rPr lang="en-CA" dirty="0" smtClean="0"/>
              <a:t>)</a:t>
            </a:r>
          </a:p>
          <a:p>
            <a:pPr lvl="1"/>
            <a:r>
              <a:rPr lang="en-CA" dirty="0" err="1"/>
              <a:t>Env</a:t>
            </a:r>
            <a:r>
              <a:rPr lang="en-CA" dirty="0"/>
              <a:t>. Canada (</a:t>
            </a:r>
            <a:r>
              <a:rPr lang="en-CA" dirty="0">
                <a:solidFill>
                  <a:srgbClr val="33CCFF"/>
                </a:solidFill>
              </a:rPr>
              <a:t>GIOPS</a:t>
            </a:r>
            <a:r>
              <a:rPr lang="en-CA" dirty="0" smtClean="0"/>
              <a:t>)</a:t>
            </a:r>
          </a:p>
          <a:p>
            <a:pPr lvl="1"/>
            <a:r>
              <a:rPr lang="en-CA" dirty="0" smtClean="0"/>
              <a:t>Mercator (</a:t>
            </a:r>
            <a:r>
              <a:rPr lang="en-CA" dirty="0" smtClean="0">
                <a:solidFill>
                  <a:srgbClr val="D60093"/>
                </a:solidFill>
              </a:rPr>
              <a:t>PSY3, </a:t>
            </a:r>
            <a:r>
              <a:rPr lang="en-CA" dirty="0" smtClean="0">
                <a:solidFill>
                  <a:srgbClr val="FFC000"/>
                </a:solidFill>
              </a:rPr>
              <a:t>PSY4</a:t>
            </a:r>
            <a:r>
              <a:rPr lang="en-CA" dirty="0" smtClean="0"/>
              <a:t>)</a:t>
            </a:r>
          </a:p>
          <a:p>
            <a:pPr lvl="1"/>
            <a:r>
              <a:rPr lang="en-CA" dirty="0" smtClean="0"/>
              <a:t>US Navy (</a:t>
            </a:r>
            <a:r>
              <a:rPr lang="en-CA" dirty="0" smtClean="0">
                <a:solidFill>
                  <a:srgbClr val="FF0000"/>
                </a:solidFill>
              </a:rPr>
              <a:t>RTOFS</a:t>
            </a:r>
            <a:r>
              <a:rPr lang="en-CA" dirty="0" smtClean="0"/>
              <a:t>)</a:t>
            </a:r>
          </a:p>
          <a:p>
            <a:pPr lvl="1"/>
            <a:r>
              <a:rPr lang="en-CA" dirty="0" smtClean="0"/>
              <a:t>Australian </a:t>
            </a:r>
            <a:r>
              <a:rPr lang="en-CA" dirty="0" err="1" smtClean="0"/>
              <a:t>BofM</a:t>
            </a:r>
            <a:r>
              <a:rPr lang="en-CA" dirty="0" smtClean="0"/>
              <a:t> (</a:t>
            </a:r>
            <a:r>
              <a:rPr lang="en-CA" dirty="0" smtClean="0">
                <a:solidFill>
                  <a:srgbClr val="0070C0"/>
                </a:solidFill>
              </a:rPr>
              <a:t>OMAPS</a:t>
            </a:r>
            <a:r>
              <a:rPr lang="en-CA" dirty="0" smtClean="0"/>
              <a:t>)</a:t>
            </a:r>
            <a:endParaRPr lang="en-US" dirty="0" smtClean="0"/>
          </a:p>
        </p:txBody>
      </p:sp>
      <p:sp>
        <p:nvSpPr>
          <p:cNvPr id="10" name="TextBox 9"/>
          <p:cNvSpPr txBox="1"/>
          <p:nvPr/>
        </p:nvSpPr>
        <p:spPr>
          <a:xfrm>
            <a:off x="838200" y="990603"/>
            <a:ext cx="8382000" cy="369332"/>
          </a:xfrm>
          <a:prstGeom prst="rect">
            <a:avLst/>
          </a:prstGeom>
          <a:noFill/>
        </p:spPr>
        <p:txBody>
          <a:bodyPr wrap="square" lIns="91159" tIns="45581" rIns="91159" bIns="45581" rtlCol="0">
            <a:spAutoFit/>
          </a:bodyPr>
          <a:lstStyle/>
          <a:p>
            <a:pPr defTabSz="911632" fontAlgn="base">
              <a:spcBef>
                <a:spcPct val="0"/>
              </a:spcBef>
              <a:spcAft>
                <a:spcPct val="0"/>
              </a:spcAft>
            </a:pPr>
            <a:r>
              <a:rPr lang="en-CA" dirty="0" smtClean="0">
                <a:solidFill>
                  <a:srgbClr val="000000"/>
                </a:solidFill>
              </a:rPr>
              <a:t>International near real-time evaluation of global ocean forecasting systems</a:t>
            </a:r>
            <a:endParaRPr lang="en-US" dirty="0">
              <a:solidFill>
                <a:srgbClr val="000000"/>
              </a:solidFill>
            </a:endParaRPr>
          </a:p>
        </p:txBody>
      </p:sp>
      <p:sp>
        <p:nvSpPr>
          <p:cNvPr id="11" name="TextBox 10"/>
          <p:cNvSpPr txBox="1"/>
          <p:nvPr/>
        </p:nvSpPr>
        <p:spPr>
          <a:xfrm>
            <a:off x="6934204" y="1600200"/>
            <a:ext cx="2133600" cy="369332"/>
          </a:xfrm>
          <a:prstGeom prst="rect">
            <a:avLst/>
          </a:prstGeom>
          <a:noFill/>
        </p:spPr>
        <p:txBody>
          <a:bodyPr wrap="square" lIns="91159" tIns="45581" rIns="91159" bIns="45581" rtlCol="0">
            <a:spAutoFit/>
          </a:bodyPr>
          <a:lstStyle/>
          <a:p>
            <a:pPr defTabSz="911632" fontAlgn="base">
              <a:spcBef>
                <a:spcPct val="0"/>
              </a:spcBef>
              <a:spcAft>
                <a:spcPct val="0"/>
              </a:spcAft>
            </a:pPr>
            <a:r>
              <a:rPr lang="en-CA" dirty="0" smtClean="0">
                <a:solidFill>
                  <a:srgbClr val="000000"/>
                </a:solidFill>
              </a:rPr>
              <a:t>2014 in review</a:t>
            </a:r>
            <a:endParaRPr lang="en-US" dirty="0">
              <a:solidFill>
                <a:srgbClr val="000000"/>
              </a:solidFill>
            </a:endParaRPr>
          </a:p>
        </p:txBody>
      </p:sp>
      <p:sp>
        <p:nvSpPr>
          <p:cNvPr id="12" name="TextBox 11"/>
          <p:cNvSpPr txBox="1"/>
          <p:nvPr/>
        </p:nvSpPr>
        <p:spPr>
          <a:xfrm>
            <a:off x="2819400" y="1752600"/>
            <a:ext cx="3581400" cy="369332"/>
          </a:xfrm>
          <a:prstGeom prst="rect">
            <a:avLst/>
          </a:prstGeom>
          <a:noFill/>
        </p:spPr>
        <p:txBody>
          <a:bodyPr wrap="square" lIns="91159" tIns="45581" rIns="91159" bIns="45581" rtlCol="0">
            <a:spAutoFit/>
          </a:bodyPr>
          <a:lstStyle/>
          <a:p>
            <a:pPr defTabSz="911632" fontAlgn="base">
              <a:spcBef>
                <a:spcPct val="0"/>
              </a:spcBef>
              <a:spcAft>
                <a:spcPct val="0"/>
              </a:spcAft>
            </a:pPr>
            <a:r>
              <a:rPr lang="en-CA" dirty="0" smtClean="0">
                <a:solidFill>
                  <a:srgbClr val="000000"/>
                </a:solidFill>
              </a:rPr>
              <a:t>Sea surface temperature (SST)</a:t>
            </a:r>
            <a:endParaRPr lang="en-US" dirty="0">
              <a:solidFill>
                <a:srgbClr val="000000"/>
              </a:solidFill>
            </a:endParaRPr>
          </a:p>
        </p:txBody>
      </p:sp>
      <p:sp>
        <p:nvSpPr>
          <p:cNvPr id="13" name="TextBox 12"/>
          <p:cNvSpPr txBox="1"/>
          <p:nvPr/>
        </p:nvSpPr>
        <p:spPr>
          <a:xfrm>
            <a:off x="5257800" y="4715506"/>
            <a:ext cx="3276600" cy="646331"/>
          </a:xfrm>
          <a:prstGeom prst="rect">
            <a:avLst/>
          </a:prstGeom>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p:spPr>
        <p:txBody>
          <a:bodyPr wrap="square" lIns="91159" tIns="45581" rIns="91159" bIns="45581" rtlCol="0">
            <a:spAutoFit/>
          </a:bodyPr>
          <a:lstStyle/>
          <a:p>
            <a:pPr defTabSz="911632" fontAlgn="base">
              <a:spcBef>
                <a:spcPct val="0"/>
              </a:spcBef>
              <a:spcAft>
                <a:spcPct val="0"/>
              </a:spcAft>
            </a:pPr>
            <a:r>
              <a:rPr lang="en-CA" dirty="0" smtClean="0">
                <a:solidFill>
                  <a:srgbClr val="000000"/>
                </a:solidFill>
              </a:rPr>
              <a:t>High quality SST critical for coupled forecasting</a:t>
            </a:r>
            <a:endParaRPr lang="en-US" dirty="0">
              <a:solidFill>
                <a:srgbClr val="000000"/>
              </a:solidFill>
            </a:endParaRPr>
          </a:p>
        </p:txBody>
      </p:sp>
      <p:sp>
        <p:nvSpPr>
          <p:cNvPr id="6" name="Rectangle 5"/>
          <p:cNvSpPr/>
          <p:nvPr/>
        </p:nvSpPr>
        <p:spPr>
          <a:xfrm>
            <a:off x="1752600" y="1614423"/>
            <a:ext cx="7211028" cy="2145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159" tIns="45581" rIns="91159" bIns="45581" rtlCol="0" anchor="ctr"/>
          <a:lstStyle/>
          <a:p>
            <a:pPr algn="ctr" defTabSz="911632" fontAlgn="base">
              <a:spcBef>
                <a:spcPct val="0"/>
              </a:spcBef>
              <a:spcAft>
                <a:spcPct val="0"/>
              </a:spcAft>
            </a:pPr>
            <a:endParaRPr lang="en-US">
              <a:solidFill>
                <a:srgbClr val="FFFFFF"/>
              </a:solidFill>
            </a:endParaRPr>
          </a:p>
        </p:txBody>
      </p:sp>
      <p:sp>
        <p:nvSpPr>
          <p:cNvPr id="7" name="TextBox 6"/>
          <p:cNvSpPr txBox="1"/>
          <p:nvPr/>
        </p:nvSpPr>
        <p:spPr>
          <a:xfrm>
            <a:off x="5084814" y="5715000"/>
            <a:ext cx="3678186" cy="369332"/>
          </a:xfrm>
          <a:prstGeom prst="rect">
            <a:avLst/>
          </a:prstGeom>
          <a:noFill/>
        </p:spPr>
        <p:txBody>
          <a:bodyPr wrap="square" lIns="91159" tIns="45581" rIns="91159" bIns="45581" rtlCol="0">
            <a:spAutoFit/>
          </a:bodyPr>
          <a:lstStyle/>
          <a:p>
            <a:pPr defTabSz="911632" fontAlgn="base">
              <a:spcBef>
                <a:spcPct val="0"/>
              </a:spcBef>
              <a:spcAft>
                <a:spcPct val="0"/>
              </a:spcAft>
            </a:pPr>
            <a:r>
              <a:rPr lang="en-CA" dirty="0" smtClean="0">
                <a:solidFill>
                  <a:srgbClr val="000000"/>
                </a:solidFill>
              </a:rPr>
              <a:t>Jinshan Xu and Fraser Davidson</a:t>
            </a:r>
            <a:endParaRPr lang="en-US" dirty="0">
              <a:solidFill>
                <a:srgbClr val="000000"/>
              </a:solidFill>
            </a:endParaRPr>
          </a:p>
        </p:txBody>
      </p:sp>
    </p:spTree>
    <p:extLst>
      <p:ext uri="{BB962C8B-B14F-4D97-AF65-F5344CB8AC3E}">
        <p14:creationId xmlns:p14="http://schemas.microsoft.com/office/powerpoint/2010/main" val="476028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416824" cy="576064"/>
          </a:xfrm>
          <a:noFill/>
          <a:ln>
            <a:solidFill>
              <a:schemeClr val="tx2"/>
            </a:solidFill>
          </a:ln>
        </p:spPr>
        <p:txBody>
          <a:bodyPr>
            <a:noAutofit/>
          </a:bodyPr>
          <a:lstStyle/>
          <a:p>
            <a:r>
              <a:rPr lang="en-GB" sz="3200" dirty="0" smtClean="0">
                <a:solidFill>
                  <a:schemeClr val="accent2"/>
                </a:solidFill>
              </a:rPr>
              <a:t>GOV Science Team (GOVST)</a:t>
            </a:r>
            <a:endParaRPr lang="en-GB" sz="3200" dirty="0">
              <a:solidFill>
                <a:schemeClr val="accent2"/>
              </a:solidFill>
            </a:endParaRPr>
          </a:p>
        </p:txBody>
      </p:sp>
      <p:sp>
        <p:nvSpPr>
          <p:cNvPr id="4" name="Content Placeholder 2"/>
          <p:cNvSpPr txBox="1">
            <a:spLocks/>
          </p:cNvSpPr>
          <p:nvPr/>
        </p:nvSpPr>
        <p:spPr>
          <a:xfrm>
            <a:off x="179512" y="836712"/>
            <a:ext cx="8712968" cy="884312"/>
          </a:xfrm>
          <a:prstGeom prst="rect">
            <a:avLst/>
          </a:prstGeom>
        </p:spPr>
        <p:txBody>
          <a:bodyPr vert="horz" lIns="91440" tIns="45720" rIns="91440" bIns="45720" rtlCol="0">
            <a:noAutofit/>
          </a:bodyPr>
          <a:lstStyle/>
          <a:p>
            <a:pPr marL="342900" lvl="0" indent="-342900">
              <a:spcBef>
                <a:spcPct val="20000"/>
              </a:spcBef>
              <a:defRPr/>
            </a:pPr>
            <a:r>
              <a:rPr kumimoji="0" lang="en-GB" sz="2000" b="0" i="1" u="none" strike="noStrike" kern="1200" cap="none" spc="0" normalizeH="0" baseline="0" noProof="0" dirty="0" smtClean="0">
                <a:ln>
                  <a:noFill/>
                </a:ln>
                <a:solidFill>
                  <a:schemeClr val="tx1"/>
                </a:solidFill>
                <a:effectLst/>
                <a:uLnTx/>
                <a:uFillTx/>
                <a:latin typeface="+mn-lt"/>
                <a:ea typeface="+mn-ea"/>
                <a:cs typeface="+mn-cs"/>
              </a:rPr>
              <a:t>“Core Goal”:</a:t>
            </a:r>
            <a:r>
              <a:rPr lang="en-GB" sz="2000" dirty="0" smtClean="0"/>
              <a:t> GODAE OceanView continues the legacy of GODAE in providing leadership in consolidating and improving R&amp;D for global &amp; regional ocean analysis and forecasting systems.</a:t>
            </a:r>
          </a:p>
          <a:p>
            <a:pPr marL="342900" lvl="0" indent="-342900">
              <a:spcBef>
                <a:spcPct val="20000"/>
              </a:spcBef>
              <a:defRPr/>
            </a:pPr>
            <a:endParaRPr kumimoji="0" lang="en-GB" sz="2000" b="0" i="1" u="none" strike="noStrike" kern="1200" cap="none" spc="0" normalizeH="0" baseline="0" noProof="0" dirty="0" smtClean="0">
              <a:ln>
                <a:noFill/>
              </a:ln>
              <a:solidFill>
                <a:schemeClr val="accent6">
                  <a:lumMod val="50000"/>
                </a:schemeClr>
              </a:solidFill>
              <a:effectLst/>
              <a:uLnTx/>
              <a:uFillTx/>
              <a:latin typeface="+mn-lt"/>
              <a:ea typeface="+mn-ea"/>
              <a:cs typeface="+mn-cs"/>
            </a:endParaRPr>
          </a:p>
        </p:txBody>
      </p:sp>
      <p:grpSp>
        <p:nvGrpSpPr>
          <p:cNvPr id="222" name="Group 221"/>
          <p:cNvGrpSpPr/>
          <p:nvPr/>
        </p:nvGrpSpPr>
        <p:grpSpPr>
          <a:xfrm>
            <a:off x="4668353" y="1772816"/>
            <a:ext cx="4475647" cy="2664296"/>
            <a:chOff x="5220072" y="1862076"/>
            <a:chExt cx="4104456" cy="2474150"/>
          </a:xfrm>
        </p:grpSpPr>
        <p:sp>
          <p:nvSpPr>
            <p:cNvPr id="131" name="Oval 130"/>
            <p:cNvSpPr/>
            <p:nvPr/>
          </p:nvSpPr>
          <p:spPr>
            <a:xfrm>
              <a:off x="5220072" y="1862076"/>
              <a:ext cx="3024336" cy="2016224"/>
            </a:xfrm>
            <a:prstGeom prst="ellipse">
              <a:avLst/>
            </a:prstGeom>
            <a:solidFill>
              <a:schemeClr val="accent1">
                <a:lumMod val="20000"/>
                <a:lumOff val="8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6948264" y="2276872"/>
              <a:ext cx="864096" cy="504056"/>
            </a:xfrm>
            <a:prstGeom prst="rect">
              <a:avLst/>
            </a:prstGeom>
            <a:solidFill>
              <a:schemeClr val="accent2">
                <a:lumMod val="40000"/>
                <a:lumOff val="60000"/>
              </a:schemeClr>
            </a:solidFill>
            <a:ln w="28575">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GOVST (co-chairs)</a:t>
              </a:r>
              <a:endParaRPr lang="en-GB" sz="1200" dirty="0">
                <a:solidFill>
                  <a:schemeClr val="tx2"/>
                </a:solidFill>
              </a:endParaRPr>
            </a:p>
          </p:txBody>
        </p:sp>
        <p:sp>
          <p:nvSpPr>
            <p:cNvPr id="36" name="Rectangle 35"/>
            <p:cNvSpPr/>
            <p:nvPr/>
          </p:nvSpPr>
          <p:spPr>
            <a:xfrm>
              <a:off x="7668344" y="3832170"/>
              <a:ext cx="864096" cy="504056"/>
            </a:xfrm>
            <a:prstGeom prst="rect">
              <a:avLst/>
            </a:prstGeom>
            <a:solidFill>
              <a:schemeClr val="accent2">
                <a:lumMod val="40000"/>
                <a:lumOff val="60000"/>
              </a:schemeClr>
            </a:solidFill>
            <a:ln w="28575">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Program Office</a:t>
              </a:r>
              <a:endParaRPr lang="en-GB" sz="1200" dirty="0">
                <a:solidFill>
                  <a:schemeClr val="tx2"/>
                </a:solidFill>
              </a:endParaRPr>
            </a:p>
          </p:txBody>
        </p:sp>
        <p:sp>
          <p:nvSpPr>
            <p:cNvPr id="37" name="Rectangle 36"/>
            <p:cNvSpPr/>
            <p:nvPr/>
          </p:nvSpPr>
          <p:spPr>
            <a:xfrm>
              <a:off x="5652120" y="2276872"/>
              <a:ext cx="864096" cy="504056"/>
            </a:xfrm>
            <a:prstGeom prst="rect">
              <a:avLst/>
            </a:prstGeom>
            <a:solidFill>
              <a:schemeClr val="accent2">
                <a:lumMod val="40000"/>
                <a:lumOff val="60000"/>
              </a:schemeClr>
            </a:solidFill>
            <a:ln w="28575">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Task Teams</a:t>
              </a:r>
            </a:p>
            <a:p>
              <a:pPr algn="ctr"/>
              <a:r>
                <a:rPr lang="en-GB" sz="1200" dirty="0" smtClean="0">
                  <a:solidFill>
                    <a:schemeClr val="tx2"/>
                  </a:solidFill>
                </a:rPr>
                <a:t>(co-chairs)</a:t>
              </a:r>
              <a:endParaRPr lang="en-GB" sz="1200" dirty="0">
                <a:solidFill>
                  <a:schemeClr val="tx2"/>
                </a:solidFill>
              </a:endParaRPr>
            </a:p>
          </p:txBody>
        </p:sp>
        <p:sp>
          <p:nvSpPr>
            <p:cNvPr id="38" name="Rectangle 37"/>
            <p:cNvSpPr/>
            <p:nvPr/>
          </p:nvSpPr>
          <p:spPr>
            <a:xfrm>
              <a:off x="8460432" y="2276872"/>
              <a:ext cx="864096" cy="504056"/>
            </a:xfrm>
            <a:prstGeom prst="rect">
              <a:avLst/>
            </a:prstGeom>
            <a:solidFill>
              <a:schemeClr val="accent2">
                <a:lumMod val="40000"/>
                <a:lumOff val="60000"/>
              </a:schemeClr>
            </a:solidFill>
            <a:ln w="28575">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Patron’s Group</a:t>
              </a:r>
              <a:endParaRPr lang="en-GB" sz="1200" dirty="0">
                <a:solidFill>
                  <a:schemeClr val="tx2"/>
                </a:solidFill>
              </a:endParaRPr>
            </a:p>
          </p:txBody>
        </p:sp>
        <p:cxnSp>
          <p:nvCxnSpPr>
            <p:cNvPr id="42" name="Shape 41"/>
            <p:cNvCxnSpPr>
              <a:stCxn id="131" idx="4"/>
              <a:endCxn id="36" idx="1"/>
            </p:cNvCxnSpPr>
            <p:nvPr/>
          </p:nvCxnSpPr>
          <p:spPr>
            <a:xfrm rot="16200000" flipH="1">
              <a:off x="7097343" y="3513197"/>
              <a:ext cx="205898" cy="936104"/>
            </a:xfrm>
            <a:prstGeom prst="bentConnector2">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hape 45"/>
            <p:cNvCxnSpPr>
              <a:stCxn id="38" idx="2"/>
              <a:endCxn id="36" idx="3"/>
            </p:cNvCxnSpPr>
            <p:nvPr/>
          </p:nvCxnSpPr>
          <p:spPr>
            <a:xfrm rot="5400000">
              <a:off x="8060825" y="3252543"/>
              <a:ext cx="1303270" cy="360040"/>
            </a:xfrm>
            <a:prstGeom prst="bentConnector2">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7" idx="3"/>
              <a:endCxn id="35" idx="1"/>
            </p:cNvCxnSpPr>
            <p:nvPr/>
          </p:nvCxnSpPr>
          <p:spPr>
            <a:xfrm>
              <a:off x="6516216" y="2528900"/>
              <a:ext cx="432048" cy="0"/>
            </a:xfrm>
            <a:prstGeom prst="straightConnector1">
              <a:avLst/>
            </a:prstGeom>
            <a:ln w="28575">
              <a:solidFill>
                <a:srgbClr val="4A7EB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5" idx="3"/>
              <a:endCxn id="38" idx="1"/>
            </p:cNvCxnSpPr>
            <p:nvPr/>
          </p:nvCxnSpPr>
          <p:spPr>
            <a:xfrm>
              <a:off x="7812360" y="2528900"/>
              <a:ext cx="648072"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156176" y="3212976"/>
              <a:ext cx="1152128" cy="504056"/>
            </a:xfrm>
            <a:prstGeom prst="rect">
              <a:avLst/>
            </a:prstGeom>
            <a:solidFill>
              <a:schemeClr val="accent2">
                <a:lumMod val="40000"/>
                <a:lumOff val="60000"/>
              </a:schemeClr>
            </a:solidFill>
            <a:ln w="28575">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Forecasting-  and observing system representatives</a:t>
              </a:r>
              <a:endParaRPr lang="en-GB" sz="1200" dirty="0">
                <a:solidFill>
                  <a:schemeClr val="tx2"/>
                </a:solidFill>
              </a:endParaRPr>
            </a:p>
          </p:txBody>
        </p:sp>
        <p:cxnSp>
          <p:nvCxnSpPr>
            <p:cNvPr id="103" name="Straight Arrow Connector 102"/>
            <p:cNvCxnSpPr>
              <a:stCxn id="89" idx="0"/>
              <a:endCxn id="37" idx="2"/>
            </p:cNvCxnSpPr>
            <p:nvPr/>
          </p:nvCxnSpPr>
          <p:spPr>
            <a:xfrm flipH="1" flipV="1">
              <a:off x="6084168" y="2780928"/>
              <a:ext cx="648072" cy="43204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35" idx="2"/>
              <a:endCxn id="89" idx="0"/>
            </p:cNvCxnSpPr>
            <p:nvPr/>
          </p:nvCxnSpPr>
          <p:spPr>
            <a:xfrm flipH="1">
              <a:off x="6732240" y="2780928"/>
              <a:ext cx="648072" cy="432048"/>
            </a:xfrm>
            <a:prstGeom prst="straightConnector1">
              <a:avLst/>
            </a:prstGeom>
            <a:ln w="28575">
              <a:solidFill>
                <a:srgbClr val="4A7EB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Elbow Connector 137"/>
            <p:cNvCxnSpPr>
              <a:stCxn id="38" idx="0"/>
              <a:endCxn id="131" idx="0"/>
            </p:cNvCxnSpPr>
            <p:nvPr/>
          </p:nvCxnSpPr>
          <p:spPr>
            <a:xfrm rot="16200000" flipV="1">
              <a:off x="7604962" y="989354"/>
              <a:ext cx="414796" cy="2160240"/>
            </a:xfrm>
            <a:prstGeom prst="bentConnector3">
              <a:avLst>
                <a:gd name="adj1" fmla="val 155111"/>
              </a:avLst>
            </a:prstGeom>
            <a:ln w="28575">
              <a:solidFill>
                <a:srgbClr val="4A7EBB"/>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6282940" y="1870702"/>
              <a:ext cx="936104" cy="369332"/>
            </a:xfrm>
            <a:prstGeom prst="rect">
              <a:avLst/>
            </a:prstGeom>
            <a:noFill/>
          </p:spPr>
          <p:txBody>
            <a:bodyPr wrap="square" rtlCol="0">
              <a:spAutoFit/>
            </a:bodyPr>
            <a:lstStyle/>
            <a:p>
              <a:r>
                <a:rPr lang="en-GB" dirty="0" smtClean="0">
                  <a:solidFill>
                    <a:schemeClr val="tx2"/>
                  </a:solidFill>
                </a:rPr>
                <a:t>GOVST</a:t>
              </a:r>
              <a:endParaRPr lang="en-GB" dirty="0">
                <a:solidFill>
                  <a:schemeClr val="tx2"/>
                </a:solidFill>
              </a:endParaRPr>
            </a:p>
          </p:txBody>
        </p:sp>
      </p:grpSp>
      <p:sp>
        <p:nvSpPr>
          <p:cNvPr id="32" name="TextBox 31"/>
          <p:cNvSpPr txBox="1"/>
          <p:nvPr/>
        </p:nvSpPr>
        <p:spPr>
          <a:xfrm>
            <a:off x="323528" y="1844824"/>
            <a:ext cx="4248472" cy="2554545"/>
          </a:xfrm>
          <a:prstGeom prst="rect">
            <a:avLst/>
          </a:prstGeom>
          <a:noFill/>
        </p:spPr>
        <p:txBody>
          <a:bodyPr wrap="square" rtlCol="0">
            <a:spAutoFit/>
          </a:bodyPr>
          <a:lstStyle/>
          <a:p>
            <a:r>
              <a:rPr lang="en-GB" sz="2000" dirty="0" smtClean="0"/>
              <a:t>GODAE Ocean View (GOV) is represented by the </a:t>
            </a:r>
            <a:r>
              <a:rPr lang="en-GB" sz="2000" b="1" dirty="0" smtClean="0"/>
              <a:t>GOV Science Team or GOVST</a:t>
            </a:r>
            <a:r>
              <a:rPr lang="en-GB" sz="2000" dirty="0" smtClean="0"/>
              <a:t>:</a:t>
            </a:r>
          </a:p>
          <a:p>
            <a:pPr marL="180975" indent="-180975">
              <a:buFontTx/>
              <a:buChar char="-"/>
            </a:pPr>
            <a:r>
              <a:rPr lang="en-GB" sz="2000" i="1" dirty="0" smtClean="0"/>
              <a:t>Representatives </a:t>
            </a:r>
            <a:r>
              <a:rPr lang="en-GB" sz="2000" dirty="0" smtClean="0"/>
              <a:t>from national, international and intergovernmental organisations with an expertise in operational ocean monitoring and forecasting</a:t>
            </a:r>
          </a:p>
        </p:txBody>
      </p:sp>
      <p:sp>
        <p:nvSpPr>
          <p:cNvPr id="21" name="Rectangle 20"/>
          <p:cNvSpPr/>
          <p:nvPr/>
        </p:nvSpPr>
        <p:spPr>
          <a:xfrm>
            <a:off x="323528" y="4971072"/>
            <a:ext cx="8640960" cy="1400383"/>
          </a:xfrm>
          <a:prstGeom prst="rect">
            <a:avLst/>
          </a:prstGeom>
        </p:spPr>
        <p:txBody>
          <a:bodyPr wrap="square">
            <a:spAutoFit/>
          </a:bodyPr>
          <a:lstStyle/>
          <a:p>
            <a:pPr marL="4763" indent="-4763">
              <a:spcAft>
                <a:spcPts val="600"/>
              </a:spcAft>
            </a:pPr>
            <a:r>
              <a:rPr lang="en-GB" sz="2000" dirty="0" smtClean="0"/>
              <a:t>The GOVST is guided by a </a:t>
            </a:r>
            <a:r>
              <a:rPr lang="en-GB" sz="2000" b="1" dirty="0" smtClean="0"/>
              <a:t>group of Patrons </a:t>
            </a:r>
            <a:r>
              <a:rPr lang="en-GB" sz="2000" dirty="0" smtClean="0"/>
              <a:t>providing advice and advocacy to the members of the GOVST with regard to science activities, collaborations and resources.</a:t>
            </a:r>
          </a:p>
          <a:p>
            <a:pPr marL="4763" indent="-4763"/>
            <a:r>
              <a:rPr lang="en-GB" sz="2000" dirty="0" smtClean="0"/>
              <a:t>The GOV is supported by the </a:t>
            </a:r>
            <a:r>
              <a:rPr lang="en-GB" sz="2000" b="1" dirty="0" smtClean="0"/>
              <a:t>programme office.</a:t>
            </a:r>
            <a:endParaRPr lang="en-GB" sz="2000" dirty="0"/>
          </a:p>
        </p:txBody>
      </p:sp>
      <p:sp>
        <p:nvSpPr>
          <p:cNvPr id="22" name="Rectangle 21"/>
          <p:cNvSpPr/>
          <p:nvPr/>
        </p:nvSpPr>
        <p:spPr>
          <a:xfrm>
            <a:off x="352103" y="4571836"/>
            <a:ext cx="8352928" cy="369332"/>
          </a:xfrm>
          <a:prstGeom prst="rect">
            <a:avLst/>
          </a:prstGeom>
          <a:ln>
            <a:solidFill>
              <a:schemeClr val="accent3">
                <a:lumMod val="50000"/>
              </a:schemeClr>
            </a:solidFill>
          </a:ln>
        </p:spPr>
        <p:txBody>
          <a:bodyPr wrap="square">
            <a:spAutoFit/>
          </a:bodyPr>
          <a:lstStyle/>
          <a:p>
            <a:pPr>
              <a:spcBef>
                <a:spcPct val="0"/>
              </a:spcBef>
              <a:spcAft>
                <a:spcPts val="400"/>
              </a:spcAft>
              <a:buNone/>
            </a:pPr>
            <a:r>
              <a:rPr lang="en-CA" b="1" dirty="0" smtClean="0">
                <a:solidFill>
                  <a:schemeClr val="accent3">
                    <a:lumMod val="50000"/>
                  </a:schemeClr>
                </a:solidFill>
              </a:rPr>
              <a:t>GOVST co-Chairs: </a:t>
            </a:r>
            <a:r>
              <a:rPr lang="en-CA" dirty="0" smtClean="0">
                <a:solidFill>
                  <a:srgbClr val="627A32"/>
                </a:solidFill>
              </a:rPr>
              <a:t>Andreas Schiller (CSIRO, Australia) and Fraser Davidson (DFO, Canada)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7" name="Group 1"/>
          <p:cNvGraphicFramePr>
            <a:graphicFrameLocks noGrp="1"/>
          </p:cNvGraphicFramePr>
          <p:nvPr>
            <p:extLst>
              <p:ext uri="{D42A27DB-BD31-4B8C-83A1-F6EECF244321}">
                <p14:modId xmlns:p14="http://schemas.microsoft.com/office/powerpoint/2010/main" val="176219622"/>
              </p:ext>
            </p:extLst>
          </p:nvPr>
        </p:nvGraphicFramePr>
        <p:xfrm>
          <a:off x="756005" y="4504794"/>
          <a:ext cx="7675200" cy="1804510"/>
        </p:xfrm>
        <a:graphic>
          <a:graphicData uri="http://schemas.openxmlformats.org/drawingml/2006/table">
            <a:tbl>
              <a:tblPr/>
              <a:tblGrid>
                <a:gridCol w="1139040"/>
                <a:gridCol w="1389600"/>
                <a:gridCol w="1787040"/>
                <a:gridCol w="1052640"/>
                <a:gridCol w="2306880"/>
              </a:tblGrid>
              <a:tr h="455088">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dirty="0" smtClean="0">
                          <a:ln>
                            <a:noFill/>
                          </a:ln>
                          <a:solidFill>
                            <a:srgbClr val="000000"/>
                          </a:solidFill>
                          <a:effectLst/>
                          <a:latin typeface="Arial" charset="0"/>
                          <a:ea typeface="Droid Sans Fallback" charset="0"/>
                          <a:cs typeface="Droid Sans Fallback" charset="0"/>
                        </a:rPr>
                        <a:t>GEM-NEMO</a:t>
                      </a:r>
                    </a:p>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dirty="0" smtClean="0">
                          <a:ln>
                            <a:noFill/>
                          </a:ln>
                          <a:solidFill>
                            <a:srgbClr val="000000"/>
                          </a:solidFill>
                          <a:effectLst/>
                          <a:latin typeface="Arial" charset="0"/>
                          <a:ea typeface="Droid Sans Fallback" charset="0"/>
                          <a:cs typeface="Droid Sans Fallback" charset="0"/>
                        </a:rPr>
                        <a:t>configurations</a:t>
                      </a:r>
                    </a:p>
                  </a:txBody>
                  <a:tcPr marL="32655" marR="32655" marT="43860" marB="32659" horzOverflow="overflow">
                    <a:lnL>
                      <a:noFill/>
                    </a:lnL>
                    <a:lnR>
                      <a:noFill/>
                    </a:lnR>
                    <a:lnT>
                      <a:noFill/>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GEM</a:t>
                      </a:r>
                    </a:p>
                  </a:txBody>
                  <a:tcPr marL="32655" marR="32655" marT="43860" marB="32659" horzOverflow="overflow">
                    <a:lnL>
                      <a:noFill/>
                    </a:lnL>
                    <a:lnR>
                      <a:noFill/>
                    </a:lnR>
                    <a:lnT>
                      <a:noFill/>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Sea ice and ocean</a:t>
                      </a:r>
                    </a:p>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analyses</a:t>
                      </a:r>
                    </a:p>
                  </a:txBody>
                  <a:tcPr marL="32655" marR="32655" marT="43860" marB="32659" horzOverflow="overflow">
                    <a:lnL>
                      <a:noFill/>
                    </a:lnL>
                    <a:lnR>
                      <a:noFill/>
                    </a:lnR>
                    <a:lnT>
                      <a:noFill/>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Surface flux calculation</a:t>
                      </a:r>
                    </a:p>
                  </a:txBody>
                  <a:tcPr marL="32655" marR="32655" marT="43860" marB="32659" horzOverflow="overflow">
                    <a:lnL>
                      <a:noFill/>
                    </a:lnL>
                    <a:lnR>
                      <a:noFill/>
                    </a:lnR>
                    <a:lnT>
                      <a:noFill/>
                    </a:lnT>
                    <a:lnB w="360" cap="flat" cmpd="sng" algn="ctr">
                      <a:solidFill>
                        <a:srgbClr val="000000"/>
                      </a:solidFill>
                      <a:prstDash val="solid"/>
                      <a:round/>
                      <a:headEnd type="none" w="med" len="med"/>
                      <a:tailEnd type="none" w="med" len="med"/>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 Remarks</a:t>
                      </a:r>
                    </a:p>
                  </a:txBody>
                  <a:tcPr marL="32655" marR="32655" marT="43860" marB="32659" horzOverflow="overflow">
                    <a:lnL>
                      <a:noFill/>
                    </a:lnL>
                    <a:lnR>
                      <a:noFill/>
                    </a:lnR>
                    <a:lnT>
                      <a:noFill/>
                    </a:lnT>
                    <a:lnB w="360" cap="flat" cmpd="sng" algn="ctr">
                      <a:solidFill>
                        <a:srgbClr val="000000"/>
                      </a:solidFill>
                      <a:prstDash val="solid"/>
                      <a:round/>
                      <a:headEnd type="none" w="med" len="med"/>
                      <a:tailEnd type="none" w="med" len="med"/>
                    </a:lnB>
                    <a:lnTlToBr>
                      <a:noFill/>
                    </a:lnTlToBr>
                    <a:lnBlToTr>
                      <a:noFill/>
                    </a:lnBlToTr>
                    <a:noFill/>
                  </a:tcPr>
                </a:tc>
              </a:tr>
              <a:tr h="361478">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500" b="1" i="0" u="none" strike="noStrike" cap="none" normalizeH="0" baseline="0" smtClean="0">
                          <a:ln>
                            <a:noFill/>
                          </a:ln>
                          <a:solidFill>
                            <a:srgbClr val="000000"/>
                          </a:solidFill>
                          <a:effectLst/>
                          <a:latin typeface="Arial" charset="0"/>
                          <a:ea typeface="Droid Sans Fallback" charset="0"/>
                          <a:cs typeface="Droid Sans Fallback" charset="0"/>
                        </a:rPr>
                        <a:t>U03</a:t>
                      </a:r>
                    </a:p>
                  </a:txBody>
                  <a:tcPr marL="32655" marR="32655" marT="45461" marB="32659" horzOverflow="overflow">
                    <a:lnL>
                      <a:noFill/>
                    </a:lnL>
                    <a:lnR>
                      <a:noFill/>
                    </a:lnR>
                    <a:lnT w="36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uncoupled</a:t>
                      </a:r>
                    </a:p>
                  </a:txBody>
                  <a:tcPr marL="32655" marR="32655" marT="43860" marB="32659" horzOverflow="overflow">
                    <a:lnL>
                      <a:noFill/>
                    </a:lnL>
                    <a:lnR>
                      <a:noFill/>
                    </a:lnR>
                    <a:lnT w="36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CMC</a:t>
                      </a:r>
                    </a:p>
                  </a:txBody>
                  <a:tcPr marL="32655" marR="32655" marT="43860" marB="32659" horzOverflow="overflow">
                    <a:lnL>
                      <a:noFill/>
                    </a:lnL>
                    <a:lnR>
                      <a:noFill/>
                    </a:lnR>
                    <a:lnT w="36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implicit</a:t>
                      </a:r>
                    </a:p>
                  </a:txBody>
                  <a:tcPr marL="32655" marR="32655" marT="43860" marB="32659" horzOverflow="overflow">
                    <a:lnL>
                      <a:noFill/>
                    </a:lnL>
                    <a:lnR>
                      <a:noFill/>
                    </a:lnR>
                    <a:lnT w="36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dirty="0" smtClean="0">
                          <a:ln>
                            <a:noFill/>
                          </a:ln>
                          <a:solidFill>
                            <a:srgbClr val="000000"/>
                          </a:solidFill>
                          <a:effectLst/>
                          <a:latin typeface="Arial" charset="0"/>
                          <a:ea typeface="Droid Sans Fallback" charset="0"/>
                          <a:cs typeface="Droid Sans Fallback" charset="0"/>
                        </a:rPr>
                        <a:t>ice fixed in time </a:t>
                      </a:r>
                    </a:p>
                  </a:txBody>
                  <a:tcPr marL="32655" marR="32655" marT="43860" marB="32659" horzOverflow="overflow">
                    <a:lnL>
                      <a:noFill/>
                    </a:lnL>
                    <a:lnR>
                      <a:noFill/>
                    </a:lnR>
                    <a:lnT w="360" cap="flat" cmpd="sng" algn="ctr">
                      <a:solidFill>
                        <a:srgbClr val="000000"/>
                      </a:solidFill>
                      <a:prstDash val="solid"/>
                      <a:round/>
                      <a:headEnd type="none" w="med" len="med"/>
                      <a:tailEnd type="none" w="med" len="med"/>
                    </a:lnT>
                    <a:lnB>
                      <a:noFill/>
                    </a:lnB>
                    <a:lnTlToBr>
                      <a:noFill/>
                    </a:lnTlToBr>
                    <a:lnBlToTr>
                      <a:noFill/>
                    </a:lnBlToTr>
                    <a:noFill/>
                  </a:tcPr>
                </a:tc>
              </a:tr>
              <a:tr h="361478">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500" b="1" i="0" u="none" strike="noStrike" cap="none" normalizeH="0" baseline="0" smtClean="0">
                          <a:ln>
                            <a:noFill/>
                          </a:ln>
                          <a:solidFill>
                            <a:srgbClr val="000000"/>
                          </a:solidFill>
                          <a:effectLst/>
                          <a:latin typeface="Arial" charset="0"/>
                          <a:ea typeface="Droid Sans Fallback" charset="0"/>
                          <a:cs typeface="Droid Sans Fallback" charset="0"/>
                        </a:rPr>
                        <a:t>U04</a:t>
                      </a:r>
                    </a:p>
                  </a:txBody>
                  <a:tcPr marL="32655" marR="32655" marT="45461" marB="32659" horzOverflow="overflow">
                    <a:lnL>
                      <a:noFill/>
                    </a:lnL>
                    <a:lnR>
                      <a:noFill/>
                    </a:lnR>
                    <a:lnT>
                      <a:noFill/>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uncoupled</a:t>
                      </a:r>
                    </a:p>
                  </a:txBody>
                  <a:tcPr marL="32655" marR="32655" marT="43860" marB="32659" horzOverflow="overflow">
                    <a:lnL>
                      <a:noFill/>
                    </a:lnL>
                    <a:lnR>
                      <a:noFill/>
                    </a:lnR>
                    <a:lnT>
                      <a:noFill/>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GIOPS</a:t>
                      </a:r>
                    </a:p>
                  </a:txBody>
                  <a:tcPr marL="32655" marR="32655" marT="43860" marB="32659" horzOverflow="overflow">
                    <a:lnL>
                      <a:noFill/>
                    </a:lnL>
                    <a:lnR>
                      <a:noFill/>
                    </a:lnR>
                    <a:lnT>
                      <a:noFill/>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explicit</a:t>
                      </a:r>
                    </a:p>
                  </a:txBody>
                  <a:tcPr marL="32655" marR="32655" marT="43860" marB="32659" horzOverflow="overflow">
                    <a:lnL>
                      <a:noFill/>
                    </a:lnL>
                    <a:lnR>
                      <a:noFill/>
                    </a:lnR>
                    <a:lnT>
                      <a:noFill/>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dirty="0" smtClean="0">
                          <a:ln>
                            <a:noFill/>
                          </a:ln>
                          <a:solidFill>
                            <a:srgbClr val="000000"/>
                          </a:solidFill>
                          <a:effectLst/>
                          <a:latin typeface="Arial" charset="0"/>
                          <a:ea typeface="Droid Sans Fallback" charset="0"/>
                          <a:cs typeface="Droid Sans Fallback" charset="0"/>
                        </a:rPr>
                        <a:t>ice fixed in time</a:t>
                      </a:r>
                    </a:p>
                  </a:txBody>
                  <a:tcPr marL="32655" marR="32655" marT="43860" marB="32659" horzOverflow="overflow">
                    <a:lnL>
                      <a:noFill/>
                    </a:lnL>
                    <a:lnR>
                      <a:noFill/>
                    </a:lnR>
                    <a:lnT>
                      <a:noFill/>
                    </a:lnT>
                    <a:lnB>
                      <a:noFill/>
                    </a:lnB>
                    <a:lnTlToBr>
                      <a:noFill/>
                    </a:lnTlToBr>
                    <a:lnBlToTr>
                      <a:noFill/>
                    </a:lnBlToTr>
                    <a:noFill/>
                  </a:tcPr>
                </a:tc>
              </a:tr>
              <a:tr h="626466">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500" b="1" i="0" u="none" strike="noStrike" cap="none" normalizeH="0" baseline="0" smtClean="0">
                          <a:ln>
                            <a:noFill/>
                          </a:ln>
                          <a:solidFill>
                            <a:srgbClr val="000000"/>
                          </a:solidFill>
                          <a:effectLst/>
                          <a:latin typeface="Arial" charset="0"/>
                          <a:ea typeface="Droid Sans Fallback" charset="0"/>
                          <a:cs typeface="Droid Sans Fallback" charset="0"/>
                        </a:rPr>
                        <a:t>C04</a:t>
                      </a:r>
                    </a:p>
                  </a:txBody>
                  <a:tcPr marL="32655" marR="32655" marT="45461" marB="32659" horzOverflow="overflow">
                    <a:lnL>
                      <a:noFill/>
                    </a:lnL>
                    <a:lnR>
                      <a:noFill/>
                    </a:lnR>
                    <a:lnT>
                      <a:noFill/>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coupled w/ NEMO</a:t>
                      </a:r>
                    </a:p>
                  </a:txBody>
                  <a:tcPr marL="32655" marR="32655" marT="43860" marB="32659" horzOverflow="overflow">
                    <a:lnL>
                      <a:noFill/>
                    </a:lnL>
                    <a:lnR>
                      <a:noFill/>
                    </a:lnR>
                    <a:lnT>
                      <a:noFill/>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GIOPS</a:t>
                      </a:r>
                    </a:p>
                  </a:txBody>
                  <a:tcPr marL="32655" marR="32655" marT="43860" marB="32659" horzOverflow="overflow">
                    <a:lnL>
                      <a:noFill/>
                    </a:lnL>
                    <a:lnR>
                      <a:noFill/>
                    </a:lnR>
                    <a:lnT>
                      <a:noFill/>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explicit</a:t>
                      </a:r>
                    </a:p>
                  </a:txBody>
                  <a:tcPr marL="32655" marR="32655" marT="43860" marB="32659" horzOverflow="overflow">
                    <a:lnL>
                      <a:noFill/>
                    </a:lnL>
                    <a:lnR>
                      <a:noFill/>
                    </a:lnR>
                    <a:lnT>
                      <a:noFill/>
                    </a:lnT>
                    <a:lnB>
                      <a:noFill/>
                    </a:lnB>
                    <a:lnTlToBr>
                      <a:noFill/>
                    </a:lnTlToBr>
                    <a:lnBlToTr>
                      <a:noFill/>
                    </a:lnBlToTr>
                    <a:no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Droid Sans Fallback" charset="0"/>
                          <a:cs typeface="Droid Sans Fallback" charset="0"/>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Droid Sans Fallback" charset="0"/>
                          <a:cs typeface="Droid Sans Fallback" charset="0"/>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Droid Sans Fallback" charset="0"/>
                          <a:cs typeface="Droid Sans Fallback" charset="0"/>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en-US" sz="1300" b="0" i="0" u="none" strike="noStrike" cap="none" normalizeH="0" baseline="0" smtClean="0">
                          <a:ln>
                            <a:noFill/>
                          </a:ln>
                          <a:solidFill>
                            <a:srgbClr val="000000"/>
                          </a:solidFill>
                          <a:effectLst/>
                          <a:latin typeface="Arial" charset="0"/>
                          <a:ea typeface="Droid Sans Fallback" charset="0"/>
                          <a:cs typeface="Droid Sans Fallback" charset="0"/>
                        </a:rPr>
                        <a:t>Surface fluxes calc. in NEMO</a:t>
                      </a:r>
                    </a:p>
                  </a:txBody>
                  <a:tcPr marL="32655" marR="32655" marT="43860" marB="32659" horzOverflow="overflow">
                    <a:lnL>
                      <a:noFill/>
                    </a:lnL>
                    <a:lnR>
                      <a:noFill/>
                    </a:lnR>
                    <a:lnT>
                      <a:noFill/>
                    </a:lnT>
                    <a:lnB>
                      <a:noFill/>
                    </a:lnB>
                    <a:lnTlToBr>
                      <a:noFill/>
                    </a:lnTlToBr>
                    <a:lnBlToTr>
                      <a:noFill/>
                    </a:lnBlToTr>
                    <a:noFill/>
                  </a:tcPr>
                </a:tc>
              </a:tr>
            </a:tbl>
          </a:graphicData>
        </a:graphic>
      </p:graphicFrame>
      <p:sp>
        <p:nvSpPr>
          <p:cNvPr id="4123" name="Text Box 27"/>
          <p:cNvSpPr txBox="1">
            <a:spLocks noChangeArrowheads="1"/>
          </p:cNvSpPr>
          <p:nvPr/>
        </p:nvSpPr>
        <p:spPr bwMode="auto">
          <a:xfrm>
            <a:off x="2285280" y="351397"/>
            <a:ext cx="4959360" cy="338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346" tIns="56622" rIns="81346" bIns="40674"/>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roid Sans Fallback" charset="0"/>
                <a:cs typeface="Droid Sans Fallback" charset="0"/>
              </a:defRPr>
            </a:lvl9pPr>
          </a:lstStyle>
          <a:p>
            <a:pPr defTabSz="413265" fontAlgn="base" hangingPunct="0">
              <a:lnSpc>
                <a:spcPct val="93000"/>
              </a:lnSpc>
              <a:spcBef>
                <a:spcPct val="0"/>
              </a:spcBef>
              <a:spcAft>
                <a:spcPct val="0"/>
              </a:spcAft>
              <a:buClr>
                <a:srgbClr val="000000"/>
              </a:buClr>
              <a:buSzPct val="100000"/>
            </a:pPr>
            <a:r>
              <a:rPr lang="en-US" altLang="en-US" b="1" dirty="0" smtClean="0"/>
              <a:t>New GEM-NEMO Configuration and Experiments</a:t>
            </a:r>
          </a:p>
        </p:txBody>
      </p:sp>
      <p:sp>
        <p:nvSpPr>
          <p:cNvPr id="4124" name="Text Box 28"/>
          <p:cNvSpPr txBox="1">
            <a:spLocks noChangeArrowheads="1"/>
          </p:cNvSpPr>
          <p:nvPr/>
        </p:nvSpPr>
        <p:spPr bwMode="auto">
          <a:xfrm>
            <a:off x="830880" y="1000906"/>
            <a:ext cx="7505280" cy="3335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346" tIns="55027" rIns="81346" bIns="40674"/>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Droid Sans Fallback" charset="0"/>
                <a:cs typeface="Droid Sans Fallback" charset="0"/>
              </a:defRPr>
            </a:lvl9pPr>
          </a:lstStyle>
          <a:p>
            <a:pPr defTabSz="413265" fontAlgn="base" hangingPunct="0">
              <a:lnSpc>
                <a:spcPct val="93000"/>
              </a:lnSpc>
              <a:spcBef>
                <a:spcPct val="0"/>
              </a:spcBef>
              <a:spcAft>
                <a:spcPct val="0"/>
              </a:spcAft>
              <a:buClr>
                <a:srgbClr val="000000"/>
              </a:buClr>
              <a:buSzPct val="45000"/>
              <a:buFont typeface="Wingdings" charset="2"/>
              <a:buChar char=""/>
            </a:pPr>
            <a:r>
              <a:rPr lang="en-US" altLang="en-US" dirty="0" smtClean="0"/>
              <a:t>GEM configuration</a:t>
            </a:r>
          </a:p>
          <a:p>
            <a:pPr defTabSz="413265" fontAlgn="base" hangingPunct="0">
              <a:lnSpc>
                <a:spcPct val="93000"/>
              </a:lnSpc>
              <a:spcBef>
                <a:spcPct val="0"/>
              </a:spcBef>
              <a:spcAft>
                <a:spcPct val="0"/>
              </a:spcAft>
            </a:pPr>
            <a:r>
              <a:rPr lang="en-US" altLang="en-US" sz="500" dirty="0"/>
              <a:t> </a:t>
            </a:r>
          </a:p>
          <a:p>
            <a:pPr defTabSz="413265" fontAlgn="base" hangingPunct="0">
              <a:lnSpc>
                <a:spcPct val="93000"/>
              </a:lnSpc>
              <a:spcBef>
                <a:spcPct val="0"/>
              </a:spcBef>
              <a:spcAft>
                <a:spcPct val="0"/>
              </a:spcAft>
              <a:buClr>
                <a:srgbClr val="000000"/>
              </a:buClr>
              <a:buSzPct val="45000"/>
            </a:pPr>
            <a:r>
              <a:rPr lang="en-US" altLang="en-US" dirty="0" smtClean="0"/>
              <a:t>- As in Global Deterministic Prediction System GDPS 4.0 (25 km) </a:t>
            </a:r>
          </a:p>
          <a:p>
            <a:pPr defTabSz="413265" fontAlgn="base" hangingPunct="0">
              <a:lnSpc>
                <a:spcPct val="93000"/>
              </a:lnSpc>
              <a:spcBef>
                <a:spcPct val="0"/>
              </a:spcBef>
              <a:spcAft>
                <a:spcPct val="0"/>
              </a:spcAft>
              <a:buClr>
                <a:srgbClr val="000000"/>
              </a:buClr>
              <a:buSzPct val="45000"/>
            </a:pPr>
            <a:r>
              <a:rPr lang="en-US" altLang="en-US" sz="500" dirty="0"/>
              <a:t> </a:t>
            </a:r>
          </a:p>
          <a:p>
            <a:pPr defTabSz="413265" fontAlgn="base" hangingPunct="0">
              <a:lnSpc>
                <a:spcPct val="93000"/>
              </a:lnSpc>
              <a:spcBef>
                <a:spcPct val="0"/>
              </a:spcBef>
              <a:spcAft>
                <a:spcPct val="0"/>
              </a:spcAft>
              <a:buClr>
                <a:srgbClr val="000000"/>
              </a:buClr>
              <a:buSzPct val="45000"/>
            </a:pPr>
            <a:r>
              <a:rPr lang="en-US" altLang="en-US" dirty="0" smtClean="0"/>
              <a:t>- incremental analysis update (IAU) and recycling</a:t>
            </a:r>
          </a:p>
          <a:p>
            <a:pPr defTabSz="413265" fontAlgn="base" hangingPunct="0">
              <a:lnSpc>
                <a:spcPct val="93000"/>
              </a:lnSpc>
              <a:spcBef>
                <a:spcPct val="0"/>
              </a:spcBef>
              <a:spcAft>
                <a:spcPct val="0"/>
              </a:spcAft>
            </a:pPr>
            <a:endParaRPr lang="en-US" altLang="en-US" dirty="0" smtClean="0"/>
          </a:p>
          <a:p>
            <a:pPr defTabSz="413265" fontAlgn="base" hangingPunct="0">
              <a:lnSpc>
                <a:spcPct val="93000"/>
              </a:lnSpc>
              <a:spcBef>
                <a:spcPct val="0"/>
              </a:spcBef>
              <a:spcAft>
                <a:spcPct val="0"/>
              </a:spcAft>
              <a:buClr>
                <a:srgbClr val="000000"/>
              </a:buClr>
              <a:buSzPct val="45000"/>
              <a:buFont typeface="Wingdings" charset="2"/>
              <a:buChar char=""/>
            </a:pPr>
            <a:r>
              <a:rPr lang="en-US" altLang="en-US" dirty="0" smtClean="0"/>
              <a:t>NEMO configuration identical to that of GIOPS (ORCA025) except for the</a:t>
            </a:r>
          </a:p>
          <a:p>
            <a:pPr defTabSz="413265" fontAlgn="base" hangingPunct="0">
              <a:lnSpc>
                <a:spcPct val="93000"/>
              </a:lnSpc>
              <a:spcBef>
                <a:spcPct val="0"/>
              </a:spcBef>
              <a:spcAft>
                <a:spcPct val="0"/>
              </a:spcAft>
              <a:buClr>
                <a:srgbClr val="000000"/>
              </a:buClr>
              <a:buSzPct val="45000"/>
            </a:pPr>
            <a:r>
              <a:rPr lang="en-US" altLang="en-US" sz="500" dirty="0"/>
              <a:t> </a:t>
            </a:r>
          </a:p>
          <a:p>
            <a:pPr defTabSz="413265" fontAlgn="base" hangingPunct="0">
              <a:lnSpc>
                <a:spcPct val="93000"/>
              </a:lnSpc>
              <a:spcBef>
                <a:spcPct val="0"/>
              </a:spcBef>
              <a:spcAft>
                <a:spcPct val="0"/>
              </a:spcAft>
            </a:pPr>
            <a:r>
              <a:rPr lang="en-US" altLang="en-US" dirty="0" smtClean="0"/>
              <a:t>    surface flux parameterization (RPN PHY instead of CORE – Francois Roy)</a:t>
            </a:r>
          </a:p>
          <a:p>
            <a:pPr defTabSz="413265" fontAlgn="base" hangingPunct="0">
              <a:lnSpc>
                <a:spcPct val="93000"/>
              </a:lnSpc>
              <a:spcBef>
                <a:spcPct val="0"/>
              </a:spcBef>
              <a:spcAft>
                <a:spcPct val="0"/>
              </a:spcAft>
              <a:buClr>
                <a:srgbClr val="000000"/>
              </a:buClr>
              <a:buSzPct val="45000"/>
            </a:pPr>
            <a:endParaRPr lang="en-US" altLang="en-US" dirty="0" smtClean="0"/>
          </a:p>
          <a:p>
            <a:pPr defTabSz="413265" fontAlgn="base" hangingPunct="0">
              <a:lnSpc>
                <a:spcPct val="93000"/>
              </a:lnSpc>
              <a:spcBef>
                <a:spcPct val="0"/>
              </a:spcBef>
              <a:spcAft>
                <a:spcPct val="0"/>
              </a:spcAft>
              <a:buClr>
                <a:srgbClr val="000000"/>
              </a:buClr>
              <a:buSzPct val="45000"/>
              <a:buFont typeface="Wingdings" charset="2"/>
              <a:buChar char=""/>
            </a:pPr>
            <a:r>
              <a:rPr lang="en-US" altLang="en-US" dirty="0" smtClean="0"/>
              <a:t>Ice-ocean analysis: CMC or GIOPS v182</a:t>
            </a:r>
          </a:p>
          <a:p>
            <a:pPr defTabSz="413265" fontAlgn="base" hangingPunct="0">
              <a:lnSpc>
                <a:spcPct val="93000"/>
              </a:lnSpc>
              <a:spcBef>
                <a:spcPct val="0"/>
              </a:spcBef>
              <a:spcAft>
                <a:spcPct val="0"/>
              </a:spcAft>
              <a:buClr>
                <a:srgbClr val="000000"/>
              </a:buClr>
              <a:buSzPct val="45000"/>
            </a:pPr>
            <a:endParaRPr lang="en-US" altLang="en-US" dirty="0" smtClean="0"/>
          </a:p>
          <a:p>
            <a:pPr defTabSz="413265" fontAlgn="base" hangingPunct="0">
              <a:lnSpc>
                <a:spcPct val="93000"/>
              </a:lnSpc>
              <a:spcBef>
                <a:spcPct val="0"/>
              </a:spcBef>
              <a:spcAft>
                <a:spcPct val="0"/>
              </a:spcAft>
              <a:buClr>
                <a:srgbClr val="000000"/>
              </a:buClr>
              <a:buSzPct val="45000"/>
              <a:buFont typeface="Wingdings" charset="2"/>
              <a:buChar char=""/>
            </a:pPr>
            <a:r>
              <a:rPr lang="en-US" altLang="en-US" dirty="0" smtClean="0"/>
              <a:t>Series of 10-day </a:t>
            </a:r>
            <a:r>
              <a:rPr lang="en-US" altLang="en-US" dirty="0" err="1" smtClean="0"/>
              <a:t>hindcasts</a:t>
            </a:r>
            <a:r>
              <a:rPr lang="en-US" altLang="en-US" dirty="0" smtClean="0"/>
              <a:t> initialized at 36-hour intervals performed with </a:t>
            </a:r>
          </a:p>
          <a:p>
            <a:pPr defTabSz="413265" fontAlgn="base" hangingPunct="0">
              <a:lnSpc>
                <a:spcPct val="93000"/>
              </a:lnSpc>
              <a:spcBef>
                <a:spcPct val="0"/>
              </a:spcBef>
              <a:spcAft>
                <a:spcPct val="0"/>
              </a:spcAft>
              <a:buClr>
                <a:srgbClr val="000000"/>
              </a:buClr>
              <a:buSzPct val="45000"/>
            </a:pPr>
            <a:r>
              <a:rPr lang="en-US" altLang="en-US" sz="500" dirty="0"/>
              <a:t> </a:t>
            </a:r>
          </a:p>
          <a:p>
            <a:pPr defTabSz="413265" fontAlgn="base" hangingPunct="0">
              <a:lnSpc>
                <a:spcPct val="93000"/>
              </a:lnSpc>
              <a:spcBef>
                <a:spcPct val="0"/>
              </a:spcBef>
              <a:spcAft>
                <a:spcPct val="0"/>
              </a:spcAft>
              <a:buClr>
                <a:srgbClr val="000000"/>
              </a:buClr>
              <a:buSzPct val="45000"/>
            </a:pPr>
            <a:r>
              <a:rPr lang="en-US" altLang="en-US" dirty="0" smtClean="0"/>
              <a:t>three GEM-NEMO configurations </a:t>
            </a:r>
          </a:p>
          <a:p>
            <a:pPr defTabSz="413265" fontAlgn="base" hangingPunct="0">
              <a:lnSpc>
                <a:spcPct val="93000"/>
              </a:lnSpc>
              <a:spcBef>
                <a:spcPct val="0"/>
              </a:spcBef>
              <a:spcAft>
                <a:spcPct val="0"/>
              </a:spcAft>
              <a:buClr>
                <a:srgbClr val="000000"/>
              </a:buClr>
              <a:buSzPct val="45000"/>
            </a:pPr>
            <a:r>
              <a:rPr lang="en-US" altLang="en-US" sz="500" dirty="0"/>
              <a:t> </a:t>
            </a:r>
          </a:p>
          <a:p>
            <a:pPr defTabSz="413265" fontAlgn="base" hangingPunct="0">
              <a:lnSpc>
                <a:spcPct val="93000"/>
              </a:lnSpc>
              <a:spcBef>
                <a:spcPct val="0"/>
              </a:spcBef>
              <a:spcAft>
                <a:spcPct val="0"/>
              </a:spcAft>
              <a:buClr>
                <a:srgbClr val="000000"/>
              </a:buClr>
              <a:buSzPct val="45000"/>
            </a:pPr>
            <a:r>
              <a:rPr lang="en-US" altLang="en-US" sz="500" dirty="0"/>
              <a:t> </a:t>
            </a:r>
          </a:p>
          <a:p>
            <a:pPr defTabSz="413265" fontAlgn="base" hangingPunct="0">
              <a:lnSpc>
                <a:spcPct val="93000"/>
              </a:lnSpc>
              <a:spcBef>
                <a:spcPct val="0"/>
              </a:spcBef>
              <a:spcAft>
                <a:spcPct val="0"/>
              </a:spcAft>
              <a:buClr>
                <a:srgbClr val="000000"/>
              </a:buClr>
              <a:buSzPct val="45000"/>
            </a:pPr>
            <a:r>
              <a:rPr lang="en-US" altLang="en-US" dirty="0" smtClean="0"/>
              <a:t>- 42 (40) cases for Jul-Aug (Feb-Mar) 2011 </a:t>
            </a:r>
          </a:p>
        </p:txBody>
      </p:sp>
    </p:spTree>
    <p:extLst>
      <p:ext uri="{BB962C8B-B14F-4D97-AF65-F5344CB8AC3E}">
        <p14:creationId xmlns:p14="http://schemas.microsoft.com/office/powerpoint/2010/main" val="82585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242" y="246266"/>
            <a:ext cx="4312800" cy="63539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62" y="246266"/>
            <a:ext cx="4312800" cy="63539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Text Box 3"/>
          <p:cNvSpPr txBox="1">
            <a:spLocks noChangeArrowheads="1"/>
          </p:cNvSpPr>
          <p:nvPr/>
        </p:nvSpPr>
        <p:spPr bwMode="auto">
          <a:xfrm>
            <a:off x="2839680" y="4751087"/>
            <a:ext cx="1344960" cy="75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407" tIns="55066" rIns="81407" bIns="40703"/>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pPr algn="ctr" defTabSz="413565" fontAlgn="base" hangingPunct="0">
              <a:lnSpc>
                <a:spcPct val="93000"/>
              </a:lnSpc>
              <a:spcBef>
                <a:spcPct val="0"/>
              </a:spcBef>
              <a:spcAft>
                <a:spcPct val="0"/>
              </a:spcAft>
              <a:buClr>
                <a:srgbClr val="000000"/>
              </a:buClr>
              <a:buSzPct val="100000"/>
            </a:pPr>
            <a:r>
              <a:rPr lang="en-US" altLang="en-US" b="1" smtClean="0">
                <a:solidFill>
                  <a:srgbClr val="0066CC"/>
                </a:solidFill>
              </a:rPr>
              <a:t>U03</a:t>
            </a:r>
            <a:r>
              <a:rPr lang="en-US" altLang="en-US" smtClean="0"/>
              <a:t> vs </a:t>
            </a:r>
            <a:r>
              <a:rPr lang="en-US" altLang="en-US" b="1" smtClean="0">
                <a:solidFill>
                  <a:srgbClr val="FF0000"/>
                </a:solidFill>
              </a:rPr>
              <a:t>C04</a:t>
            </a:r>
          </a:p>
          <a:p>
            <a:pPr algn="ctr" defTabSz="413565" fontAlgn="base" hangingPunct="0">
              <a:lnSpc>
                <a:spcPct val="93000"/>
              </a:lnSpc>
              <a:spcBef>
                <a:spcPct val="0"/>
              </a:spcBef>
              <a:spcAft>
                <a:spcPct val="0"/>
              </a:spcAft>
              <a:buClr>
                <a:srgbClr val="000000"/>
              </a:buClr>
              <a:buSzPct val="100000"/>
            </a:pPr>
            <a:r>
              <a:rPr lang="en-US" altLang="en-US" b="1" smtClean="0"/>
              <a:t>120-h Asia</a:t>
            </a:r>
          </a:p>
          <a:p>
            <a:pPr algn="ctr" defTabSz="413565" fontAlgn="base" hangingPunct="0">
              <a:lnSpc>
                <a:spcPct val="93000"/>
              </a:lnSpc>
              <a:spcBef>
                <a:spcPct val="0"/>
              </a:spcBef>
              <a:spcAft>
                <a:spcPct val="0"/>
              </a:spcAft>
              <a:buClr>
                <a:srgbClr val="000000"/>
              </a:buClr>
              <a:buSzPct val="100000"/>
            </a:pPr>
            <a:r>
              <a:rPr lang="en-US" altLang="en-US" sz="1500"/>
              <a:t>Jul-Aug 2011</a:t>
            </a:r>
          </a:p>
        </p:txBody>
      </p:sp>
      <p:sp>
        <p:nvSpPr>
          <p:cNvPr id="8196" name="Text Box 4"/>
          <p:cNvSpPr txBox="1">
            <a:spLocks noChangeArrowheads="1"/>
          </p:cNvSpPr>
          <p:nvPr/>
        </p:nvSpPr>
        <p:spPr bwMode="auto">
          <a:xfrm>
            <a:off x="7243200" y="4759728"/>
            <a:ext cx="1360800" cy="75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407" tIns="55066" rIns="81407" bIns="40703"/>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pPr algn="ctr" defTabSz="413565" fontAlgn="base" hangingPunct="0">
              <a:lnSpc>
                <a:spcPct val="93000"/>
              </a:lnSpc>
              <a:spcBef>
                <a:spcPct val="0"/>
              </a:spcBef>
              <a:spcAft>
                <a:spcPct val="0"/>
              </a:spcAft>
              <a:buClr>
                <a:srgbClr val="000000"/>
              </a:buClr>
              <a:buSzPct val="100000"/>
            </a:pPr>
            <a:r>
              <a:rPr lang="en-US" altLang="en-US" b="1" smtClean="0">
                <a:solidFill>
                  <a:srgbClr val="0066CC"/>
                </a:solidFill>
              </a:rPr>
              <a:t>U03</a:t>
            </a:r>
            <a:r>
              <a:rPr lang="en-US" altLang="en-US" smtClean="0"/>
              <a:t> vs </a:t>
            </a:r>
            <a:r>
              <a:rPr lang="en-US" altLang="en-US" b="1" smtClean="0">
                <a:solidFill>
                  <a:srgbClr val="FF0000"/>
                </a:solidFill>
              </a:rPr>
              <a:t>C04</a:t>
            </a:r>
          </a:p>
          <a:p>
            <a:pPr algn="ctr" defTabSz="413565" fontAlgn="base" hangingPunct="0">
              <a:lnSpc>
                <a:spcPct val="93000"/>
              </a:lnSpc>
              <a:spcBef>
                <a:spcPct val="0"/>
              </a:spcBef>
              <a:spcAft>
                <a:spcPct val="0"/>
              </a:spcAft>
              <a:buClr>
                <a:srgbClr val="000000"/>
              </a:buClr>
              <a:buSzPct val="100000"/>
            </a:pPr>
            <a:r>
              <a:rPr lang="en-US" altLang="en-US" b="1" smtClean="0"/>
              <a:t>120-h Japan</a:t>
            </a:r>
          </a:p>
          <a:p>
            <a:pPr algn="ctr" defTabSz="413565" fontAlgn="base" hangingPunct="0">
              <a:lnSpc>
                <a:spcPct val="93000"/>
              </a:lnSpc>
              <a:spcBef>
                <a:spcPct val="0"/>
              </a:spcBef>
              <a:spcAft>
                <a:spcPct val="0"/>
              </a:spcAft>
              <a:buClr>
                <a:srgbClr val="000000"/>
              </a:buClr>
              <a:buSzPct val="100000"/>
            </a:pPr>
            <a:r>
              <a:rPr lang="en-US" altLang="en-US" sz="1500"/>
              <a:t>Jul-Aug 2011</a:t>
            </a:r>
          </a:p>
        </p:txBody>
      </p:sp>
    </p:spTree>
    <p:extLst>
      <p:ext uri="{BB962C8B-B14F-4D97-AF65-F5344CB8AC3E}">
        <p14:creationId xmlns:p14="http://schemas.microsoft.com/office/powerpoint/2010/main" val="2874328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840" y="862661"/>
            <a:ext cx="3648960" cy="25879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960" y="3509658"/>
            <a:ext cx="3648960" cy="25879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3765" y="3509658"/>
            <a:ext cx="3648960" cy="25879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Text Box 4"/>
          <p:cNvSpPr txBox="1">
            <a:spLocks noChangeArrowheads="1"/>
          </p:cNvSpPr>
          <p:nvPr/>
        </p:nvSpPr>
        <p:spPr bwMode="auto">
          <a:xfrm>
            <a:off x="231840" y="1856360"/>
            <a:ext cx="793440" cy="445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563" tIns="51971" rIns="81563" bIns="40781"/>
          <a:lstStyle>
            <a:lvl1pPr>
              <a:tabLst>
                <a:tab pos="723900" algn="l"/>
              </a:tabLst>
              <a:defRPr>
                <a:solidFill>
                  <a:srgbClr val="000000"/>
                </a:solidFill>
                <a:latin typeface="Arial" charset="0"/>
                <a:ea typeface="Droid Sans Fallback" charset="0"/>
                <a:cs typeface="Droid Sans Fallback" charset="0"/>
              </a:defRPr>
            </a:lvl1pPr>
            <a:lvl2pPr>
              <a:tabLst>
                <a:tab pos="723900" algn="l"/>
              </a:tabLst>
              <a:defRPr>
                <a:solidFill>
                  <a:srgbClr val="000000"/>
                </a:solidFill>
                <a:latin typeface="Arial" charset="0"/>
                <a:ea typeface="Droid Sans Fallback" charset="0"/>
                <a:cs typeface="Droid Sans Fallback" charset="0"/>
              </a:defRPr>
            </a:lvl2pPr>
            <a:lvl3pPr>
              <a:tabLst>
                <a:tab pos="723900" algn="l"/>
              </a:tabLst>
              <a:defRPr>
                <a:solidFill>
                  <a:srgbClr val="000000"/>
                </a:solidFill>
                <a:latin typeface="Arial" charset="0"/>
                <a:ea typeface="Droid Sans Fallback" charset="0"/>
                <a:cs typeface="Droid Sans Fallback" charset="0"/>
              </a:defRPr>
            </a:lvl3pPr>
            <a:lvl4pPr>
              <a:tabLst>
                <a:tab pos="723900" algn="l"/>
              </a:tabLst>
              <a:defRPr>
                <a:solidFill>
                  <a:srgbClr val="000000"/>
                </a:solidFill>
                <a:latin typeface="Arial" charset="0"/>
                <a:ea typeface="Droid Sans Fallback" charset="0"/>
                <a:cs typeface="Droid Sans Fallback" charset="0"/>
              </a:defRPr>
            </a:lvl4pPr>
            <a:lvl5pPr>
              <a:tabLst>
                <a:tab pos="723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9pPr>
          </a:lstStyle>
          <a:p>
            <a:pPr algn="ctr" defTabSz="414339" fontAlgn="base" hangingPunct="0">
              <a:lnSpc>
                <a:spcPct val="93000"/>
              </a:lnSpc>
              <a:spcBef>
                <a:spcPct val="0"/>
              </a:spcBef>
              <a:spcAft>
                <a:spcPct val="0"/>
              </a:spcAft>
              <a:buClr>
                <a:srgbClr val="000000"/>
              </a:buClr>
              <a:buSzPct val="100000"/>
            </a:pPr>
            <a:r>
              <a:rPr lang="en-US" altLang="en-US" sz="1300" b="1">
                <a:solidFill>
                  <a:srgbClr val="0066CC"/>
                </a:solidFill>
              </a:rPr>
              <a:t>U03</a:t>
            </a:r>
          </a:p>
          <a:p>
            <a:pPr algn="ctr" defTabSz="414339" fontAlgn="base" hangingPunct="0">
              <a:lnSpc>
                <a:spcPct val="93000"/>
              </a:lnSpc>
              <a:spcBef>
                <a:spcPct val="0"/>
              </a:spcBef>
              <a:spcAft>
                <a:spcPct val="0"/>
              </a:spcAft>
              <a:buClr>
                <a:srgbClr val="000000"/>
              </a:buClr>
              <a:buSzPct val="100000"/>
            </a:pPr>
            <a:r>
              <a:rPr lang="en-US" altLang="en-US" sz="1300" b="1">
                <a:solidFill>
                  <a:srgbClr val="0066CC"/>
                </a:solidFill>
              </a:rPr>
              <a:t>(uncpl.)</a:t>
            </a:r>
            <a:r>
              <a:rPr lang="en-US" altLang="en-US" sz="1300"/>
              <a:t> </a:t>
            </a:r>
          </a:p>
        </p:txBody>
      </p:sp>
      <p:sp>
        <p:nvSpPr>
          <p:cNvPr id="16389" name="Text Box 5"/>
          <p:cNvSpPr txBox="1">
            <a:spLocks noChangeArrowheads="1"/>
          </p:cNvSpPr>
          <p:nvPr/>
        </p:nvSpPr>
        <p:spPr bwMode="auto">
          <a:xfrm>
            <a:off x="96480" y="4511997"/>
            <a:ext cx="914400" cy="445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63" tIns="51971" rIns="81563" bIns="40781"/>
          <a:lstStyle>
            <a:lvl1pPr>
              <a:tabLst>
                <a:tab pos="723900" algn="l"/>
              </a:tabLst>
              <a:defRPr>
                <a:solidFill>
                  <a:srgbClr val="000000"/>
                </a:solidFill>
                <a:latin typeface="Arial" charset="0"/>
                <a:ea typeface="Droid Sans Fallback" charset="0"/>
                <a:cs typeface="Droid Sans Fallback" charset="0"/>
              </a:defRPr>
            </a:lvl1pPr>
            <a:lvl2pPr>
              <a:tabLst>
                <a:tab pos="723900" algn="l"/>
              </a:tabLst>
              <a:defRPr>
                <a:solidFill>
                  <a:srgbClr val="000000"/>
                </a:solidFill>
                <a:latin typeface="Arial" charset="0"/>
                <a:ea typeface="Droid Sans Fallback" charset="0"/>
                <a:cs typeface="Droid Sans Fallback" charset="0"/>
              </a:defRPr>
            </a:lvl2pPr>
            <a:lvl3pPr>
              <a:tabLst>
                <a:tab pos="723900" algn="l"/>
              </a:tabLst>
              <a:defRPr>
                <a:solidFill>
                  <a:srgbClr val="000000"/>
                </a:solidFill>
                <a:latin typeface="Arial" charset="0"/>
                <a:ea typeface="Droid Sans Fallback" charset="0"/>
                <a:cs typeface="Droid Sans Fallback" charset="0"/>
              </a:defRPr>
            </a:lvl3pPr>
            <a:lvl4pPr>
              <a:tabLst>
                <a:tab pos="723900" algn="l"/>
              </a:tabLst>
              <a:defRPr>
                <a:solidFill>
                  <a:srgbClr val="000000"/>
                </a:solidFill>
                <a:latin typeface="Arial" charset="0"/>
                <a:ea typeface="Droid Sans Fallback" charset="0"/>
                <a:cs typeface="Droid Sans Fallback" charset="0"/>
              </a:defRPr>
            </a:lvl4pPr>
            <a:lvl5pPr>
              <a:tabLst>
                <a:tab pos="723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9pPr>
          </a:lstStyle>
          <a:p>
            <a:pPr algn="ctr" defTabSz="414339" fontAlgn="base" hangingPunct="0">
              <a:lnSpc>
                <a:spcPct val="93000"/>
              </a:lnSpc>
              <a:spcBef>
                <a:spcPct val="0"/>
              </a:spcBef>
              <a:spcAft>
                <a:spcPct val="0"/>
              </a:spcAft>
              <a:buClr>
                <a:srgbClr val="000000"/>
              </a:buClr>
              <a:buSzPct val="100000"/>
            </a:pPr>
            <a:r>
              <a:rPr lang="en-US" altLang="en-US" sz="1300" b="1">
                <a:solidFill>
                  <a:srgbClr val="FF0000"/>
                </a:solidFill>
              </a:rPr>
              <a:t>C04 </a:t>
            </a:r>
          </a:p>
          <a:p>
            <a:pPr algn="ctr" defTabSz="414339" fontAlgn="base" hangingPunct="0">
              <a:lnSpc>
                <a:spcPct val="93000"/>
              </a:lnSpc>
              <a:spcBef>
                <a:spcPct val="0"/>
              </a:spcBef>
              <a:spcAft>
                <a:spcPct val="0"/>
              </a:spcAft>
              <a:buClr>
                <a:srgbClr val="000000"/>
              </a:buClr>
              <a:buSzPct val="100000"/>
            </a:pPr>
            <a:r>
              <a:rPr lang="en-US" altLang="en-US" sz="1300" b="1">
                <a:solidFill>
                  <a:srgbClr val="FF0000"/>
                </a:solidFill>
              </a:rPr>
              <a:t>(coupled)</a:t>
            </a:r>
          </a:p>
        </p:txBody>
      </p:sp>
      <p:sp>
        <p:nvSpPr>
          <p:cNvPr id="16390" name="Text Box 6"/>
          <p:cNvSpPr txBox="1">
            <a:spLocks noChangeArrowheads="1"/>
          </p:cNvSpPr>
          <p:nvPr/>
        </p:nvSpPr>
        <p:spPr bwMode="auto">
          <a:xfrm>
            <a:off x="1331640" y="360047"/>
            <a:ext cx="6304685"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63" tIns="55169" rIns="81563" bIns="40781"/>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Droid Sans Fallback" charset="0"/>
                <a:cs typeface="Droid Sans Fallback" charset="0"/>
              </a:defRPr>
            </a:lvl9pPr>
          </a:lstStyle>
          <a:p>
            <a:pPr defTabSz="414339" fontAlgn="base" hangingPunct="0">
              <a:lnSpc>
                <a:spcPct val="93000"/>
              </a:lnSpc>
              <a:spcBef>
                <a:spcPts val="1089"/>
              </a:spcBef>
              <a:spcAft>
                <a:spcPts val="907"/>
              </a:spcAft>
              <a:buClr>
                <a:srgbClr val="000000"/>
              </a:buClr>
              <a:buSzPct val="100000"/>
            </a:pPr>
            <a:r>
              <a:rPr lang="en-US" altLang="en-US" smtClean="0"/>
              <a:t>Typhoon-4 MA-ON: 132-h forecast valid at 00Z 17 July 2011</a:t>
            </a:r>
          </a:p>
        </p:txBody>
      </p:sp>
      <p:sp>
        <p:nvSpPr>
          <p:cNvPr id="16391" name="Text Box 7"/>
          <p:cNvSpPr txBox="1">
            <a:spLocks noChangeArrowheads="1"/>
          </p:cNvSpPr>
          <p:nvPr/>
        </p:nvSpPr>
        <p:spPr bwMode="auto">
          <a:xfrm>
            <a:off x="1739520" y="6099045"/>
            <a:ext cx="2208960" cy="263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563" tIns="51971" rIns="81563" bIns="40781"/>
          <a:lstStyle>
            <a:lvl1pPr>
              <a:tabLst>
                <a:tab pos="723900" algn="l"/>
                <a:tab pos="1447800" algn="l"/>
                <a:tab pos="2171700" algn="l"/>
              </a:tabLst>
              <a:defRPr>
                <a:solidFill>
                  <a:srgbClr val="000000"/>
                </a:solidFill>
                <a:latin typeface="Arial" charset="0"/>
                <a:ea typeface="Droid Sans Fallback" charset="0"/>
                <a:cs typeface="Droid Sans Fallback" charset="0"/>
              </a:defRPr>
            </a:lvl1pPr>
            <a:lvl2pPr>
              <a:tabLst>
                <a:tab pos="723900" algn="l"/>
                <a:tab pos="1447800" algn="l"/>
                <a:tab pos="2171700" algn="l"/>
              </a:tabLst>
              <a:defRPr>
                <a:solidFill>
                  <a:srgbClr val="000000"/>
                </a:solidFill>
                <a:latin typeface="Arial" charset="0"/>
                <a:ea typeface="Droid Sans Fallback" charset="0"/>
                <a:cs typeface="Droid Sans Fallback" charset="0"/>
              </a:defRPr>
            </a:lvl2pPr>
            <a:lvl3pPr>
              <a:tabLst>
                <a:tab pos="723900" algn="l"/>
                <a:tab pos="1447800" algn="l"/>
                <a:tab pos="2171700" algn="l"/>
              </a:tabLst>
              <a:defRPr>
                <a:solidFill>
                  <a:srgbClr val="000000"/>
                </a:solidFill>
                <a:latin typeface="Arial" charset="0"/>
                <a:ea typeface="Droid Sans Fallback" charset="0"/>
                <a:cs typeface="Droid Sans Fallback" charset="0"/>
              </a:defRPr>
            </a:lvl3pPr>
            <a:lvl4pPr>
              <a:tabLst>
                <a:tab pos="723900" algn="l"/>
                <a:tab pos="1447800" algn="l"/>
                <a:tab pos="2171700" algn="l"/>
              </a:tabLst>
              <a:defRPr>
                <a:solidFill>
                  <a:srgbClr val="000000"/>
                </a:solidFill>
                <a:latin typeface="Arial" charset="0"/>
                <a:ea typeface="Droid Sans Fallback" charset="0"/>
                <a:cs typeface="Droid Sans Fallback" charset="0"/>
              </a:defRPr>
            </a:lvl4pPr>
            <a:lvl5pPr>
              <a:tabLst>
                <a:tab pos="723900" algn="l"/>
                <a:tab pos="1447800" algn="l"/>
                <a:tab pos="21717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roid Sans Fallback" charset="0"/>
                <a:cs typeface="Droid Sans Fallback" charset="0"/>
              </a:defRPr>
            </a:lvl9pPr>
          </a:lstStyle>
          <a:p>
            <a:pPr defTabSz="414339" fontAlgn="base" hangingPunct="0">
              <a:lnSpc>
                <a:spcPct val="93000"/>
              </a:lnSpc>
              <a:spcBef>
                <a:spcPct val="0"/>
              </a:spcBef>
              <a:spcAft>
                <a:spcPct val="0"/>
              </a:spcAft>
              <a:buClr>
                <a:srgbClr val="000000"/>
              </a:buClr>
              <a:buSzPct val="100000"/>
            </a:pPr>
            <a:r>
              <a:rPr lang="en-US" altLang="en-US" sz="1300"/>
              <a:t>Sea surface temperature (K)</a:t>
            </a:r>
          </a:p>
        </p:txBody>
      </p:sp>
      <p:sp>
        <p:nvSpPr>
          <p:cNvPr id="16392" name="Text Box 8"/>
          <p:cNvSpPr txBox="1">
            <a:spLocks noChangeArrowheads="1"/>
          </p:cNvSpPr>
          <p:nvPr/>
        </p:nvSpPr>
        <p:spPr bwMode="auto">
          <a:xfrm>
            <a:off x="144000" y="2364729"/>
            <a:ext cx="826560" cy="625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563" tIns="51971" rIns="81563" bIns="40781"/>
          <a:lstStyle>
            <a:lvl1pPr>
              <a:tabLst>
                <a:tab pos="723900" algn="l"/>
              </a:tabLst>
              <a:defRPr>
                <a:solidFill>
                  <a:srgbClr val="000000"/>
                </a:solidFill>
                <a:latin typeface="Arial" charset="0"/>
                <a:ea typeface="Droid Sans Fallback" charset="0"/>
                <a:cs typeface="Droid Sans Fallback" charset="0"/>
              </a:defRPr>
            </a:lvl1pPr>
            <a:lvl2pPr>
              <a:tabLst>
                <a:tab pos="723900" algn="l"/>
              </a:tabLst>
              <a:defRPr>
                <a:solidFill>
                  <a:srgbClr val="000000"/>
                </a:solidFill>
                <a:latin typeface="Arial" charset="0"/>
                <a:ea typeface="Droid Sans Fallback" charset="0"/>
                <a:cs typeface="Droid Sans Fallback" charset="0"/>
              </a:defRPr>
            </a:lvl2pPr>
            <a:lvl3pPr>
              <a:tabLst>
                <a:tab pos="723900" algn="l"/>
              </a:tabLst>
              <a:defRPr>
                <a:solidFill>
                  <a:srgbClr val="000000"/>
                </a:solidFill>
                <a:latin typeface="Arial" charset="0"/>
                <a:ea typeface="Droid Sans Fallback" charset="0"/>
                <a:cs typeface="Droid Sans Fallback" charset="0"/>
              </a:defRPr>
            </a:lvl3pPr>
            <a:lvl4pPr>
              <a:tabLst>
                <a:tab pos="723900" algn="l"/>
              </a:tabLst>
              <a:defRPr>
                <a:solidFill>
                  <a:srgbClr val="000000"/>
                </a:solidFill>
                <a:latin typeface="Arial" charset="0"/>
                <a:ea typeface="Droid Sans Fallback" charset="0"/>
                <a:cs typeface="Droid Sans Fallback" charset="0"/>
              </a:defRPr>
            </a:lvl4pPr>
            <a:lvl5pPr>
              <a:tabLst>
                <a:tab pos="723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9pPr>
          </a:lstStyle>
          <a:p>
            <a:pPr algn="r" defTabSz="414339" fontAlgn="base" hangingPunct="0">
              <a:lnSpc>
                <a:spcPct val="93000"/>
              </a:lnSpc>
              <a:spcBef>
                <a:spcPct val="0"/>
              </a:spcBef>
              <a:spcAft>
                <a:spcPct val="0"/>
              </a:spcAft>
              <a:buClr>
                <a:srgbClr val="000000"/>
              </a:buClr>
              <a:buSzPct val="100000"/>
            </a:pPr>
            <a:r>
              <a:rPr lang="en-US" altLang="en-US" sz="1300"/>
              <a:t>SST held</a:t>
            </a:r>
          </a:p>
          <a:p>
            <a:pPr algn="r" defTabSz="414339" fontAlgn="base" hangingPunct="0">
              <a:lnSpc>
                <a:spcPct val="93000"/>
              </a:lnSpc>
              <a:spcBef>
                <a:spcPct val="0"/>
              </a:spcBef>
              <a:spcAft>
                <a:spcPct val="0"/>
              </a:spcAft>
              <a:buClr>
                <a:srgbClr val="000000"/>
              </a:buClr>
              <a:buSzPct val="100000"/>
            </a:pPr>
            <a:r>
              <a:rPr lang="en-US" altLang="en-US" sz="1300"/>
              <a:t>constant</a:t>
            </a:r>
          </a:p>
          <a:p>
            <a:pPr algn="r" defTabSz="414339" fontAlgn="base" hangingPunct="0">
              <a:lnSpc>
                <a:spcPct val="93000"/>
              </a:lnSpc>
              <a:spcBef>
                <a:spcPct val="0"/>
              </a:spcBef>
              <a:spcAft>
                <a:spcPct val="0"/>
              </a:spcAft>
              <a:buClr>
                <a:srgbClr val="000000"/>
              </a:buClr>
              <a:buSzPct val="100000"/>
            </a:pPr>
            <a:r>
              <a:rPr lang="en-US" altLang="en-US" sz="1300"/>
              <a:t>in time</a:t>
            </a:r>
          </a:p>
        </p:txBody>
      </p:sp>
      <p:pic>
        <p:nvPicPr>
          <p:cNvPr id="1639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5125" y="869851"/>
            <a:ext cx="3648960" cy="25879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4" name="Oval 10"/>
          <p:cNvSpPr>
            <a:spLocks noChangeArrowheads="1"/>
          </p:cNvSpPr>
          <p:nvPr/>
        </p:nvSpPr>
        <p:spPr bwMode="auto">
          <a:xfrm>
            <a:off x="8055360" y="2935038"/>
            <a:ext cx="380160" cy="217463"/>
          </a:xfrm>
          <a:prstGeom prst="ellipse">
            <a:avLst/>
          </a:prstGeom>
          <a:noFill/>
          <a:ln w="183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67" tIns="41434" rIns="82867" bIns="41434" anchor="ctr"/>
          <a:lstStyle/>
          <a:p>
            <a:pPr defTabSz="414339" fontAlgn="base" hangingPunct="0">
              <a:lnSpc>
                <a:spcPct val="93000"/>
              </a:lnSpc>
              <a:spcBef>
                <a:spcPct val="0"/>
              </a:spcBef>
              <a:spcAft>
                <a:spcPct val="0"/>
              </a:spcAft>
              <a:buClr>
                <a:srgbClr val="000000"/>
              </a:buClr>
              <a:buSzPct val="100000"/>
            </a:pPr>
            <a:endParaRPr lang="en-US" smtClean="0">
              <a:solidFill>
                <a:srgbClr val="000000"/>
              </a:solidFill>
            </a:endParaRPr>
          </a:p>
        </p:txBody>
      </p:sp>
      <p:sp>
        <p:nvSpPr>
          <p:cNvPr id="16395" name="Oval 11"/>
          <p:cNvSpPr>
            <a:spLocks noChangeArrowheads="1"/>
          </p:cNvSpPr>
          <p:nvPr/>
        </p:nvSpPr>
        <p:spPr bwMode="auto">
          <a:xfrm>
            <a:off x="8062560" y="5574826"/>
            <a:ext cx="380160" cy="217462"/>
          </a:xfrm>
          <a:prstGeom prst="ellipse">
            <a:avLst/>
          </a:prstGeom>
          <a:noFill/>
          <a:ln w="183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67" tIns="41434" rIns="82867" bIns="41434" anchor="ctr"/>
          <a:lstStyle/>
          <a:p>
            <a:pPr defTabSz="414339" fontAlgn="base" hangingPunct="0">
              <a:lnSpc>
                <a:spcPct val="93000"/>
              </a:lnSpc>
              <a:spcBef>
                <a:spcPct val="0"/>
              </a:spcBef>
              <a:spcAft>
                <a:spcPct val="0"/>
              </a:spcAft>
              <a:buClr>
                <a:srgbClr val="000000"/>
              </a:buClr>
              <a:buSzPct val="100000"/>
            </a:pPr>
            <a:endParaRPr lang="en-US" smtClean="0">
              <a:solidFill>
                <a:srgbClr val="000000"/>
              </a:solidFill>
            </a:endParaRPr>
          </a:p>
        </p:txBody>
      </p:sp>
      <p:sp>
        <p:nvSpPr>
          <p:cNvPr id="16396" name="Rectangle 12"/>
          <p:cNvSpPr>
            <a:spLocks noChangeArrowheads="1"/>
          </p:cNvSpPr>
          <p:nvPr/>
        </p:nvSpPr>
        <p:spPr bwMode="auto">
          <a:xfrm>
            <a:off x="4717440" y="777681"/>
            <a:ext cx="3826080" cy="5443772"/>
          </a:xfrm>
          <a:prstGeom prst="rect">
            <a:avLst/>
          </a:prstGeom>
          <a:noFill/>
          <a:ln w="18360">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67" tIns="41434" rIns="82867" bIns="41434" anchor="ctr"/>
          <a:lstStyle/>
          <a:p>
            <a:pPr defTabSz="414339" fontAlgn="base" hangingPunct="0">
              <a:lnSpc>
                <a:spcPct val="93000"/>
              </a:lnSpc>
              <a:spcBef>
                <a:spcPct val="0"/>
              </a:spcBef>
              <a:spcAft>
                <a:spcPct val="0"/>
              </a:spcAft>
              <a:buClr>
                <a:srgbClr val="000000"/>
              </a:buClr>
              <a:buSzPct val="100000"/>
            </a:pPr>
            <a:endParaRPr lang="en-US" smtClean="0">
              <a:solidFill>
                <a:srgbClr val="000000"/>
              </a:solidFill>
            </a:endParaRPr>
          </a:p>
        </p:txBody>
      </p:sp>
      <p:sp>
        <p:nvSpPr>
          <p:cNvPr id="16397" name="Text Box 13"/>
          <p:cNvSpPr txBox="1">
            <a:spLocks noChangeArrowheads="1"/>
          </p:cNvSpPr>
          <p:nvPr/>
        </p:nvSpPr>
        <p:spPr bwMode="auto">
          <a:xfrm>
            <a:off x="5696640" y="6099045"/>
            <a:ext cx="1825920" cy="263547"/>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63" tIns="51971" rIns="81563" bIns="40781"/>
          <a:lstStyle>
            <a:lvl1pPr>
              <a:tabLst>
                <a:tab pos="723900" algn="l"/>
                <a:tab pos="1447800" algn="l"/>
              </a:tabLst>
              <a:defRPr>
                <a:solidFill>
                  <a:srgbClr val="000000"/>
                </a:solidFill>
                <a:latin typeface="Arial" charset="0"/>
                <a:ea typeface="Droid Sans Fallback" charset="0"/>
                <a:cs typeface="Droid Sans Fallback" charset="0"/>
              </a:defRPr>
            </a:lvl1pPr>
            <a:lvl2pPr>
              <a:tabLst>
                <a:tab pos="723900" algn="l"/>
                <a:tab pos="1447800" algn="l"/>
              </a:tabLst>
              <a:defRPr>
                <a:solidFill>
                  <a:srgbClr val="000000"/>
                </a:solidFill>
                <a:latin typeface="Arial" charset="0"/>
                <a:ea typeface="Droid Sans Fallback" charset="0"/>
                <a:cs typeface="Droid Sans Fallback" charset="0"/>
              </a:defRPr>
            </a:lvl2pPr>
            <a:lvl3pPr>
              <a:tabLst>
                <a:tab pos="723900" algn="l"/>
                <a:tab pos="1447800" algn="l"/>
              </a:tabLst>
              <a:defRPr>
                <a:solidFill>
                  <a:srgbClr val="000000"/>
                </a:solidFill>
                <a:latin typeface="Arial" charset="0"/>
                <a:ea typeface="Droid Sans Fallback" charset="0"/>
                <a:cs typeface="Droid Sans Fallback" charset="0"/>
              </a:defRPr>
            </a:lvl3pPr>
            <a:lvl4pPr>
              <a:tabLst>
                <a:tab pos="723900" algn="l"/>
                <a:tab pos="1447800" algn="l"/>
              </a:tabLst>
              <a:defRPr>
                <a:solidFill>
                  <a:srgbClr val="000000"/>
                </a:solidFill>
                <a:latin typeface="Arial" charset="0"/>
                <a:ea typeface="Droid Sans Fallback" charset="0"/>
                <a:cs typeface="Droid Sans Fallback" charset="0"/>
              </a:defRPr>
            </a:lvl4pPr>
            <a:lvl5pPr>
              <a:tabLst>
                <a:tab pos="723900" algn="l"/>
                <a:tab pos="14478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Droid Sans Fallback" charset="0"/>
                <a:cs typeface="Droid Sans Fallback" charset="0"/>
              </a:defRPr>
            </a:lvl9pPr>
          </a:lstStyle>
          <a:p>
            <a:pPr algn="ctr" defTabSz="414339" fontAlgn="base" hangingPunct="0">
              <a:lnSpc>
                <a:spcPct val="93000"/>
              </a:lnSpc>
              <a:spcBef>
                <a:spcPct val="0"/>
              </a:spcBef>
              <a:spcAft>
                <a:spcPct val="0"/>
              </a:spcAft>
              <a:buClr>
                <a:srgbClr val="000000"/>
              </a:buClr>
              <a:buSzPct val="100000"/>
            </a:pPr>
            <a:r>
              <a:rPr lang="en-US" altLang="en-US" sz="1300"/>
              <a:t>SST(C04) - SST(U03)</a:t>
            </a:r>
          </a:p>
        </p:txBody>
      </p:sp>
      <p:sp>
        <p:nvSpPr>
          <p:cNvPr id="16398" name="Text Box 14"/>
          <p:cNvSpPr txBox="1">
            <a:spLocks noChangeArrowheads="1"/>
          </p:cNvSpPr>
          <p:nvPr/>
        </p:nvSpPr>
        <p:spPr bwMode="auto">
          <a:xfrm>
            <a:off x="4979522" y="2219283"/>
            <a:ext cx="470880" cy="313953"/>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63" tIns="55169" rIns="81563" bIns="40781"/>
          <a:lstStyle/>
          <a:p>
            <a:pPr defTabSz="414339" fontAlgn="base" hangingPunct="0">
              <a:lnSpc>
                <a:spcPct val="93000"/>
              </a:lnSpc>
              <a:spcBef>
                <a:spcPct val="0"/>
              </a:spcBef>
              <a:spcAft>
                <a:spcPct val="0"/>
              </a:spcAft>
              <a:buClr>
                <a:srgbClr val="000000"/>
              </a:buClr>
              <a:buSzPct val="100000"/>
            </a:pPr>
            <a:r>
              <a:rPr lang="en-US" altLang="en-US" smtClean="0">
                <a:solidFill>
                  <a:srgbClr val="000000"/>
                </a:solidFill>
              </a:rPr>
              <a:t>6-h</a:t>
            </a:r>
          </a:p>
        </p:txBody>
      </p:sp>
      <p:sp>
        <p:nvSpPr>
          <p:cNvPr id="16399" name="Text Box 15"/>
          <p:cNvSpPr txBox="1">
            <a:spLocks noChangeArrowheads="1"/>
          </p:cNvSpPr>
          <p:nvPr/>
        </p:nvSpPr>
        <p:spPr bwMode="auto">
          <a:xfrm>
            <a:off x="4910402" y="4857640"/>
            <a:ext cx="707040" cy="313953"/>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63" tIns="55169" rIns="81563" bIns="40781"/>
          <a:lstStyle>
            <a:lvl1pPr>
              <a:tabLst>
                <a:tab pos="723900" algn="l"/>
              </a:tabLst>
              <a:defRPr>
                <a:solidFill>
                  <a:srgbClr val="000000"/>
                </a:solidFill>
                <a:latin typeface="Arial" charset="0"/>
                <a:ea typeface="Droid Sans Fallback" charset="0"/>
                <a:cs typeface="Droid Sans Fallback" charset="0"/>
              </a:defRPr>
            </a:lvl1pPr>
            <a:lvl2pPr>
              <a:tabLst>
                <a:tab pos="723900" algn="l"/>
              </a:tabLst>
              <a:defRPr>
                <a:solidFill>
                  <a:srgbClr val="000000"/>
                </a:solidFill>
                <a:latin typeface="Arial" charset="0"/>
                <a:ea typeface="Droid Sans Fallback" charset="0"/>
                <a:cs typeface="Droid Sans Fallback" charset="0"/>
              </a:defRPr>
            </a:lvl2pPr>
            <a:lvl3pPr>
              <a:tabLst>
                <a:tab pos="723900" algn="l"/>
              </a:tabLst>
              <a:defRPr>
                <a:solidFill>
                  <a:srgbClr val="000000"/>
                </a:solidFill>
                <a:latin typeface="Arial" charset="0"/>
                <a:ea typeface="Droid Sans Fallback" charset="0"/>
                <a:cs typeface="Droid Sans Fallback" charset="0"/>
              </a:defRPr>
            </a:lvl3pPr>
            <a:lvl4pPr>
              <a:tabLst>
                <a:tab pos="723900" algn="l"/>
              </a:tabLst>
              <a:defRPr>
                <a:solidFill>
                  <a:srgbClr val="000000"/>
                </a:solidFill>
                <a:latin typeface="Arial" charset="0"/>
                <a:ea typeface="Droid Sans Fallback" charset="0"/>
                <a:cs typeface="Droid Sans Fallback" charset="0"/>
              </a:defRPr>
            </a:lvl4pPr>
            <a:lvl5pPr>
              <a:tabLst>
                <a:tab pos="723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9pPr>
          </a:lstStyle>
          <a:p>
            <a:pPr defTabSz="414339" fontAlgn="base" hangingPunct="0">
              <a:lnSpc>
                <a:spcPct val="93000"/>
              </a:lnSpc>
              <a:spcBef>
                <a:spcPct val="0"/>
              </a:spcBef>
              <a:spcAft>
                <a:spcPct val="0"/>
              </a:spcAft>
              <a:buClr>
                <a:srgbClr val="000000"/>
              </a:buClr>
              <a:buSzPct val="100000"/>
            </a:pPr>
            <a:r>
              <a:rPr lang="en-US" altLang="en-US" smtClean="0"/>
              <a:t>132-h</a:t>
            </a:r>
          </a:p>
        </p:txBody>
      </p:sp>
      <p:sp>
        <p:nvSpPr>
          <p:cNvPr id="16400" name="Line 16"/>
          <p:cNvSpPr>
            <a:spLocks noChangeShapeType="1"/>
          </p:cNvSpPr>
          <p:nvPr/>
        </p:nvSpPr>
        <p:spPr bwMode="auto">
          <a:xfrm flipV="1">
            <a:off x="5172480" y="5504267"/>
            <a:ext cx="1222560" cy="84968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867" tIns="41434" rIns="82867" bIns="41434"/>
          <a:lstStyle/>
          <a:p>
            <a:pPr defTabSz="414339" fontAlgn="base" hangingPunct="0">
              <a:lnSpc>
                <a:spcPct val="93000"/>
              </a:lnSpc>
              <a:spcBef>
                <a:spcPct val="0"/>
              </a:spcBef>
              <a:spcAft>
                <a:spcPct val="0"/>
              </a:spcAft>
              <a:buClr>
                <a:srgbClr val="000000"/>
              </a:buClr>
              <a:buSzPct val="100000"/>
            </a:pPr>
            <a:endParaRPr lang="en-US" smtClean="0">
              <a:solidFill>
                <a:srgbClr val="000000"/>
              </a:solidFill>
            </a:endParaRPr>
          </a:p>
        </p:txBody>
      </p:sp>
      <p:sp>
        <p:nvSpPr>
          <p:cNvPr id="16401" name="Text Box 17"/>
          <p:cNvSpPr txBox="1">
            <a:spLocks noChangeArrowheads="1"/>
          </p:cNvSpPr>
          <p:nvPr/>
        </p:nvSpPr>
        <p:spPr bwMode="auto">
          <a:xfrm>
            <a:off x="4635360" y="6290585"/>
            <a:ext cx="921600" cy="263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563" tIns="51971" rIns="81563" bIns="40781"/>
          <a:lstStyle>
            <a:lvl1pPr>
              <a:tabLst>
                <a:tab pos="723900" algn="l"/>
              </a:tabLst>
              <a:defRPr>
                <a:solidFill>
                  <a:srgbClr val="000000"/>
                </a:solidFill>
                <a:latin typeface="Arial" charset="0"/>
                <a:ea typeface="Droid Sans Fallback" charset="0"/>
                <a:cs typeface="Droid Sans Fallback" charset="0"/>
              </a:defRPr>
            </a:lvl1pPr>
            <a:lvl2pPr>
              <a:tabLst>
                <a:tab pos="723900" algn="l"/>
              </a:tabLst>
              <a:defRPr>
                <a:solidFill>
                  <a:srgbClr val="000000"/>
                </a:solidFill>
                <a:latin typeface="Arial" charset="0"/>
                <a:ea typeface="Droid Sans Fallback" charset="0"/>
                <a:cs typeface="Droid Sans Fallback" charset="0"/>
              </a:defRPr>
            </a:lvl2pPr>
            <a:lvl3pPr>
              <a:tabLst>
                <a:tab pos="723900" algn="l"/>
              </a:tabLst>
              <a:defRPr>
                <a:solidFill>
                  <a:srgbClr val="000000"/>
                </a:solidFill>
                <a:latin typeface="Arial" charset="0"/>
                <a:ea typeface="Droid Sans Fallback" charset="0"/>
                <a:cs typeface="Droid Sans Fallback" charset="0"/>
              </a:defRPr>
            </a:lvl3pPr>
            <a:lvl4pPr>
              <a:tabLst>
                <a:tab pos="723900" algn="l"/>
              </a:tabLst>
              <a:defRPr>
                <a:solidFill>
                  <a:srgbClr val="000000"/>
                </a:solidFill>
                <a:latin typeface="Arial" charset="0"/>
                <a:ea typeface="Droid Sans Fallback" charset="0"/>
                <a:cs typeface="Droid Sans Fallback" charset="0"/>
              </a:defRPr>
            </a:lvl4pPr>
            <a:lvl5pPr>
              <a:tabLst>
                <a:tab pos="7239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Droid Sans Fallback" charset="0"/>
                <a:cs typeface="Droid Sans Fallback" charset="0"/>
              </a:defRPr>
            </a:lvl9pPr>
          </a:lstStyle>
          <a:p>
            <a:pPr defTabSz="414339" fontAlgn="base" hangingPunct="0">
              <a:lnSpc>
                <a:spcPct val="93000"/>
              </a:lnSpc>
              <a:spcBef>
                <a:spcPct val="0"/>
              </a:spcBef>
              <a:spcAft>
                <a:spcPct val="0"/>
              </a:spcAft>
              <a:buClr>
                <a:srgbClr val="000000"/>
              </a:buClr>
              <a:buSzPct val="100000"/>
            </a:pPr>
            <a:r>
              <a:rPr lang="en-US" altLang="en-US" sz="1300"/>
              <a:t>Cold wake</a:t>
            </a:r>
          </a:p>
        </p:txBody>
      </p:sp>
      <p:sp>
        <p:nvSpPr>
          <p:cNvPr id="16402" name="Oval 18"/>
          <p:cNvSpPr>
            <a:spLocks noChangeArrowheads="1"/>
          </p:cNvSpPr>
          <p:nvPr/>
        </p:nvSpPr>
        <p:spPr bwMode="auto">
          <a:xfrm>
            <a:off x="6281282" y="5119743"/>
            <a:ext cx="1162080" cy="453647"/>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67" tIns="41434" rIns="82867" bIns="41434" anchor="ctr"/>
          <a:lstStyle/>
          <a:p>
            <a:pPr defTabSz="414339" fontAlgn="base" hangingPunct="0">
              <a:lnSpc>
                <a:spcPct val="93000"/>
              </a:lnSpc>
              <a:spcBef>
                <a:spcPct val="0"/>
              </a:spcBef>
              <a:spcAft>
                <a:spcPct val="0"/>
              </a:spcAft>
              <a:buClr>
                <a:srgbClr val="000000"/>
              </a:buClr>
              <a:buSzPct val="100000"/>
            </a:pPr>
            <a:endParaRPr lang="en-US" smtClean="0">
              <a:solidFill>
                <a:srgbClr val="000000"/>
              </a:solidFill>
            </a:endParaRPr>
          </a:p>
        </p:txBody>
      </p:sp>
    </p:spTree>
    <p:extLst>
      <p:ext uri="{BB962C8B-B14F-4D97-AF65-F5344CB8AC3E}">
        <p14:creationId xmlns:p14="http://schemas.microsoft.com/office/powerpoint/2010/main" val="3325910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5256584"/>
          </a:xfrm>
        </p:spPr>
        <p:txBody>
          <a:bodyPr>
            <a:noAutofit/>
          </a:bodyPr>
          <a:lstStyle/>
          <a:p>
            <a:pPr>
              <a:lnSpc>
                <a:spcPct val="120000"/>
              </a:lnSpc>
              <a:spcBef>
                <a:spcPts val="0"/>
              </a:spcBef>
              <a:spcAft>
                <a:spcPts val="600"/>
              </a:spcAft>
            </a:pPr>
            <a:r>
              <a:rPr lang="en-GB" sz="2000" dirty="0" smtClean="0"/>
              <a:t>GOV is coordinating an international effort of providing leadership in consolidating and improving global &amp; regional ocean analysis and forecasting systems through its task teams.</a:t>
            </a:r>
          </a:p>
          <a:p>
            <a:pPr>
              <a:lnSpc>
                <a:spcPct val="120000"/>
              </a:lnSpc>
              <a:spcBef>
                <a:spcPts val="0"/>
              </a:spcBef>
              <a:spcAft>
                <a:spcPts val="600"/>
              </a:spcAft>
            </a:pPr>
            <a:r>
              <a:rPr lang="en-GB" sz="2000" dirty="0" smtClean="0"/>
              <a:t>In particular, the Coupled Prediction Task Team (CP-TT) is drawing together international scientific and technical expertise in ocean, sea-ice and wave prediction and is fostering collaboration with expert groups in atmospheric – land surface – hydrology prediction to accelerate the development of fully coupled systems for short- to medium-range prediction.</a:t>
            </a:r>
          </a:p>
          <a:p>
            <a:pPr>
              <a:lnSpc>
                <a:spcPct val="120000"/>
              </a:lnSpc>
              <a:spcBef>
                <a:spcPts val="0"/>
              </a:spcBef>
              <a:spcAft>
                <a:spcPts val="600"/>
              </a:spcAft>
            </a:pPr>
            <a:r>
              <a:rPr lang="en-GB" sz="2000" dirty="0" smtClean="0"/>
              <a:t>Research and development is in progress by CP-TT members to quantify the impacts of coupling for ocean-wave-sea ice – atmosphere phenomena and interfacial flux phenomena, which will be further pursued in the coming years.</a:t>
            </a:r>
          </a:p>
          <a:p>
            <a:pPr>
              <a:lnSpc>
                <a:spcPct val="120000"/>
              </a:lnSpc>
              <a:spcBef>
                <a:spcPts val="0"/>
              </a:spcBef>
              <a:spcAft>
                <a:spcPts val="600"/>
              </a:spcAft>
            </a:pPr>
            <a:r>
              <a:rPr lang="en-GB" sz="2000" dirty="0" smtClean="0"/>
              <a:t>One particular CP-TT objective is to continue the links with WGNE related to coupled prediction as a follow up to our joint GOV-WGNE workshop that was held at NCWCP in March 2013.</a:t>
            </a:r>
          </a:p>
        </p:txBody>
      </p:sp>
      <p:sp>
        <p:nvSpPr>
          <p:cNvPr id="6" name="Title 1"/>
          <p:cNvSpPr txBox="1">
            <a:spLocks/>
          </p:cNvSpPr>
          <p:nvPr/>
        </p:nvSpPr>
        <p:spPr>
          <a:xfrm>
            <a:off x="251520" y="188640"/>
            <a:ext cx="6984776" cy="648072"/>
          </a:xfrm>
          <a:prstGeom prst="rect">
            <a:avLst/>
          </a:prstGeom>
          <a:noFill/>
          <a:ln>
            <a:solidFill>
              <a:schemeClr val="tx2"/>
            </a:solidFill>
          </a:ln>
        </p:spPr>
        <p:txBody>
          <a:bodyPr vert="horz" lIns="91440" tIns="45720" rIns="91440" bIns="45720" rtlCol="0" anchor="ctr">
            <a:normAutofit fontScale="75000" lnSpcReduction="20000"/>
          </a:bodyPr>
          <a:lstStyle/>
          <a:p>
            <a:pPr marL="0" marR="0" lvl="0" indent="0" defTabSz="914400" rtl="0" eaLnBrk="1" fontAlgn="auto" latinLnBrk="0" hangingPunct="1">
              <a:lnSpc>
                <a:spcPct val="120000"/>
              </a:lnSpc>
              <a:spcBef>
                <a:spcPct val="0"/>
              </a:spcBef>
              <a:spcAft>
                <a:spcPts val="0"/>
              </a:spcAft>
              <a:buClrTx/>
              <a:buSzTx/>
              <a:buFontTx/>
              <a:buNone/>
              <a:tabLst/>
              <a:defRPr/>
            </a:pPr>
            <a:r>
              <a:rPr kumimoji="0" lang="en-GB" sz="4700" b="0" i="0" u="none" strike="noStrike" kern="1200" cap="none" spc="0" normalizeH="0" baseline="0" noProof="0" dirty="0" smtClean="0">
                <a:ln>
                  <a:noFill/>
                </a:ln>
                <a:solidFill>
                  <a:schemeClr val="accent2"/>
                </a:solidFill>
                <a:effectLst/>
                <a:uLnTx/>
                <a:uFillTx/>
                <a:latin typeface="+mj-lt"/>
                <a:ea typeface="+mj-ea"/>
                <a:cs typeface="+mj-cs"/>
              </a:rPr>
              <a:t>     Summary</a:t>
            </a:r>
            <a:endParaRPr kumimoji="0" lang="en-GB" sz="4400" b="0"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9592" y="2780928"/>
            <a:ext cx="6984776" cy="648072"/>
          </a:xfrm>
          <a:prstGeom prst="rect">
            <a:avLst/>
          </a:prstGeom>
          <a:noFill/>
          <a:ln>
            <a:solidFill>
              <a:schemeClr val="tx2"/>
            </a:solidFill>
          </a:ln>
        </p:spPr>
        <p:txBody>
          <a:bodyPr vert="horz" lIns="91440" tIns="45720" rIns="91440" bIns="45720" rtlCol="0" anchor="ctr">
            <a:normAutofit fontScale="75000" lnSpcReduction="20000"/>
          </a:body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en-GB" sz="4700" b="0" i="0" u="none" strike="noStrike" kern="1200" cap="none" spc="0" normalizeH="0" baseline="0" noProof="0" dirty="0" smtClean="0">
                <a:ln>
                  <a:noFill/>
                </a:ln>
                <a:solidFill>
                  <a:schemeClr val="accent2"/>
                </a:solidFill>
                <a:effectLst/>
                <a:uLnTx/>
                <a:uFillTx/>
                <a:latin typeface="+mj-lt"/>
                <a:ea typeface="+mj-ea"/>
                <a:cs typeface="+mj-cs"/>
              </a:rPr>
              <a:t>Thank you!</a:t>
            </a:r>
            <a:endParaRPr kumimoji="0" lang="en-GB" sz="4400" b="0"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9552" y="1124744"/>
            <a:ext cx="7128792" cy="884312"/>
          </a:xfrm>
          <a:prstGeom prst="rect">
            <a:avLst/>
          </a:prstGeom>
        </p:spPr>
        <p:txBody>
          <a:bodyPr vert="horz" lIns="91440" tIns="45720" rIns="91440" bIns="45720" rtlCol="0">
            <a:noAutofit/>
          </a:bodyPr>
          <a:lstStyle/>
          <a:p>
            <a:pPr marL="342900" lvl="0" indent="-342900">
              <a:spcBef>
                <a:spcPct val="20000"/>
              </a:spcBef>
              <a:defRPr/>
            </a:pPr>
            <a:endParaRPr lang="en-GB" dirty="0" smtClean="0"/>
          </a:p>
          <a:p>
            <a:pPr marL="342900" lvl="0" indent="-342900">
              <a:spcBef>
                <a:spcPct val="20000"/>
              </a:spcBef>
              <a:defRPr/>
            </a:pPr>
            <a:endParaRPr kumimoji="0" lang="en-GB" b="0" i="1" u="none" strike="noStrike" kern="1200" cap="none" spc="0" normalizeH="0" baseline="0" noProof="0" dirty="0" smtClean="0">
              <a:ln>
                <a:noFill/>
              </a:ln>
              <a:solidFill>
                <a:schemeClr val="accent6">
                  <a:lumMod val="50000"/>
                </a:schemeClr>
              </a:solidFill>
              <a:effectLst/>
              <a:uLnTx/>
              <a:uFillTx/>
              <a:latin typeface="+mn-lt"/>
              <a:ea typeface="+mn-ea"/>
              <a:cs typeface="+mn-cs"/>
            </a:endParaRPr>
          </a:p>
        </p:txBody>
      </p:sp>
      <p:sp>
        <p:nvSpPr>
          <p:cNvPr id="56" name="Content Placeholder 2"/>
          <p:cNvSpPr txBox="1">
            <a:spLocks/>
          </p:cNvSpPr>
          <p:nvPr/>
        </p:nvSpPr>
        <p:spPr>
          <a:xfrm>
            <a:off x="107504" y="980728"/>
            <a:ext cx="9036496" cy="1440160"/>
          </a:xfrm>
          <a:prstGeom prst="rect">
            <a:avLst/>
          </a:prstGeom>
        </p:spPr>
        <p:txBody>
          <a:bodyPr vert="horz" lIns="91440" tIns="45720" rIns="91440" bIns="45720" rtlCol="0">
            <a:noAutofit/>
          </a:bodyPr>
          <a:lstStyle/>
          <a:p>
            <a:pPr marL="85725" lvl="0">
              <a:spcBef>
                <a:spcPct val="20000"/>
              </a:spcBef>
              <a:defRPr/>
            </a:pPr>
            <a:r>
              <a:rPr kumimoji="0" lang="en-GB" sz="2000" b="0" i="1" u="none" strike="noStrike" kern="1200" cap="none" spc="0" normalizeH="0" baseline="0" noProof="0" dirty="0" smtClean="0">
                <a:ln>
                  <a:noFill/>
                </a:ln>
                <a:solidFill>
                  <a:schemeClr val="tx1"/>
                </a:solidFill>
                <a:effectLst/>
                <a:uLnTx/>
                <a:uFillTx/>
                <a:latin typeface="+mn-lt"/>
                <a:ea typeface="+mn-ea"/>
                <a:cs typeface="+mn-cs"/>
              </a:rPr>
              <a:t>“ GOV is inherently an international endeavour”:</a:t>
            </a:r>
            <a:r>
              <a:rPr lang="en-GB" sz="2000" dirty="0" smtClean="0"/>
              <a:t> GOV provides a platform for international collaboration which is being integrated with parent bodies, international research programs and research initiatives related to ocean analysis and prediction including those within WCRP and IOC/WMO.</a:t>
            </a:r>
          </a:p>
          <a:p>
            <a:pPr marL="342900" lvl="0" indent="-342900">
              <a:spcBef>
                <a:spcPct val="20000"/>
              </a:spcBef>
              <a:defRPr/>
            </a:pPr>
            <a:endParaRPr kumimoji="0" lang="en-GB" sz="2000" b="0" i="1" u="none" strike="noStrike" kern="1200" cap="none" spc="0" normalizeH="0" baseline="0" noProof="0" dirty="0" smtClean="0">
              <a:ln>
                <a:noFill/>
              </a:ln>
              <a:solidFill>
                <a:schemeClr val="accent6">
                  <a:lumMod val="50000"/>
                </a:schemeClr>
              </a:solidFill>
              <a:effectLst/>
              <a:uLnTx/>
              <a:uFillTx/>
              <a:latin typeface="+mn-lt"/>
              <a:ea typeface="+mn-ea"/>
              <a:cs typeface="+mn-cs"/>
            </a:endParaRPr>
          </a:p>
        </p:txBody>
      </p:sp>
      <p:grpSp>
        <p:nvGrpSpPr>
          <p:cNvPr id="7" name="Group 6"/>
          <p:cNvGrpSpPr/>
          <p:nvPr/>
        </p:nvGrpSpPr>
        <p:grpSpPr>
          <a:xfrm>
            <a:off x="2726674" y="3645024"/>
            <a:ext cx="2304256" cy="1339274"/>
            <a:chOff x="5220072" y="1862076"/>
            <a:chExt cx="4104456" cy="2474150"/>
          </a:xfrm>
        </p:grpSpPr>
        <p:sp>
          <p:nvSpPr>
            <p:cNvPr id="8" name="Oval 7"/>
            <p:cNvSpPr/>
            <p:nvPr/>
          </p:nvSpPr>
          <p:spPr>
            <a:xfrm>
              <a:off x="5220072" y="1862076"/>
              <a:ext cx="3024336" cy="2016224"/>
            </a:xfrm>
            <a:prstGeom prst="ellipse">
              <a:avLst/>
            </a:prstGeom>
            <a:solidFill>
              <a:schemeClr val="accent1">
                <a:lumMod val="20000"/>
                <a:lumOff val="80000"/>
                <a:alpha val="32000"/>
              </a:schemeClr>
            </a:solidFill>
            <a:ln w="22225">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
            </a:p>
          </p:txBody>
        </p:sp>
        <p:sp>
          <p:nvSpPr>
            <p:cNvPr id="9" name="Rectangle 8"/>
            <p:cNvSpPr/>
            <p:nvPr/>
          </p:nvSpPr>
          <p:spPr>
            <a:xfrm>
              <a:off x="6948264" y="2276872"/>
              <a:ext cx="864096" cy="504056"/>
            </a:xfrm>
            <a:prstGeom prst="rect">
              <a:avLst/>
            </a:prstGeom>
            <a:solidFill>
              <a:schemeClr val="accent2">
                <a:lumMod val="40000"/>
                <a:lumOff val="60000"/>
              </a:schemeClr>
            </a:solidFill>
            <a:ln w="22225">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smtClean="0">
                  <a:solidFill>
                    <a:schemeClr val="tx2"/>
                  </a:solidFill>
                </a:rPr>
                <a:t>GOVST (co-chairs)</a:t>
              </a:r>
              <a:endParaRPr lang="en-GB" sz="500" dirty="0">
                <a:solidFill>
                  <a:schemeClr val="tx2"/>
                </a:solidFill>
              </a:endParaRPr>
            </a:p>
          </p:txBody>
        </p:sp>
        <p:sp>
          <p:nvSpPr>
            <p:cNvPr id="10" name="Rectangle 9"/>
            <p:cNvSpPr/>
            <p:nvPr/>
          </p:nvSpPr>
          <p:spPr>
            <a:xfrm>
              <a:off x="7668344" y="3832170"/>
              <a:ext cx="864096" cy="504056"/>
            </a:xfrm>
            <a:prstGeom prst="rect">
              <a:avLst/>
            </a:prstGeom>
            <a:solidFill>
              <a:schemeClr val="accent2">
                <a:lumMod val="40000"/>
                <a:lumOff val="60000"/>
              </a:schemeClr>
            </a:solidFill>
            <a:ln w="22225">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smtClean="0">
                  <a:solidFill>
                    <a:schemeClr val="tx2"/>
                  </a:solidFill>
                </a:rPr>
                <a:t>Program Office</a:t>
              </a:r>
              <a:endParaRPr lang="en-GB" sz="500" dirty="0">
                <a:solidFill>
                  <a:schemeClr val="tx2"/>
                </a:solidFill>
              </a:endParaRPr>
            </a:p>
          </p:txBody>
        </p:sp>
        <p:sp>
          <p:nvSpPr>
            <p:cNvPr id="11" name="Rectangle 10"/>
            <p:cNvSpPr/>
            <p:nvPr/>
          </p:nvSpPr>
          <p:spPr>
            <a:xfrm>
              <a:off x="5652120" y="2276872"/>
              <a:ext cx="864096" cy="504056"/>
            </a:xfrm>
            <a:prstGeom prst="rect">
              <a:avLst/>
            </a:prstGeom>
            <a:solidFill>
              <a:schemeClr val="accent2">
                <a:lumMod val="40000"/>
                <a:lumOff val="60000"/>
              </a:schemeClr>
            </a:solidFill>
            <a:ln w="22225">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smtClean="0">
                  <a:solidFill>
                    <a:schemeClr val="tx2"/>
                  </a:solidFill>
                </a:rPr>
                <a:t>TT</a:t>
              </a:r>
            </a:p>
            <a:p>
              <a:pPr algn="ctr"/>
              <a:r>
                <a:rPr lang="en-GB" sz="500" dirty="0" smtClean="0">
                  <a:solidFill>
                    <a:schemeClr val="tx2"/>
                  </a:solidFill>
                </a:rPr>
                <a:t>(co-chairs)</a:t>
              </a:r>
              <a:endParaRPr lang="en-GB" sz="500" dirty="0">
                <a:solidFill>
                  <a:schemeClr val="tx2"/>
                </a:solidFill>
              </a:endParaRPr>
            </a:p>
          </p:txBody>
        </p:sp>
        <p:sp>
          <p:nvSpPr>
            <p:cNvPr id="12" name="Rectangle 11"/>
            <p:cNvSpPr/>
            <p:nvPr/>
          </p:nvSpPr>
          <p:spPr>
            <a:xfrm>
              <a:off x="8460432" y="2276872"/>
              <a:ext cx="864096" cy="504056"/>
            </a:xfrm>
            <a:prstGeom prst="rect">
              <a:avLst/>
            </a:prstGeom>
            <a:solidFill>
              <a:schemeClr val="accent2">
                <a:lumMod val="40000"/>
                <a:lumOff val="60000"/>
              </a:schemeClr>
            </a:solidFill>
            <a:ln w="22225">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smtClean="0">
                  <a:solidFill>
                    <a:schemeClr val="tx2"/>
                  </a:solidFill>
                </a:rPr>
                <a:t>Patron’s Group</a:t>
              </a:r>
              <a:endParaRPr lang="en-GB" sz="500" dirty="0">
                <a:solidFill>
                  <a:schemeClr val="tx2"/>
                </a:solidFill>
              </a:endParaRPr>
            </a:p>
          </p:txBody>
        </p:sp>
        <p:cxnSp>
          <p:nvCxnSpPr>
            <p:cNvPr id="13" name="Shape 12"/>
            <p:cNvCxnSpPr>
              <a:stCxn id="8" idx="4"/>
              <a:endCxn id="10" idx="1"/>
            </p:cNvCxnSpPr>
            <p:nvPr/>
          </p:nvCxnSpPr>
          <p:spPr>
            <a:xfrm rot="16200000" flipH="1">
              <a:off x="7097343" y="3513197"/>
              <a:ext cx="205898" cy="936104"/>
            </a:xfrm>
            <a:prstGeom prst="bentConnector2">
              <a:avLst/>
            </a:prstGeom>
            <a:ln w="2222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hape 13"/>
            <p:cNvCxnSpPr>
              <a:stCxn id="12" idx="2"/>
              <a:endCxn id="10" idx="3"/>
            </p:cNvCxnSpPr>
            <p:nvPr/>
          </p:nvCxnSpPr>
          <p:spPr>
            <a:xfrm rot="5400000">
              <a:off x="8060825" y="3252543"/>
              <a:ext cx="1303270" cy="360040"/>
            </a:xfrm>
            <a:prstGeom prst="bentConnector2">
              <a:avLst/>
            </a:prstGeom>
            <a:ln w="2222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3"/>
              <a:endCxn id="9" idx="1"/>
            </p:cNvCxnSpPr>
            <p:nvPr/>
          </p:nvCxnSpPr>
          <p:spPr>
            <a:xfrm>
              <a:off x="6516216" y="2528900"/>
              <a:ext cx="432048" cy="0"/>
            </a:xfrm>
            <a:prstGeom prst="straightConnector1">
              <a:avLst/>
            </a:prstGeom>
            <a:ln w="22225">
              <a:solidFill>
                <a:srgbClr val="4A7EB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2" idx="1"/>
            </p:cNvCxnSpPr>
            <p:nvPr/>
          </p:nvCxnSpPr>
          <p:spPr>
            <a:xfrm>
              <a:off x="7812360" y="2528900"/>
              <a:ext cx="648072" cy="0"/>
            </a:xfrm>
            <a:prstGeom prst="straightConnector1">
              <a:avLst/>
            </a:prstGeom>
            <a:ln w="2222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156176" y="3212976"/>
              <a:ext cx="1152128" cy="504056"/>
            </a:xfrm>
            <a:prstGeom prst="rect">
              <a:avLst/>
            </a:prstGeom>
            <a:solidFill>
              <a:schemeClr val="accent2">
                <a:lumMod val="40000"/>
                <a:lumOff val="60000"/>
              </a:schemeClr>
            </a:solidFill>
            <a:ln w="22225">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dirty="0" smtClean="0">
                  <a:solidFill>
                    <a:schemeClr val="tx2"/>
                  </a:solidFill>
                </a:rPr>
                <a:t>GOVST (</a:t>
              </a:r>
              <a:r>
                <a:rPr lang="en-GB" sz="500" dirty="0" err="1" smtClean="0">
                  <a:solidFill>
                    <a:schemeClr val="tx2"/>
                  </a:solidFill>
                </a:rPr>
                <a:t>nat</a:t>
              </a:r>
              <a:r>
                <a:rPr lang="en-GB" sz="500" dirty="0" smtClean="0">
                  <a:solidFill>
                    <a:schemeClr val="tx2"/>
                  </a:solidFill>
                </a:rPr>
                <a:t>, international, representatives)</a:t>
              </a:r>
              <a:endParaRPr lang="en-GB" sz="500" dirty="0">
                <a:solidFill>
                  <a:schemeClr val="tx2"/>
                </a:solidFill>
              </a:endParaRPr>
            </a:p>
          </p:txBody>
        </p:sp>
        <p:cxnSp>
          <p:nvCxnSpPr>
            <p:cNvPr id="18" name="Straight Arrow Connector 17"/>
            <p:cNvCxnSpPr>
              <a:stCxn id="17" idx="0"/>
              <a:endCxn id="11" idx="2"/>
            </p:cNvCxnSpPr>
            <p:nvPr/>
          </p:nvCxnSpPr>
          <p:spPr>
            <a:xfrm flipH="1" flipV="1">
              <a:off x="6084168" y="2780928"/>
              <a:ext cx="648072" cy="432048"/>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a:endCxn id="17" idx="0"/>
            </p:cNvCxnSpPr>
            <p:nvPr/>
          </p:nvCxnSpPr>
          <p:spPr>
            <a:xfrm flipH="1">
              <a:off x="6732240" y="2780928"/>
              <a:ext cx="648072" cy="432048"/>
            </a:xfrm>
            <a:prstGeom prst="straightConnector1">
              <a:avLst/>
            </a:prstGeom>
            <a:ln w="22225">
              <a:solidFill>
                <a:srgbClr val="4A7EB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2" idx="0"/>
              <a:endCxn id="8" idx="0"/>
            </p:cNvCxnSpPr>
            <p:nvPr/>
          </p:nvCxnSpPr>
          <p:spPr>
            <a:xfrm rot="16200000" flipV="1">
              <a:off x="7604962" y="989354"/>
              <a:ext cx="414796" cy="2160240"/>
            </a:xfrm>
            <a:prstGeom prst="bentConnector3">
              <a:avLst>
                <a:gd name="adj1" fmla="val 155111"/>
              </a:avLst>
            </a:prstGeom>
            <a:ln w="22225">
              <a:solidFill>
                <a:srgbClr val="4A7EB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36196" y="1870701"/>
              <a:ext cx="936104" cy="369578"/>
            </a:xfrm>
            <a:prstGeom prst="rect">
              <a:avLst/>
            </a:prstGeom>
            <a:noFill/>
            <a:ln w="22225">
              <a:noFill/>
              <a:headEnd type="triangle"/>
              <a:tailEnd type="triangle"/>
            </a:ln>
          </p:spPr>
          <p:txBody>
            <a:bodyPr wrap="square" rtlCol="0">
              <a:spAutoFit/>
            </a:bodyPr>
            <a:lstStyle/>
            <a:p>
              <a:r>
                <a:rPr lang="en-GB" sz="700" dirty="0" smtClean="0">
                  <a:solidFill>
                    <a:schemeClr val="tx2"/>
                  </a:solidFill>
                </a:rPr>
                <a:t>GOVST</a:t>
              </a:r>
              <a:endParaRPr lang="en-GB" sz="700" dirty="0">
                <a:solidFill>
                  <a:schemeClr val="tx2"/>
                </a:solidFill>
              </a:endParaRPr>
            </a:p>
          </p:txBody>
        </p:sp>
      </p:grpSp>
      <p:sp>
        <p:nvSpPr>
          <p:cNvPr id="22" name="Oval 21"/>
          <p:cNvSpPr/>
          <p:nvPr/>
        </p:nvSpPr>
        <p:spPr>
          <a:xfrm>
            <a:off x="2555776" y="2852936"/>
            <a:ext cx="2592288" cy="2592288"/>
          </a:xfrm>
          <a:prstGeom prst="ellipse">
            <a:avLst/>
          </a:prstGeom>
          <a:solidFill>
            <a:schemeClr val="accent6">
              <a:lumMod val="20000"/>
              <a:lumOff val="80000"/>
              <a:alpha val="8000"/>
            </a:schemeClr>
          </a:solidFill>
          <a:ln w="22225">
            <a:solidFill>
              <a:srgbClr val="4A7EBB"/>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502538" y="3645024"/>
            <a:ext cx="576064" cy="360040"/>
          </a:xfrm>
          <a:prstGeom prst="rect">
            <a:avLst/>
          </a:prstGeom>
          <a:solidFill>
            <a:schemeClr val="accent3">
              <a:lumMod val="40000"/>
              <a:lumOff val="60000"/>
            </a:schemeClr>
          </a:solidFill>
          <a:ln w="22225">
            <a:solidFill>
              <a:schemeClr val="accent3">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OOPC</a:t>
            </a:r>
            <a:endParaRPr lang="en-GB" sz="1100" dirty="0">
              <a:solidFill>
                <a:schemeClr val="tx1"/>
              </a:solidFill>
            </a:endParaRPr>
          </a:p>
        </p:txBody>
      </p:sp>
      <p:sp>
        <p:nvSpPr>
          <p:cNvPr id="24" name="Rectangle 23"/>
          <p:cNvSpPr/>
          <p:nvPr/>
        </p:nvSpPr>
        <p:spPr>
          <a:xfrm>
            <a:off x="1430530" y="2492896"/>
            <a:ext cx="576064" cy="360040"/>
          </a:xfrm>
          <a:prstGeom prst="rect">
            <a:avLst/>
          </a:prstGeom>
          <a:solidFill>
            <a:schemeClr val="accent3">
              <a:lumMod val="40000"/>
              <a:lumOff val="60000"/>
            </a:schemeClr>
          </a:solidFill>
          <a:ln w="22225">
            <a:solidFill>
              <a:schemeClr val="accent3">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WGNE</a:t>
            </a:r>
            <a:endParaRPr lang="en-GB" sz="1100" dirty="0">
              <a:solidFill>
                <a:schemeClr val="tx1"/>
              </a:solidFill>
            </a:endParaRPr>
          </a:p>
        </p:txBody>
      </p:sp>
      <p:sp>
        <p:nvSpPr>
          <p:cNvPr id="25" name="Rectangle 24"/>
          <p:cNvSpPr/>
          <p:nvPr/>
        </p:nvSpPr>
        <p:spPr>
          <a:xfrm>
            <a:off x="710450" y="4941168"/>
            <a:ext cx="576064" cy="36004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GOOS</a:t>
            </a:r>
            <a:endParaRPr lang="en-GB" sz="1100" dirty="0">
              <a:solidFill>
                <a:schemeClr val="tx1"/>
              </a:solidFill>
            </a:endParaRPr>
          </a:p>
        </p:txBody>
      </p:sp>
      <p:sp>
        <p:nvSpPr>
          <p:cNvPr id="26" name="Rectangle 25"/>
          <p:cNvSpPr/>
          <p:nvPr/>
        </p:nvSpPr>
        <p:spPr>
          <a:xfrm>
            <a:off x="206394" y="4005064"/>
            <a:ext cx="792088" cy="432048"/>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GSOP/</a:t>
            </a:r>
          </a:p>
          <a:p>
            <a:pPr algn="ctr"/>
            <a:r>
              <a:rPr lang="en-GB" sz="1100" dirty="0" smtClean="0">
                <a:solidFill>
                  <a:schemeClr val="tx1"/>
                </a:solidFill>
              </a:rPr>
              <a:t>CLIVAR</a:t>
            </a:r>
            <a:endParaRPr lang="en-GB" sz="1100" dirty="0">
              <a:solidFill>
                <a:schemeClr val="tx1"/>
              </a:solidFill>
            </a:endParaRPr>
          </a:p>
        </p:txBody>
      </p:sp>
      <p:sp>
        <p:nvSpPr>
          <p:cNvPr id="27" name="Rectangle 26"/>
          <p:cNvSpPr/>
          <p:nvPr/>
        </p:nvSpPr>
        <p:spPr>
          <a:xfrm>
            <a:off x="467544" y="3068960"/>
            <a:ext cx="648072" cy="36004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IMBER</a:t>
            </a:r>
            <a:endParaRPr lang="en-GB" sz="1100" dirty="0">
              <a:solidFill>
                <a:schemeClr val="tx1"/>
              </a:solidFill>
            </a:endParaRPr>
          </a:p>
        </p:txBody>
      </p:sp>
      <p:sp>
        <p:nvSpPr>
          <p:cNvPr id="29" name="Rectangle 28"/>
          <p:cNvSpPr/>
          <p:nvPr/>
        </p:nvSpPr>
        <p:spPr>
          <a:xfrm>
            <a:off x="2510650" y="5877272"/>
            <a:ext cx="936104" cy="36004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Copernicus</a:t>
            </a:r>
            <a:endParaRPr lang="en-GB" sz="1100" dirty="0">
              <a:solidFill>
                <a:schemeClr val="tx1"/>
              </a:solidFill>
            </a:endParaRPr>
          </a:p>
        </p:txBody>
      </p:sp>
      <p:sp>
        <p:nvSpPr>
          <p:cNvPr id="30" name="Rectangle 29"/>
          <p:cNvSpPr/>
          <p:nvPr/>
        </p:nvSpPr>
        <p:spPr>
          <a:xfrm>
            <a:off x="1504231" y="4509120"/>
            <a:ext cx="648072" cy="288032"/>
          </a:xfrm>
          <a:prstGeom prst="rect">
            <a:avLst/>
          </a:prstGeom>
          <a:solidFill>
            <a:schemeClr val="accent3">
              <a:lumMod val="40000"/>
              <a:lumOff val="60000"/>
            </a:schemeClr>
          </a:solidFill>
          <a:ln w="22225">
            <a:solidFill>
              <a:schemeClr val="accent3">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GEOSS</a:t>
            </a:r>
            <a:endParaRPr lang="en-GB" sz="1100" dirty="0">
              <a:solidFill>
                <a:schemeClr val="tx1"/>
              </a:solidFill>
            </a:endParaRPr>
          </a:p>
        </p:txBody>
      </p:sp>
      <p:sp>
        <p:nvSpPr>
          <p:cNvPr id="31" name="Rectangle 30"/>
          <p:cNvSpPr/>
          <p:nvPr/>
        </p:nvSpPr>
        <p:spPr>
          <a:xfrm>
            <a:off x="2582658" y="2348880"/>
            <a:ext cx="827584" cy="360040"/>
          </a:xfrm>
          <a:prstGeom prst="rect">
            <a:avLst/>
          </a:prstGeom>
          <a:solidFill>
            <a:schemeClr val="accent3">
              <a:lumMod val="40000"/>
              <a:lumOff val="60000"/>
            </a:schemeClr>
          </a:solidFill>
          <a:ln w="22225">
            <a:solidFill>
              <a:schemeClr val="accent3">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JCOMM/ ET-OOFS</a:t>
            </a:r>
            <a:endParaRPr lang="en-GB" sz="1100" dirty="0">
              <a:solidFill>
                <a:schemeClr val="tx1"/>
              </a:solidFill>
            </a:endParaRPr>
          </a:p>
        </p:txBody>
      </p:sp>
      <p:pic>
        <p:nvPicPr>
          <p:cNvPr id="1027" name="Picture 3"/>
          <p:cNvPicPr>
            <a:picLocks noChangeAspect="1" noChangeArrowheads="1"/>
          </p:cNvPicPr>
          <p:nvPr/>
        </p:nvPicPr>
        <p:blipFill>
          <a:blip r:embed="rId3" cstate="print"/>
          <a:srcRect l="11419" t="24800" r="51569" b="27950"/>
          <a:stretch>
            <a:fillRect/>
          </a:stretch>
        </p:blipFill>
        <p:spPr bwMode="auto">
          <a:xfrm>
            <a:off x="5508104" y="2780928"/>
            <a:ext cx="3429502" cy="2736304"/>
          </a:xfrm>
          <a:prstGeom prst="rect">
            <a:avLst/>
          </a:prstGeom>
          <a:noFill/>
          <a:ln w="9525">
            <a:solidFill>
              <a:schemeClr val="tx1"/>
            </a:solidFill>
            <a:miter lim="800000"/>
            <a:headEnd/>
            <a:tailEnd/>
          </a:ln>
        </p:spPr>
      </p:pic>
      <p:cxnSp>
        <p:nvCxnSpPr>
          <p:cNvPr id="64" name="Straight Arrow Connector 63"/>
          <p:cNvCxnSpPr>
            <a:stCxn id="24" idx="3"/>
            <a:endCxn id="22" idx="1"/>
          </p:cNvCxnSpPr>
          <p:nvPr/>
        </p:nvCxnSpPr>
        <p:spPr>
          <a:xfrm>
            <a:off x="2006594" y="2672916"/>
            <a:ext cx="928814" cy="559652"/>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115616" y="3248980"/>
            <a:ext cx="1584176" cy="324036"/>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6" idx="3"/>
            <a:endCxn id="22" idx="2"/>
          </p:cNvCxnSpPr>
          <p:nvPr/>
        </p:nvCxnSpPr>
        <p:spPr>
          <a:xfrm flipV="1">
            <a:off x="998482" y="4149080"/>
            <a:ext cx="1557294" cy="72008"/>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3" idx="3"/>
          </p:cNvCxnSpPr>
          <p:nvPr/>
        </p:nvCxnSpPr>
        <p:spPr>
          <a:xfrm>
            <a:off x="2078602" y="3825044"/>
            <a:ext cx="576064" cy="108012"/>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5" idx="3"/>
            <a:endCxn id="22" idx="3"/>
          </p:cNvCxnSpPr>
          <p:nvPr/>
        </p:nvCxnSpPr>
        <p:spPr>
          <a:xfrm flipV="1">
            <a:off x="1286514" y="5065592"/>
            <a:ext cx="1648894" cy="55596"/>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0" idx="3"/>
          </p:cNvCxnSpPr>
          <p:nvPr/>
        </p:nvCxnSpPr>
        <p:spPr>
          <a:xfrm>
            <a:off x="2152303" y="4653136"/>
            <a:ext cx="504056" cy="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29" idx="3"/>
            <a:endCxn id="22" idx="4"/>
          </p:cNvCxnSpPr>
          <p:nvPr/>
        </p:nvCxnSpPr>
        <p:spPr>
          <a:xfrm flipV="1">
            <a:off x="3446754" y="5445224"/>
            <a:ext cx="405166" cy="612068"/>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027" idx="1"/>
            <a:endCxn id="22" idx="6"/>
          </p:cNvCxnSpPr>
          <p:nvPr/>
        </p:nvCxnSpPr>
        <p:spPr>
          <a:xfrm flipH="1">
            <a:off x="5148064" y="4149080"/>
            <a:ext cx="360040" cy="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31" idx="2"/>
          </p:cNvCxnSpPr>
          <p:nvPr/>
        </p:nvCxnSpPr>
        <p:spPr>
          <a:xfrm>
            <a:off x="2996450" y="2708920"/>
            <a:ext cx="279406" cy="288032"/>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 name="Title 1"/>
          <p:cNvSpPr txBox="1">
            <a:spLocks/>
          </p:cNvSpPr>
          <p:nvPr/>
        </p:nvSpPr>
        <p:spPr>
          <a:xfrm>
            <a:off x="251520" y="188640"/>
            <a:ext cx="6984776" cy="576064"/>
          </a:xfrm>
          <a:prstGeom prst="rect">
            <a:avLst/>
          </a:prstGeom>
          <a:noFill/>
          <a:ln>
            <a:solidFill>
              <a:schemeClr val="tx2"/>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accent2"/>
                </a:solidFill>
                <a:effectLst/>
                <a:uLnTx/>
                <a:uFillTx/>
                <a:latin typeface="+mj-lt"/>
                <a:ea typeface="+mj-ea"/>
                <a:cs typeface="+mj-cs"/>
              </a:rPr>
              <a:t>GOV</a:t>
            </a:r>
            <a:r>
              <a:rPr kumimoji="0" lang="en-GB" sz="4400" b="0" i="0" u="none" strike="noStrike" kern="1200" cap="none" spc="0" normalizeH="0" noProof="0" dirty="0" smtClean="0">
                <a:ln>
                  <a:noFill/>
                </a:ln>
                <a:solidFill>
                  <a:schemeClr val="accent2"/>
                </a:solidFill>
                <a:effectLst/>
                <a:uLnTx/>
                <a:uFillTx/>
                <a:latin typeface="+mj-lt"/>
                <a:ea typeface="+mj-ea"/>
                <a:cs typeface="+mj-cs"/>
              </a:rPr>
              <a:t> an International Programme</a:t>
            </a:r>
            <a:endParaRPr kumimoji="0" lang="en-GB"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44" name="Rectangle 43"/>
          <p:cNvSpPr/>
          <p:nvPr/>
        </p:nvSpPr>
        <p:spPr>
          <a:xfrm>
            <a:off x="854466" y="5661248"/>
            <a:ext cx="936104" cy="36004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European R&amp;D projects </a:t>
            </a:r>
            <a:endParaRPr lang="en-GB" sz="1100" dirty="0">
              <a:solidFill>
                <a:schemeClr val="tx1"/>
              </a:solidFill>
            </a:endParaRPr>
          </a:p>
        </p:txBody>
      </p:sp>
      <p:cxnSp>
        <p:nvCxnSpPr>
          <p:cNvPr id="45" name="Straight Arrow Connector 44"/>
          <p:cNvCxnSpPr/>
          <p:nvPr/>
        </p:nvCxnSpPr>
        <p:spPr>
          <a:xfrm flipV="1">
            <a:off x="1790570" y="5301208"/>
            <a:ext cx="1485286" cy="551268"/>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984776" cy="576064"/>
          </a:xfrm>
          <a:noFill/>
          <a:ln>
            <a:solidFill>
              <a:schemeClr val="tx2"/>
            </a:solidFill>
          </a:ln>
        </p:spPr>
        <p:txBody>
          <a:bodyPr>
            <a:normAutofit fontScale="90000"/>
          </a:bodyPr>
          <a:lstStyle/>
          <a:p>
            <a:r>
              <a:rPr lang="en-GB" dirty="0" smtClean="0">
                <a:solidFill>
                  <a:schemeClr val="accent2"/>
                </a:solidFill>
              </a:rPr>
              <a:t>GOV structure &amp; task teams</a:t>
            </a:r>
            <a:endParaRPr lang="en-GB" dirty="0">
              <a:solidFill>
                <a:schemeClr val="accent2"/>
              </a:solidFill>
            </a:endParaRPr>
          </a:p>
        </p:txBody>
      </p:sp>
      <p:sp>
        <p:nvSpPr>
          <p:cNvPr id="1027" name="Rectangle 3"/>
          <p:cNvSpPr>
            <a:spLocks noChangeArrowheads="1"/>
          </p:cNvSpPr>
          <p:nvPr/>
        </p:nvSpPr>
        <p:spPr bwMode="auto">
          <a:xfrm>
            <a:off x="251520" y="908720"/>
            <a:ext cx="856895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cs typeface="Arial" charset="0"/>
              </a:rPr>
              <a:t>Task Teams: </a:t>
            </a:r>
            <a:r>
              <a:rPr kumimoji="0" lang="en-US" sz="1800" b="0" i="0" u="none" strike="noStrike" cap="none" normalizeH="0" baseline="0" dirty="0" smtClean="0">
                <a:ln>
                  <a:noFill/>
                </a:ln>
                <a:solidFill>
                  <a:schemeClr val="tx1"/>
                </a:solidFill>
                <a:effectLst/>
                <a:cs typeface="Arial" charset="0"/>
              </a:rPr>
              <a:t>“GODAE </a:t>
            </a:r>
            <a:r>
              <a:rPr kumimoji="0" lang="en-US" sz="1800" b="0" i="0" u="none" strike="noStrike" cap="none" normalizeH="0" baseline="0" dirty="0" err="1" smtClean="0">
                <a:ln>
                  <a:noFill/>
                </a:ln>
                <a:solidFill>
                  <a:schemeClr val="tx1"/>
                </a:solidFill>
                <a:effectLst/>
                <a:cs typeface="Arial" charset="0"/>
              </a:rPr>
              <a:t>OceanView</a:t>
            </a:r>
            <a:r>
              <a:rPr kumimoji="0" lang="en-US" sz="1800" b="0" i="0" u="none" strike="noStrike" cap="none" normalizeH="0" baseline="0" dirty="0" smtClean="0">
                <a:ln>
                  <a:noFill/>
                </a:ln>
                <a:solidFill>
                  <a:schemeClr val="tx1"/>
                </a:solidFill>
                <a:effectLst/>
                <a:cs typeface="Arial" charset="0"/>
              </a:rPr>
              <a:t> aims to coordinate the development of new capabilities through a number of Task Teams (or TTs)</a:t>
            </a:r>
            <a:r>
              <a:rPr kumimoji="0" lang="en-US" sz="1800" b="0" i="0" u="none" strike="noStrike" cap="none" normalizeH="0" dirty="0" smtClean="0">
                <a:ln>
                  <a:noFill/>
                </a:ln>
                <a:solidFill>
                  <a:schemeClr val="tx1"/>
                </a:solidFill>
                <a:effectLst/>
                <a:cs typeface="Arial" charset="0"/>
              </a:rPr>
              <a:t> which </a:t>
            </a:r>
            <a:r>
              <a:rPr kumimoji="0" lang="en-US" sz="1800" b="0" i="0" u="none" strike="noStrike" cap="none" normalizeH="0" baseline="0" dirty="0" smtClean="0">
                <a:ln>
                  <a:noFill/>
                </a:ln>
                <a:solidFill>
                  <a:schemeClr val="tx1"/>
                </a:solidFill>
                <a:effectLst/>
                <a:cs typeface="Arial" charset="0"/>
              </a:rPr>
              <a:t>focus on specific topics of particular importance to GODAE </a:t>
            </a:r>
            <a:r>
              <a:rPr kumimoji="0" lang="en-US" sz="1800" b="0" i="0" u="none" strike="noStrike" cap="none" normalizeH="0" baseline="0" dirty="0" err="1" smtClean="0">
                <a:ln>
                  <a:noFill/>
                </a:ln>
                <a:solidFill>
                  <a:schemeClr val="tx1"/>
                </a:solidFill>
                <a:effectLst/>
                <a:cs typeface="Arial" charset="0"/>
              </a:rPr>
              <a:t>OceanView</a:t>
            </a:r>
            <a:r>
              <a:rPr kumimoji="0" lang="en-US" sz="1800" b="0" i="0" u="none" strike="noStrike" cap="none" normalizeH="0" baseline="0" dirty="0" smtClean="0">
                <a:ln>
                  <a:noFill/>
                </a:ln>
                <a:solidFill>
                  <a:schemeClr val="tx1"/>
                </a:solidFill>
                <a:effectLst/>
                <a:cs typeface="Arial" charset="0"/>
              </a:rPr>
              <a:t>.” </a:t>
            </a:r>
          </a:p>
        </p:txBody>
      </p:sp>
      <p:pic>
        <p:nvPicPr>
          <p:cNvPr id="25" name="Picture 24" descr="Diagram-GOV-relationships.gif"/>
          <p:cNvPicPr/>
          <p:nvPr/>
        </p:nvPicPr>
        <p:blipFill>
          <a:blip r:embed="rId3" cstate="print"/>
          <a:srcRect b="10000"/>
          <a:stretch>
            <a:fillRect/>
          </a:stretch>
        </p:blipFill>
        <p:spPr>
          <a:xfrm>
            <a:off x="4427984" y="3861048"/>
            <a:ext cx="4680520" cy="2592288"/>
          </a:xfrm>
          <a:prstGeom prst="rect">
            <a:avLst/>
          </a:prstGeom>
        </p:spPr>
      </p:pic>
      <p:sp>
        <p:nvSpPr>
          <p:cNvPr id="24" name="Rectangle 23"/>
          <p:cNvSpPr/>
          <p:nvPr/>
        </p:nvSpPr>
        <p:spPr>
          <a:xfrm>
            <a:off x="251520" y="1844824"/>
            <a:ext cx="8640960" cy="2923877"/>
          </a:xfrm>
          <a:prstGeom prst="rect">
            <a:avLst/>
          </a:prstGeom>
        </p:spPr>
        <p:txBody>
          <a:bodyPr wrap="square">
            <a:spAutoFit/>
          </a:bodyPr>
          <a:lstStyle/>
          <a:p>
            <a:pPr lvl="0" eaLnBrk="0" fontAlgn="base" hangingPunct="0">
              <a:spcBef>
                <a:spcPct val="0"/>
              </a:spcBef>
              <a:spcAft>
                <a:spcPts val="1200"/>
              </a:spcAft>
            </a:pPr>
            <a:r>
              <a:rPr lang="en-US" dirty="0" smtClean="0">
                <a:cs typeface="Arial" charset="0"/>
              </a:rPr>
              <a:t>The current GODAE </a:t>
            </a:r>
            <a:r>
              <a:rPr lang="en-US" dirty="0" err="1" smtClean="0">
                <a:cs typeface="Arial" charset="0"/>
              </a:rPr>
              <a:t>OceanView</a:t>
            </a:r>
            <a:r>
              <a:rPr lang="en-US" dirty="0" smtClean="0">
                <a:cs typeface="Arial" charset="0"/>
              </a:rPr>
              <a:t> task teams are:</a:t>
            </a:r>
          </a:p>
          <a:p>
            <a:pPr marL="449263" lvl="0" indent="-268288" eaLnBrk="0" fontAlgn="base" hangingPunct="0">
              <a:spcBef>
                <a:spcPct val="0"/>
              </a:spcBef>
              <a:spcAft>
                <a:spcPts val="600"/>
              </a:spcAft>
              <a:buFontTx/>
              <a:buChar char="•"/>
            </a:pPr>
            <a:r>
              <a:rPr lang="en-US" b="1" dirty="0" smtClean="0">
                <a:cs typeface="Arial" charset="0"/>
              </a:rPr>
              <a:t>COSS-TT</a:t>
            </a:r>
            <a:r>
              <a:rPr lang="en-US" dirty="0" smtClean="0">
                <a:cs typeface="Arial" charset="0"/>
              </a:rPr>
              <a:t>: Coastal Ocean and Shelf Seas Task Team</a:t>
            </a:r>
          </a:p>
          <a:p>
            <a:pPr marL="449263" indent="-268288" eaLnBrk="0" fontAlgn="base" hangingPunct="0">
              <a:spcBef>
                <a:spcPct val="0"/>
              </a:spcBef>
              <a:spcAft>
                <a:spcPts val="600"/>
              </a:spcAft>
              <a:buFontTx/>
              <a:buChar char="•"/>
            </a:pPr>
            <a:r>
              <a:rPr lang="en-US" b="1" dirty="0" smtClean="0">
                <a:cs typeface="Arial" charset="0"/>
              </a:rPr>
              <a:t>CP-TT</a:t>
            </a:r>
            <a:r>
              <a:rPr lang="en-US" dirty="0" smtClean="0">
                <a:cs typeface="Arial" charset="0"/>
              </a:rPr>
              <a:t>: Coupled Prediction </a:t>
            </a:r>
            <a:r>
              <a:rPr lang="en-US" i="1" dirty="0" smtClean="0">
                <a:cs typeface="Arial" charset="0"/>
              </a:rPr>
              <a:t>(renamed Oct 2014)</a:t>
            </a:r>
            <a:endParaRPr lang="en-US" dirty="0" smtClean="0">
              <a:cs typeface="Arial" charset="0"/>
            </a:endParaRPr>
          </a:p>
          <a:p>
            <a:pPr marL="449263" lvl="0" indent="-268288" eaLnBrk="0" fontAlgn="base" hangingPunct="0">
              <a:spcBef>
                <a:spcPct val="0"/>
              </a:spcBef>
              <a:spcAft>
                <a:spcPts val="600"/>
              </a:spcAft>
              <a:buFontTx/>
              <a:buChar char="•"/>
            </a:pPr>
            <a:r>
              <a:rPr lang="en-US" b="1" dirty="0" smtClean="0">
                <a:cs typeface="Arial" charset="0"/>
              </a:rPr>
              <a:t>IV-TT</a:t>
            </a:r>
            <a:r>
              <a:rPr lang="en-US" dirty="0" smtClean="0">
                <a:cs typeface="Arial" charset="0"/>
              </a:rPr>
              <a:t>: </a:t>
            </a:r>
            <a:r>
              <a:rPr lang="en-US" dirty="0" err="1" smtClean="0">
                <a:cs typeface="Arial" charset="0"/>
              </a:rPr>
              <a:t>Intercomparisons</a:t>
            </a:r>
            <a:r>
              <a:rPr lang="en-US" dirty="0" smtClean="0">
                <a:cs typeface="Arial" charset="0"/>
              </a:rPr>
              <a:t> and Validation Task Team</a:t>
            </a:r>
          </a:p>
          <a:p>
            <a:pPr marL="449263" lvl="0" indent="-268288" eaLnBrk="0" fontAlgn="base" hangingPunct="0">
              <a:spcBef>
                <a:spcPct val="0"/>
              </a:spcBef>
              <a:spcAft>
                <a:spcPts val="600"/>
              </a:spcAft>
              <a:buFontTx/>
              <a:buChar char="•"/>
            </a:pPr>
            <a:r>
              <a:rPr lang="en-US" b="1" dirty="0" smtClean="0">
                <a:cs typeface="Arial" charset="0"/>
              </a:rPr>
              <a:t>MEAP-TT</a:t>
            </a:r>
            <a:r>
              <a:rPr lang="en-US" dirty="0" smtClean="0">
                <a:cs typeface="Arial" charset="0"/>
              </a:rPr>
              <a:t>: Marine Ecosystem Analysis and Prediction Task Team</a:t>
            </a:r>
          </a:p>
          <a:p>
            <a:pPr marL="449263" lvl="0" indent="-268288" eaLnBrk="0" fontAlgn="base" hangingPunct="0">
              <a:spcBef>
                <a:spcPct val="0"/>
              </a:spcBef>
              <a:spcAft>
                <a:spcPts val="600"/>
              </a:spcAft>
              <a:buFontTx/>
              <a:buChar char="•"/>
            </a:pPr>
            <a:r>
              <a:rPr lang="en-US" b="1" dirty="0" smtClean="0">
                <a:cs typeface="Arial" charset="0"/>
              </a:rPr>
              <a:t>OSEval-TT</a:t>
            </a:r>
            <a:r>
              <a:rPr lang="en-US" dirty="0" smtClean="0">
                <a:cs typeface="Arial" charset="0"/>
              </a:rPr>
              <a:t>: Observing System Evaluation Task Team</a:t>
            </a:r>
          </a:p>
          <a:p>
            <a:pPr marL="449263" lvl="0" indent="-268288" eaLnBrk="0" fontAlgn="base" hangingPunct="0">
              <a:spcBef>
                <a:spcPct val="0"/>
              </a:spcBef>
              <a:spcAft>
                <a:spcPts val="600"/>
              </a:spcAft>
              <a:buFontTx/>
              <a:buChar char="•"/>
            </a:pPr>
            <a:r>
              <a:rPr lang="en-US" b="1" dirty="0" smtClean="0">
                <a:cs typeface="Arial" charset="0"/>
              </a:rPr>
              <a:t>DA-TT</a:t>
            </a:r>
            <a:r>
              <a:rPr lang="en-US" dirty="0" smtClean="0">
                <a:cs typeface="Arial" charset="0"/>
              </a:rPr>
              <a:t>: Data Assimilation  (formed Oct 2014)</a:t>
            </a:r>
          </a:p>
          <a:p>
            <a:pPr lvl="0" eaLnBrk="0" fontAlgn="base" hangingPunct="0">
              <a:spcBef>
                <a:spcPct val="0"/>
              </a:spcBef>
              <a:spcAft>
                <a:spcPts val="1200"/>
              </a:spcAft>
            </a:pPr>
            <a:endParaRPr lang="en-US" dirty="0" smtClean="0">
              <a:cs typeface="Arial" charset="0"/>
            </a:endParaRPr>
          </a:p>
        </p:txBody>
      </p:sp>
      <p:sp>
        <p:nvSpPr>
          <p:cNvPr id="6" name="TextBox 5"/>
          <p:cNvSpPr txBox="1"/>
          <p:nvPr/>
        </p:nvSpPr>
        <p:spPr>
          <a:xfrm>
            <a:off x="6948264" y="1628800"/>
            <a:ext cx="2088232" cy="923330"/>
          </a:xfrm>
          <a:prstGeom prst="rect">
            <a:avLst/>
          </a:prstGeom>
          <a:noFill/>
        </p:spPr>
        <p:txBody>
          <a:bodyPr wrap="square" rtlCol="0">
            <a:spAutoFit/>
          </a:bodyPr>
          <a:lstStyle/>
          <a:p>
            <a:pPr lvl="0" eaLnBrk="0" fontAlgn="base" hangingPunct="0">
              <a:spcBef>
                <a:spcPct val="0"/>
              </a:spcBef>
              <a:spcAft>
                <a:spcPts val="1200"/>
              </a:spcAft>
            </a:pPr>
            <a:r>
              <a:rPr lang="en-US" dirty="0" smtClean="0">
                <a:solidFill>
                  <a:schemeClr val="accent2"/>
                </a:solidFill>
                <a:latin typeface="Arial Narrow" pitchFamily="34" charset="0"/>
                <a:cs typeface="Arial" charset="0"/>
              </a:rPr>
              <a:t>All task team chairs are members of the GOVST.</a:t>
            </a:r>
          </a:p>
        </p:txBody>
      </p:sp>
      <p:sp>
        <p:nvSpPr>
          <p:cNvPr id="7" name="TextBox 6"/>
          <p:cNvSpPr txBox="1"/>
          <p:nvPr/>
        </p:nvSpPr>
        <p:spPr>
          <a:xfrm>
            <a:off x="467544" y="4653136"/>
            <a:ext cx="4032448" cy="1554272"/>
          </a:xfrm>
          <a:prstGeom prst="rect">
            <a:avLst/>
          </a:prstGeom>
          <a:noFill/>
        </p:spPr>
        <p:txBody>
          <a:bodyPr wrap="square" rtlCol="0">
            <a:spAutoFit/>
          </a:bodyPr>
          <a:lstStyle/>
          <a:p>
            <a:pPr>
              <a:buFont typeface="Wingdings" pitchFamily="2" charset="2"/>
              <a:buChar char="§"/>
            </a:pPr>
            <a:r>
              <a:rPr lang="en-GB" dirty="0" smtClean="0"/>
              <a:t>  TT address specific topics of particular </a:t>
            </a:r>
          </a:p>
          <a:p>
            <a:pPr>
              <a:spcAft>
                <a:spcPts val="600"/>
              </a:spcAft>
            </a:pPr>
            <a:r>
              <a:rPr lang="en-GB" dirty="0" smtClean="0"/>
              <a:t>    interest to GOV</a:t>
            </a:r>
          </a:p>
          <a:p>
            <a:pPr>
              <a:buFont typeface="Wingdings" pitchFamily="2" charset="2"/>
              <a:buChar char="§"/>
            </a:pPr>
            <a:r>
              <a:rPr lang="en-GB" dirty="0" smtClean="0"/>
              <a:t>  TT work in collaboration with </a:t>
            </a:r>
          </a:p>
          <a:p>
            <a:r>
              <a:rPr lang="en-GB" dirty="0" smtClean="0"/>
              <a:t>    international programmes and </a:t>
            </a:r>
          </a:p>
          <a:p>
            <a:r>
              <a:rPr lang="en-GB" dirty="0" smtClean="0"/>
              <a:t>    research groups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pPr algn="l"/>
            <a:r>
              <a:rPr lang="en-CA" sz="3600" dirty="0" smtClean="0">
                <a:solidFill>
                  <a:schemeClr val="accent2"/>
                </a:solidFill>
              </a:rPr>
              <a:t>Coupled Prediction Task Team (</a:t>
            </a:r>
            <a:r>
              <a:rPr lang="en-CA" sz="3600" b="1" dirty="0" smtClean="0">
                <a:solidFill>
                  <a:schemeClr val="accent2"/>
                </a:solidFill>
              </a:rPr>
              <a:t>CP-TT</a:t>
            </a:r>
            <a:r>
              <a:rPr lang="en-CA" sz="3600" dirty="0" smtClean="0">
                <a:solidFill>
                  <a:schemeClr val="accent2"/>
                </a:solidFill>
              </a:rPr>
              <a:t>)</a:t>
            </a:r>
            <a:endParaRPr lang="en-US" sz="3600" dirty="0">
              <a:solidFill>
                <a:schemeClr val="accent2"/>
              </a:solidFill>
            </a:endParaRPr>
          </a:p>
        </p:txBody>
      </p:sp>
      <p:sp>
        <p:nvSpPr>
          <p:cNvPr id="3" name="Content Placeholder 2"/>
          <p:cNvSpPr>
            <a:spLocks noGrp="1"/>
          </p:cNvSpPr>
          <p:nvPr>
            <p:ph idx="1"/>
          </p:nvPr>
        </p:nvSpPr>
        <p:spPr>
          <a:xfrm>
            <a:off x="395536" y="3284984"/>
            <a:ext cx="8229600" cy="3124944"/>
          </a:xfrm>
        </p:spPr>
        <p:txBody>
          <a:bodyPr>
            <a:normAutofit/>
          </a:bodyPr>
          <a:lstStyle/>
          <a:p>
            <a:pPr marL="0" indent="0">
              <a:buNone/>
            </a:pPr>
            <a:r>
              <a:rPr lang="en-CA" sz="2000" dirty="0" smtClean="0"/>
              <a:t>Focus areas for activities and projects</a:t>
            </a:r>
          </a:p>
          <a:p>
            <a:r>
              <a:rPr lang="en-CA" sz="2000" dirty="0" smtClean="0"/>
              <a:t>Coupled prediction in an Earth Systems Modeling context but with a focus on the role of and impact on oceans (e.g., ocean-ice-wave interactions)</a:t>
            </a:r>
          </a:p>
          <a:p>
            <a:r>
              <a:rPr lang="en-CA" sz="2000" dirty="0" smtClean="0"/>
              <a:t>Coupled data assimilation in coordination with Data Assimilation Task Team</a:t>
            </a:r>
            <a:endParaRPr lang="en-US" sz="2000" dirty="0"/>
          </a:p>
        </p:txBody>
      </p:sp>
      <p:sp>
        <p:nvSpPr>
          <p:cNvPr id="4" name="TextBox 3"/>
          <p:cNvSpPr txBox="1"/>
          <p:nvPr/>
        </p:nvSpPr>
        <p:spPr>
          <a:xfrm>
            <a:off x="395536" y="1196752"/>
            <a:ext cx="8064896" cy="1754326"/>
          </a:xfrm>
          <a:prstGeom prst="rect">
            <a:avLst/>
          </a:prstGeom>
          <a:noFill/>
        </p:spPr>
        <p:txBody>
          <a:bodyPr wrap="square" rtlCol="0">
            <a:spAutoFit/>
          </a:bodyPr>
          <a:lstStyle/>
          <a:p>
            <a:r>
              <a:rPr lang="en-CA" dirty="0" smtClean="0"/>
              <a:t>The mission goal of the CP-TT is to draw together the international scientific and technical expertise in ocean, sea-ice and wave prediction and to seek collaboration with equivalent expert groups in atmospheric-land surface-hydrology prediction to accelerate the scientific and technical development of fully coupled systems for short- to medium-range prediction.</a:t>
            </a:r>
          </a:p>
          <a:p>
            <a:endParaRPr lang="en-GB" dirty="0"/>
          </a:p>
        </p:txBody>
      </p:sp>
      <p:sp>
        <p:nvSpPr>
          <p:cNvPr id="5" name="Rectangle 4"/>
          <p:cNvSpPr/>
          <p:nvPr/>
        </p:nvSpPr>
        <p:spPr>
          <a:xfrm>
            <a:off x="467544" y="2852936"/>
            <a:ext cx="8424936" cy="369332"/>
          </a:xfrm>
          <a:prstGeom prst="rect">
            <a:avLst/>
          </a:prstGeom>
          <a:ln>
            <a:solidFill>
              <a:srgbClr val="627A32"/>
            </a:solidFill>
          </a:ln>
        </p:spPr>
        <p:txBody>
          <a:bodyPr wrap="square">
            <a:spAutoFit/>
          </a:bodyPr>
          <a:lstStyle/>
          <a:p>
            <a:pPr>
              <a:spcAft>
                <a:spcPts val="600"/>
              </a:spcAft>
            </a:pPr>
            <a:r>
              <a:rPr lang="en-CA" b="1" dirty="0" smtClean="0">
                <a:solidFill>
                  <a:schemeClr val="accent3">
                    <a:lumMod val="50000"/>
                  </a:schemeClr>
                </a:solidFill>
              </a:rPr>
              <a:t>Co-Chairs: </a:t>
            </a:r>
            <a:r>
              <a:rPr lang="en-CA" dirty="0" smtClean="0">
                <a:solidFill>
                  <a:srgbClr val="627A32"/>
                </a:solidFill>
              </a:rPr>
              <a:t>Chris Harris (</a:t>
            </a:r>
            <a:r>
              <a:rPr lang="en-CA" sz="1600" dirty="0" smtClean="0">
                <a:solidFill>
                  <a:srgbClr val="627A32"/>
                </a:solidFill>
              </a:rPr>
              <a:t>Met Office</a:t>
            </a:r>
            <a:r>
              <a:rPr lang="en-CA" dirty="0" smtClean="0">
                <a:solidFill>
                  <a:srgbClr val="627A32"/>
                </a:solidFill>
              </a:rPr>
              <a:t>) and Hal Ritchie </a:t>
            </a:r>
            <a:r>
              <a:rPr lang="en-CA" sz="1400" dirty="0" smtClean="0">
                <a:solidFill>
                  <a:srgbClr val="627A32"/>
                </a:solidFill>
              </a:rPr>
              <a:t>(</a:t>
            </a:r>
            <a:r>
              <a:rPr lang="en-CA" sz="1600" dirty="0" smtClean="0">
                <a:solidFill>
                  <a:srgbClr val="627A32"/>
                </a:solidFill>
              </a:rPr>
              <a:t>Environment and Climate Change Canada</a:t>
            </a:r>
            <a:r>
              <a:rPr lang="en-CA" sz="1400" dirty="0" smtClean="0">
                <a:solidFill>
                  <a:srgbClr val="627A32"/>
                </a:solidFill>
              </a:rPr>
              <a:t>)</a:t>
            </a:r>
          </a:p>
        </p:txBody>
      </p:sp>
    </p:spTree>
    <p:extLst>
      <p:ext uri="{BB962C8B-B14F-4D97-AF65-F5344CB8AC3E}">
        <p14:creationId xmlns:p14="http://schemas.microsoft.com/office/powerpoint/2010/main" val="4204778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r>
              <a:rPr lang="en-CA" sz="3600" b="1" dirty="0" smtClean="0">
                <a:solidFill>
                  <a:schemeClr val="accent2"/>
                </a:solidFill>
              </a:rPr>
              <a:t>CP-TT </a:t>
            </a:r>
            <a:r>
              <a:rPr lang="en-CA" sz="3600" dirty="0" smtClean="0">
                <a:solidFill>
                  <a:schemeClr val="accent2"/>
                </a:solidFill>
              </a:rPr>
              <a:t>(continued)</a:t>
            </a:r>
            <a:endParaRPr lang="en-US" sz="3600" dirty="0">
              <a:solidFill>
                <a:schemeClr val="accent2"/>
              </a:solidFill>
            </a:endParaRPr>
          </a:p>
        </p:txBody>
      </p:sp>
      <p:sp>
        <p:nvSpPr>
          <p:cNvPr id="3" name="Content Placeholder 2"/>
          <p:cNvSpPr>
            <a:spLocks noGrp="1"/>
          </p:cNvSpPr>
          <p:nvPr>
            <p:ph idx="1"/>
          </p:nvPr>
        </p:nvSpPr>
        <p:spPr>
          <a:xfrm>
            <a:off x="467544" y="1340768"/>
            <a:ext cx="8229600" cy="4525963"/>
          </a:xfrm>
        </p:spPr>
        <p:txBody>
          <a:bodyPr>
            <a:normAutofit/>
          </a:bodyPr>
          <a:lstStyle/>
          <a:p>
            <a:pPr marL="0" indent="0">
              <a:buNone/>
            </a:pPr>
            <a:r>
              <a:rPr lang="en-CA" sz="2000" dirty="0" smtClean="0"/>
              <a:t>Main priorities for activities and projects</a:t>
            </a:r>
          </a:p>
          <a:p>
            <a:r>
              <a:rPr lang="en-CA" sz="2000" dirty="0" smtClean="0"/>
              <a:t>Facilitate exchange of national and international programs of scientific progress</a:t>
            </a:r>
          </a:p>
          <a:p>
            <a:r>
              <a:rPr lang="en-CA" sz="2000" dirty="0" smtClean="0"/>
              <a:t>Collation of quantified impact of earth system coupling for ocean-wave-sea-ice-atmosphere and interfacial flux phenomena</a:t>
            </a:r>
          </a:p>
          <a:p>
            <a:r>
              <a:rPr lang="en-CA" sz="2000" dirty="0" smtClean="0"/>
              <a:t>Foster targeted research on particular topics of interest to GOV members (e.g., SST/diurnal cycle, sea ice impacts on boundary layer fluxes, wave coupling)</a:t>
            </a:r>
            <a:endParaRPr lang="en-US" sz="2000" dirty="0"/>
          </a:p>
        </p:txBody>
      </p:sp>
    </p:spTree>
    <p:extLst>
      <p:ext uri="{BB962C8B-B14F-4D97-AF65-F5344CB8AC3E}">
        <p14:creationId xmlns:p14="http://schemas.microsoft.com/office/powerpoint/2010/main" val="382022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r>
              <a:rPr lang="en-CA" sz="3600" b="1" dirty="0" smtClean="0">
                <a:solidFill>
                  <a:schemeClr val="accent2"/>
                </a:solidFill>
              </a:rPr>
              <a:t>Updated CP-TT Membership</a:t>
            </a:r>
            <a:endParaRPr lang="en-US" sz="3600" b="1" dirty="0">
              <a:solidFill>
                <a:schemeClr val="accent2"/>
              </a:solidFill>
            </a:endParaRPr>
          </a:p>
        </p:txBody>
      </p:sp>
      <p:sp>
        <p:nvSpPr>
          <p:cNvPr id="3" name="Content Placeholder 2"/>
          <p:cNvSpPr>
            <a:spLocks noGrp="1"/>
          </p:cNvSpPr>
          <p:nvPr>
            <p:ph idx="1"/>
          </p:nvPr>
        </p:nvSpPr>
        <p:spPr>
          <a:xfrm>
            <a:off x="467544" y="1124744"/>
            <a:ext cx="8280916" cy="4824534"/>
          </a:xfrm>
        </p:spPr>
        <p:txBody>
          <a:bodyPr>
            <a:normAutofit fontScale="85000" lnSpcReduction="20000"/>
          </a:bodyPr>
          <a:lstStyle/>
          <a:p>
            <a:r>
              <a:rPr lang="en-CA" sz="2000" dirty="0" err="1" smtClean="0"/>
              <a:t>Santha</a:t>
            </a:r>
            <a:r>
              <a:rPr lang="en-CA" sz="2000" dirty="0" smtClean="0"/>
              <a:t> </a:t>
            </a:r>
            <a:r>
              <a:rPr lang="en-CA" sz="2000" dirty="0" err="1" smtClean="0"/>
              <a:t>Akella</a:t>
            </a:r>
            <a:r>
              <a:rPr lang="en-CA" sz="2000" dirty="0" smtClean="0"/>
              <a:t>, GSFC/NASA, USA</a:t>
            </a:r>
          </a:p>
          <a:p>
            <a:r>
              <a:rPr lang="en-CA" sz="2000" dirty="0" smtClean="0"/>
              <a:t>Magdalena Balmaseda, ECMWF, UK</a:t>
            </a:r>
          </a:p>
          <a:p>
            <a:r>
              <a:rPr lang="en-CA" sz="2000" dirty="0" smtClean="0"/>
              <a:t>Gary </a:t>
            </a:r>
            <a:r>
              <a:rPr lang="en-CA" sz="2000" dirty="0" err="1" smtClean="0"/>
              <a:t>Brassington</a:t>
            </a:r>
            <a:r>
              <a:rPr lang="en-CA" sz="2000" dirty="0" smtClean="0"/>
              <a:t>, BoM, Australia</a:t>
            </a:r>
          </a:p>
          <a:p>
            <a:r>
              <a:rPr lang="en-CA" sz="2000" dirty="0" smtClean="0"/>
              <a:t>Eric </a:t>
            </a:r>
            <a:r>
              <a:rPr lang="en-CA" sz="2000" dirty="0" err="1" smtClean="0"/>
              <a:t>Chassignet</a:t>
            </a:r>
            <a:r>
              <a:rPr lang="en-CA" sz="2000" dirty="0" smtClean="0"/>
              <a:t>, Florida State University, USA</a:t>
            </a:r>
          </a:p>
          <a:p>
            <a:r>
              <a:rPr lang="en-CA" sz="2000" dirty="0" smtClean="0"/>
              <a:t>Jim Cummings, NRL, USA</a:t>
            </a:r>
          </a:p>
          <a:p>
            <a:r>
              <a:rPr lang="en-CA" sz="2000" dirty="0" smtClean="0"/>
              <a:t>Yann </a:t>
            </a:r>
            <a:r>
              <a:rPr lang="en-CA" sz="2000" dirty="0" err="1" smtClean="0"/>
              <a:t>Drillet</a:t>
            </a:r>
            <a:r>
              <a:rPr lang="en-CA" sz="2000" dirty="0" smtClean="0"/>
              <a:t>, Mercator-</a:t>
            </a:r>
            <a:r>
              <a:rPr lang="en-CA" sz="2000" dirty="0" err="1" smtClean="0"/>
              <a:t>Oc</a:t>
            </a:r>
            <a:r>
              <a:rPr lang="fr-CA" sz="2000" dirty="0" err="1" smtClean="0"/>
              <a:t>éan</a:t>
            </a:r>
            <a:r>
              <a:rPr lang="fr-CA" sz="2000" dirty="0" smtClean="0"/>
              <a:t>, </a:t>
            </a:r>
            <a:r>
              <a:rPr lang="en-CA" sz="2000" dirty="0" smtClean="0"/>
              <a:t>France</a:t>
            </a:r>
          </a:p>
          <a:p>
            <a:r>
              <a:rPr lang="en-CA" sz="2000" dirty="0" smtClean="0"/>
              <a:t>Chris Harris, Met Office, UK, Co-chair</a:t>
            </a:r>
          </a:p>
          <a:p>
            <a:r>
              <a:rPr lang="en-CA" sz="2000" dirty="0" smtClean="0"/>
              <a:t>Patrick Hogan, NRL, USA</a:t>
            </a:r>
          </a:p>
          <a:p>
            <a:r>
              <a:rPr lang="en-CA" sz="2000" dirty="0" smtClean="0"/>
              <a:t>Patrick </a:t>
            </a:r>
            <a:r>
              <a:rPr lang="en-CA" sz="2000" dirty="0" err="1" smtClean="0"/>
              <a:t>Laloyaux</a:t>
            </a:r>
            <a:r>
              <a:rPr lang="en-CA" sz="2000" dirty="0" smtClean="0"/>
              <a:t>, ECMWF, UK</a:t>
            </a:r>
          </a:p>
          <a:p>
            <a:r>
              <a:rPr lang="en-CA" sz="2000" dirty="0" err="1" smtClean="0"/>
              <a:t>Tiejun</a:t>
            </a:r>
            <a:r>
              <a:rPr lang="en-CA" sz="2000" dirty="0" smtClean="0"/>
              <a:t> Ling, NMEFC, China</a:t>
            </a:r>
          </a:p>
          <a:p>
            <a:r>
              <a:rPr lang="en-CA" sz="2000" dirty="0" err="1" smtClean="0"/>
              <a:t>Avichal</a:t>
            </a:r>
            <a:r>
              <a:rPr lang="en-CA" sz="2000" dirty="0" smtClean="0"/>
              <a:t> </a:t>
            </a:r>
            <a:r>
              <a:rPr lang="en-CA" sz="2000" dirty="0" err="1" smtClean="0"/>
              <a:t>Mehra</a:t>
            </a:r>
            <a:r>
              <a:rPr lang="en-CA" sz="2000" dirty="0" smtClean="0"/>
              <a:t>, NOAA, USA</a:t>
            </a:r>
          </a:p>
          <a:p>
            <a:r>
              <a:rPr lang="en-CA" sz="2000" dirty="0" smtClean="0"/>
              <a:t>Hal Ritchie, Environment and Climate Change Canada, Co-Chair</a:t>
            </a:r>
          </a:p>
          <a:p>
            <a:r>
              <a:rPr lang="en-CA" sz="2000" dirty="0" smtClean="0"/>
              <a:t>Paul </a:t>
            </a:r>
            <a:r>
              <a:rPr lang="en-CA" sz="2000" dirty="0" err="1" smtClean="0"/>
              <a:t>Sandery</a:t>
            </a:r>
            <a:r>
              <a:rPr lang="en-CA" sz="2000" dirty="0" smtClean="0"/>
              <a:t>, BoM, Australia</a:t>
            </a:r>
          </a:p>
          <a:p>
            <a:r>
              <a:rPr lang="en-CA" sz="2000" dirty="0" smtClean="0"/>
              <a:t>Gregory Smith, Environment and Climate Change Canada</a:t>
            </a:r>
          </a:p>
          <a:p>
            <a:r>
              <a:rPr lang="en-CA" sz="2000" dirty="0" smtClean="0"/>
              <a:t>Yuhei Takaya, JMA, Japan</a:t>
            </a:r>
          </a:p>
          <a:p>
            <a:r>
              <a:rPr lang="en-CA" sz="2000" dirty="0" smtClean="0"/>
              <a:t>Ricardo </a:t>
            </a:r>
            <a:r>
              <a:rPr lang="en-CA" sz="2000" dirty="0" err="1" smtClean="0"/>
              <a:t>Todling</a:t>
            </a:r>
            <a:r>
              <a:rPr lang="en-CA" sz="2000" dirty="0" smtClean="0"/>
              <a:t>, NASA/GSFC, USA</a:t>
            </a:r>
          </a:p>
          <a:p>
            <a:r>
              <a:rPr lang="en-CA" sz="2000" dirty="0" smtClean="0"/>
              <a:t>Akiyoshi Wada, MRI-JMA, Japan</a:t>
            </a:r>
          </a:p>
          <a:p>
            <a:pPr marL="0" indent="0">
              <a:buNone/>
            </a:pPr>
            <a:r>
              <a:rPr lang="en-CA" sz="2000" b="1" dirty="0" smtClean="0"/>
              <a:t>Patron champions: </a:t>
            </a:r>
            <a:r>
              <a:rPr lang="en-CA" sz="2000" dirty="0" smtClean="0"/>
              <a:t>Hendrik </a:t>
            </a:r>
            <a:r>
              <a:rPr lang="en-CA" sz="2000" dirty="0" err="1" smtClean="0"/>
              <a:t>Tolman</a:t>
            </a:r>
            <a:r>
              <a:rPr lang="en-CA" sz="2000" dirty="0" smtClean="0"/>
              <a:t> (NOAA, USA), Hui Wang (NMEFC, China)</a:t>
            </a:r>
          </a:p>
          <a:p>
            <a:endParaRPr lang="en-CA" sz="2000" dirty="0" smtClean="0"/>
          </a:p>
          <a:p>
            <a:endParaRPr lang="en-CA" sz="2000" dirty="0" smtClean="0"/>
          </a:p>
          <a:p>
            <a:endParaRPr lang="en-CA" sz="2000" dirty="0"/>
          </a:p>
        </p:txBody>
      </p:sp>
    </p:spTree>
    <p:extLst>
      <p:ext uri="{BB962C8B-B14F-4D97-AF65-F5344CB8AC3E}">
        <p14:creationId xmlns:p14="http://schemas.microsoft.com/office/powerpoint/2010/main" val="3189515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a:ln>
            <a:solidFill>
              <a:schemeClr val="tx2"/>
            </a:solidFill>
          </a:ln>
        </p:spPr>
        <p:txBody>
          <a:bodyPr>
            <a:normAutofit fontScale="90000"/>
          </a:bodyPr>
          <a:lstStyle/>
          <a:p>
            <a:r>
              <a:rPr lang="en-CA" sz="3600" b="1" dirty="0" smtClean="0">
                <a:solidFill>
                  <a:schemeClr val="accent2"/>
                </a:solidFill>
              </a:rPr>
              <a:t>High Priority Research Areas</a:t>
            </a:r>
            <a:endParaRPr lang="en-US" sz="3600" b="1" dirty="0">
              <a:solidFill>
                <a:schemeClr val="accent2"/>
              </a:solidFill>
            </a:endParaRPr>
          </a:p>
        </p:txBody>
      </p:sp>
      <p:sp>
        <p:nvSpPr>
          <p:cNvPr id="3" name="Content Placeholder 2"/>
          <p:cNvSpPr>
            <a:spLocks noGrp="1"/>
          </p:cNvSpPr>
          <p:nvPr>
            <p:ph idx="1"/>
          </p:nvPr>
        </p:nvSpPr>
        <p:spPr>
          <a:xfrm>
            <a:off x="467544" y="1124744"/>
            <a:ext cx="8280916" cy="4824534"/>
          </a:xfrm>
        </p:spPr>
        <p:txBody>
          <a:bodyPr>
            <a:normAutofit/>
          </a:bodyPr>
          <a:lstStyle/>
          <a:p>
            <a:r>
              <a:rPr lang="en-CA" sz="2000" dirty="0" smtClean="0"/>
              <a:t>JMA plans to develop a relatively high-resolution model (55km for atmosphere, 0.25 degrees for ocean) for the next seasonal prediction system, which would provide some scientific basis for </a:t>
            </a:r>
            <a:r>
              <a:rPr lang="en-CA" sz="2000" dirty="0" err="1" smtClean="0"/>
              <a:t>subseasonal</a:t>
            </a:r>
            <a:r>
              <a:rPr lang="en-CA" sz="2000" dirty="0" smtClean="0"/>
              <a:t> coupled prediction.  Ocean coupling is important for </a:t>
            </a:r>
            <a:r>
              <a:rPr lang="en-CA" sz="2000" dirty="0" err="1" smtClean="0"/>
              <a:t>subseasonal</a:t>
            </a:r>
            <a:r>
              <a:rPr lang="en-CA" sz="2000" dirty="0" smtClean="0"/>
              <a:t> to seasonal (S2S) prediction and CP-TT should link with the WWRP/WCRP S2S project.</a:t>
            </a:r>
          </a:p>
          <a:p>
            <a:r>
              <a:rPr lang="en-CA" sz="2000" dirty="0" smtClean="0"/>
              <a:t>At NOAA </a:t>
            </a:r>
            <a:r>
              <a:rPr lang="en-US" sz="2000" dirty="0" smtClean="0"/>
              <a:t>plans </a:t>
            </a:r>
            <a:r>
              <a:rPr lang="en-US" sz="2000" dirty="0"/>
              <a:t>are afoot for CFS v3 which will include a fully coupled 7 component system with Atmosphere-Ocean-</a:t>
            </a:r>
            <a:r>
              <a:rPr lang="en-US" sz="2000" dirty="0" err="1"/>
              <a:t>SeaIce</a:t>
            </a:r>
            <a:r>
              <a:rPr lang="en-US" sz="2000" dirty="0"/>
              <a:t>- Waves- Land-Aerosols - Ionosphere components for both data assimilation and forecasts</a:t>
            </a:r>
            <a:r>
              <a:rPr lang="en-US" sz="2000" dirty="0" smtClean="0"/>
              <a:t>. </a:t>
            </a:r>
            <a:r>
              <a:rPr lang="en-US" sz="2000" dirty="0"/>
              <a:t>For Medium Range, test skill of MJO amplitudes and </a:t>
            </a:r>
            <a:r>
              <a:rPr lang="en-US" sz="2000" dirty="0" smtClean="0"/>
              <a:t>phases.  For </a:t>
            </a:r>
            <a:r>
              <a:rPr lang="en-US" sz="2000" dirty="0"/>
              <a:t>long term, ENSO variability is a stated goal for coupled systems. Seasonal variability of oceanic water mass transformations. Skill in first month US surface 2m Temperature and precipitation which would include getting skill in coupled data assimilation and </a:t>
            </a:r>
            <a:r>
              <a:rPr lang="en-US" sz="2000" dirty="0" smtClean="0"/>
              <a:t>forecasts.</a:t>
            </a:r>
            <a:endParaRPr lang="en-US" sz="2000" dirty="0"/>
          </a:p>
          <a:p>
            <a:pPr marL="0" indent="0">
              <a:buNone/>
            </a:pPr>
            <a:endParaRPr lang="en-US" sz="2000" dirty="0"/>
          </a:p>
          <a:p>
            <a:endParaRPr lang="en-US" sz="2000" dirty="0"/>
          </a:p>
          <a:p>
            <a:endParaRPr lang="en-CA" sz="2000" dirty="0" smtClean="0"/>
          </a:p>
          <a:p>
            <a:endParaRPr lang="en-CA" sz="2000" dirty="0" smtClean="0"/>
          </a:p>
          <a:p>
            <a:endParaRPr lang="en-CA" sz="2000" dirty="0"/>
          </a:p>
        </p:txBody>
      </p:sp>
    </p:spTree>
    <p:extLst>
      <p:ext uri="{BB962C8B-B14F-4D97-AF65-F5344CB8AC3E}">
        <p14:creationId xmlns:p14="http://schemas.microsoft.com/office/powerpoint/2010/main" val="163608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Fallback"/>
        <a:cs typeface="Droid Sans Fallback"/>
      </a:majorFont>
      <a:minorFont>
        <a:latin typeface="Arial"/>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Default Design">
  <a:themeElements>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NEP NOAA N Prime Mar 4_3Marupdate">
  <a:themeElements>
    <a:clrScheme name="NEP NOAA N Prime Mar 4_3Marupd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P NOAA N Prime Mar 4_3Marupd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P NOAA N Prime Mar 4_3Marupd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P NOAA N Prime Mar 4_3Marupd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P NOAA N Prime Mar 4_3Marupd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P NOAA N Prime Mar 4_3Marupd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P NOAA N Prime Mar 4_3Marupd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P NOAA N Prime Mar 4_3Marupd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P NOAA N Prime Mar 4_3Marupd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alt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alt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Personnalis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2D2D8A"/>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Fallback"/>
        <a:cs typeface="Droid Sans Fallback"/>
      </a:majorFont>
      <a:minorFont>
        <a:latin typeface="Arial"/>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Fallback"/>
        <a:cs typeface="Droid Sans Fallback"/>
      </a:majorFont>
      <a:minorFont>
        <a:latin typeface="Arial"/>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2925</TotalTime>
  <Words>3247</Words>
  <Application>Microsoft Office PowerPoint</Application>
  <PresentationFormat>On-screen Show (4:3)</PresentationFormat>
  <Paragraphs>389</Paragraphs>
  <Slides>34</Slides>
  <Notes>13</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34</vt:i4>
      </vt:variant>
    </vt:vector>
  </HeadingPairs>
  <TitlesOfParts>
    <vt:vector size="45" baseType="lpstr">
      <vt:lpstr>Office Theme</vt:lpstr>
      <vt:lpstr>16_Default Design</vt:lpstr>
      <vt:lpstr>5_NEP NOAA N Prime Mar 4_3Marupdate</vt:lpstr>
      <vt:lpstr>Default Design</vt:lpstr>
      <vt:lpstr>10_Default Design</vt:lpstr>
      <vt:lpstr>3_Default Design</vt:lpstr>
      <vt:lpstr>5_Default Design</vt:lpstr>
      <vt:lpstr>1_Office Theme</vt:lpstr>
      <vt:lpstr>3_Office Theme</vt:lpstr>
      <vt:lpstr>6_Office Theme</vt:lpstr>
      <vt:lpstr>Drawing</vt:lpstr>
      <vt:lpstr>Update on GODAE OceanView and its Coupled Prediction Task Team </vt:lpstr>
      <vt:lpstr>Outline</vt:lpstr>
      <vt:lpstr>GOV Science Team (GOVST)</vt:lpstr>
      <vt:lpstr>PowerPoint Presentation</vt:lpstr>
      <vt:lpstr>GOV structure &amp; task teams</vt:lpstr>
      <vt:lpstr>Coupled Prediction Task Team (CP-TT)</vt:lpstr>
      <vt:lpstr>CP-TT (continued)</vt:lpstr>
      <vt:lpstr>Updated CP-TT Membership</vt:lpstr>
      <vt:lpstr>High Priority Research Areas</vt:lpstr>
      <vt:lpstr>High Priority Research Areas (cont’d)</vt:lpstr>
      <vt:lpstr>High Priority Research Areas (cont’d)</vt:lpstr>
      <vt:lpstr>High Priority Research Areas (cont’d)</vt:lpstr>
      <vt:lpstr>Test cases / periods for evaluation</vt:lpstr>
      <vt:lpstr>Current CP-TT Activities</vt:lpstr>
      <vt:lpstr>Recent Developments</vt:lpstr>
      <vt:lpstr>Recent Developments (continued)</vt:lpstr>
      <vt:lpstr>PowerPoint Presentation</vt:lpstr>
      <vt:lpstr>Forecast Skill of WH-MJO index</vt:lpstr>
      <vt:lpstr>PowerPoint Presentation</vt:lpstr>
      <vt:lpstr>PowerPoint Presentation</vt:lpstr>
      <vt:lpstr>CONCEPTS Examples</vt:lpstr>
      <vt:lpstr>Ice-ocean modelling with  </vt:lpstr>
      <vt:lpstr>Great Lakes and St. Lawrence Water Cycle Prediction System (Fortin, Dyck et al.)</vt:lpstr>
      <vt:lpstr>PowerPoint Presentation</vt:lpstr>
      <vt:lpstr>Better weather forecasts</vt:lpstr>
      <vt:lpstr>PowerPoint Presentation</vt:lpstr>
      <vt:lpstr>PowerPoint Presentation</vt:lpstr>
      <vt:lpstr>Global Ice-Ocean Prediction System</vt:lpstr>
      <vt:lpstr>GODAE Oceanview Intercomparison</vt:lpstr>
      <vt:lpstr>PowerPoint Presentation</vt:lpstr>
      <vt:lpstr>PowerPoint Presentation</vt:lpstr>
      <vt:lpstr>PowerPoint Presentation</vt:lpstr>
      <vt:lpstr>PowerPoint Presentation</vt:lpstr>
      <vt:lpstr>PowerPoint Presentation</vt:lpstr>
    </vt:vector>
  </TitlesOfParts>
  <Company>Met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 Program Office -  Tasks, communications and benefit</dc:title>
  <dc:creator>kirsten.wilmer-becke</dc:creator>
  <cp:lastModifiedBy>Zama Sigasa</cp:lastModifiedBy>
  <cp:revision>211</cp:revision>
  <cp:lastPrinted>2016-04-25T19:24:42Z</cp:lastPrinted>
  <dcterms:created xsi:type="dcterms:W3CDTF">2014-11-13T11:41:03Z</dcterms:created>
  <dcterms:modified xsi:type="dcterms:W3CDTF">2016-04-28T07:16:20Z</dcterms:modified>
</cp:coreProperties>
</file>