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39"/>
  </p:notesMasterIdLst>
  <p:handoutMasterIdLst>
    <p:handoutMasterId r:id="rId40"/>
  </p:handoutMasterIdLst>
  <p:sldIdLst>
    <p:sldId id="256" r:id="rId3"/>
    <p:sldId id="294" r:id="rId4"/>
    <p:sldId id="354" r:id="rId5"/>
    <p:sldId id="333" r:id="rId6"/>
    <p:sldId id="355" r:id="rId7"/>
    <p:sldId id="268" r:id="rId8"/>
    <p:sldId id="307" r:id="rId9"/>
    <p:sldId id="351" r:id="rId10"/>
    <p:sldId id="263" r:id="rId11"/>
    <p:sldId id="275" r:id="rId12"/>
    <p:sldId id="264" r:id="rId13"/>
    <p:sldId id="334" r:id="rId14"/>
    <p:sldId id="350" r:id="rId15"/>
    <p:sldId id="349" r:id="rId16"/>
    <p:sldId id="336" r:id="rId17"/>
    <p:sldId id="340" r:id="rId18"/>
    <p:sldId id="339" r:id="rId19"/>
    <p:sldId id="357" r:id="rId20"/>
    <p:sldId id="342" r:id="rId21"/>
    <p:sldId id="329" r:id="rId22"/>
    <p:sldId id="314" r:id="rId23"/>
    <p:sldId id="344" r:id="rId24"/>
    <p:sldId id="343" r:id="rId25"/>
    <p:sldId id="345" r:id="rId26"/>
    <p:sldId id="266" r:id="rId27"/>
    <p:sldId id="361" r:id="rId28"/>
    <p:sldId id="353" r:id="rId29"/>
    <p:sldId id="362" r:id="rId30"/>
    <p:sldId id="310" r:id="rId31"/>
    <p:sldId id="352" r:id="rId32"/>
    <p:sldId id="360" r:id="rId33"/>
    <p:sldId id="358" r:id="rId34"/>
    <p:sldId id="359" r:id="rId35"/>
    <p:sldId id="341" r:id="rId36"/>
    <p:sldId id="337" r:id="rId37"/>
    <p:sldId id="331" r:id="rId38"/>
  </p:sldIdLst>
  <p:sldSz cx="9144000" cy="6858000" type="screen4x3"/>
  <p:notesSz cx="6718300" cy="985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64E83"/>
    <a:srgbClr val="6C8AAF"/>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1" autoAdjust="0"/>
    <p:restoredTop sz="94598" autoAdjust="0"/>
  </p:normalViewPr>
  <p:slideViewPr>
    <p:cSldViewPr snapToGrid="0" snapToObjects="1" showGuides="1">
      <p:cViewPr varScale="1">
        <p:scale>
          <a:sx n="102" d="100"/>
          <a:sy n="102" d="100"/>
        </p:scale>
        <p:origin x="1038" y="102"/>
      </p:cViewPr>
      <p:guideLst>
        <p:guide orient="horz" pos="2160"/>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127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dirty="0"/>
              <a:t>IFS data communication </a:t>
            </a:r>
            <a:r>
              <a:rPr lang="en-GB" dirty="0" smtClean="0"/>
              <a:t>rates</a:t>
            </a:r>
            <a:endParaRPr lang="en-GB"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Sheet1!$F$1</c:f>
              <c:strCache>
                <c:ptCount val="1"/>
                <c:pt idx="0">
                  <c:v>rate 1279 (Tb/s)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semi-Lagrangian</c:v>
                </c:pt>
                <c:pt idx="1">
                  <c:v>FFT (g2l, l2g)</c:v>
                </c:pt>
                <c:pt idx="2">
                  <c:v>Legendre (l2m, m2l)</c:v>
                </c:pt>
                <c:pt idx="3">
                  <c:v>Inside spectral (s2m,m2s)</c:v>
                </c:pt>
              </c:strCache>
            </c:strRef>
          </c:cat>
          <c:val>
            <c:numRef>
              <c:f>Sheet1!$F$2:$F$5</c:f>
              <c:numCache>
                <c:formatCode>General</c:formatCode>
                <c:ptCount val="4"/>
                <c:pt idx="0">
                  <c:v>1.1399999999999999</c:v>
                </c:pt>
                <c:pt idx="1">
                  <c:v>0.51</c:v>
                </c:pt>
                <c:pt idx="2">
                  <c:v>0.95</c:v>
                </c:pt>
                <c:pt idx="3">
                  <c:v>0.91</c:v>
                </c:pt>
              </c:numCache>
            </c:numRef>
          </c:val>
        </c:ser>
        <c:ser>
          <c:idx val="1"/>
          <c:order val="1"/>
          <c:tx>
            <c:strRef>
              <c:f>Sheet1!$G$1</c:f>
              <c:strCache>
                <c:ptCount val="1"/>
                <c:pt idx="0">
                  <c:v>rate 1999 (Tb/s)</c:v>
                </c:pt>
              </c:strCache>
            </c:strRef>
          </c:tx>
          <c:spPr>
            <a:solidFill>
              <a:srgbClr val="FF0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semi-Lagrangian</c:v>
                </c:pt>
                <c:pt idx="1">
                  <c:v>FFT (g2l, l2g)</c:v>
                </c:pt>
                <c:pt idx="2">
                  <c:v>Legendre (l2m, m2l)</c:v>
                </c:pt>
                <c:pt idx="3">
                  <c:v>Inside spectral (s2m,m2s)</c:v>
                </c:pt>
              </c:strCache>
            </c:strRef>
          </c:cat>
          <c:val>
            <c:numRef>
              <c:f>Sheet1!$G$2:$G$5</c:f>
              <c:numCache>
                <c:formatCode>General</c:formatCode>
                <c:ptCount val="4"/>
                <c:pt idx="0">
                  <c:v>1.86</c:v>
                </c:pt>
                <c:pt idx="1">
                  <c:v>0.65</c:v>
                </c:pt>
                <c:pt idx="2">
                  <c:v>0.57999999999999996</c:v>
                </c:pt>
                <c:pt idx="3">
                  <c:v>1.41</c:v>
                </c:pt>
              </c:numCache>
            </c:numRef>
          </c:val>
        </c:ser>
        <c:dLbls>
          <c:dLblPos val="inEnd"/>
          <c:showLegendKey val="0"/>
          <c:showVal val="1"/>
          <c:showCatName val="0"/>
          <c:showSerName val="0"/>
          <c:showPercent val="0"/>
          <c:showBubbleSize val="0"/>
        </c:dLbls>
        <c:gapWidth val="65"/>
        <c:axId val="195012800"/>
        <c:axId val="195013192"/>
      </c:barChart>
      <c:catAx>
        <c:axId val="195012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95013192"/>
        <c:crosses val="autoZero"/>
        <c:auto val="1"/>
        <c:lblAlgn val="ctr"/>
        <c:lblOffset val="100"/>
        <c:noMultiLvlLbl val="0"/>
      </c:catAx>
      <c:valAx>
        <c:axId val="1950131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501280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IFS model</a:t>
            </a:r>
            <a:r>
              <a:rPr lang="en-GB" baseline="0"/>
              <a:t> performance on CRAY XC-30</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Forecast Days per Day</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[NilsRunsChart.xlsx]Sheet1!$A$30:$A$38</c:f>
              <c:strCache>
                <c:ptCount val="9"/>
                <c:pt idx="0">
                  <c:v>TL95</c:v>
                </c:pt>
                <c:pt idx="1">
                  <c:v>TL159</c:v>
                </c:pt>
                <c:pt idx="2">
                  <c:v>TL255</c:v>
                </c:pt>
                <c:pt idx="3">
                  <c:v>TL511</c:v>
                </c:pt>
                <c:pt idx="4">
                  <c:v>TL799</c:v>
                </c:pt>
                <c:pt idx="5">
                  <c:v>TL1023</c:v>
                </c:pt>
                <c:pt idx="6">
                  <c:v>TL1279</c:v>
                </c:pt>
                <c:pt idx="7">
                  <c:v>TCo639</c:v>
                </c:pt>
                <c:pt idx="8">
                  <c:v>TCo1279</c:v>
                </c:pt>
              </c:strCache>
            </c:strRef>
          </c:cat>
          <c:val>
            <c:numRef>
              <c:f>[NilsRunsChart.xlsx]Sheet1!$B$30:$B$38</c:f>
              <c:numCache>
                <c:formatCode>0</c:formatCode>
                <c:ptCount val="9"/>
                <c:pt idx="0">
                  <c:v>6835</c:v>
                </c:pt>
                <c:pt idx="1">
                  <c:v>8728.9</c:v>
                </c:pt>
                <c:pt idx="2">
                  <c:v>4433.3</c:v>
                </c:pt>
                <c:pt idx="3">
                  <c:v>1538.8</c:v>
                </c:pt>
                <c:pt idx="4">
                  <c:v>564</c:v>
                </c:pt>
                <c:pt idx="5">
                  <c:v>489.7</c:v>
                </c:pt>
                <c:pt idx="6">
                  <c:v>328.1</c:v>
                </c:pt>
                <c:pt idx="7">
                  <c:v>661</c:v>
                </c:pt>
                <c:pt idx="8">
                  <c:v>190.3</c:v>
                </c:pt>
              </c:numCache>
            </c:numRef>
          </c:val>
        </c:ser>
        <c:dLbls>
          <c:showLegendKey val="0"/>
          <c:showVal val="0"/>
          <c:showCatName val="0"/>
          <c:showSerName val="0"/>
          <c:showPercent val="0"/>
          <c:showBubbleSize val="0"/>
        </c:dLbls>
        <c:gapWidth val="219"/>
        <c:overlap val="-27"/>
        <c:axId val="195204872"/>
        <c:axId val="195205264"/>
      </c:barChart>
      <c:lineChart>
        <c:grouping val="standard"/>
        <c:varyColors val="0"/>
        <c:ser>
          <c:idx val="1"/>
          <c:order val="1"/>
          <c:tx>
            <c:v>CRAY XC-30 Nodes</c:v>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[NilsRunsChart.xlsx]Sheet1!$A$30:$A$38</c:f>
              <c:strCache>
                <c:ptCount val="9"/>
                <c:pt idx="0">
                  <c:v>TL95</c:v>
                </c:pt>
                <c:pt idx="1">
                  <c:v>TL159</c:v>
                </c:pt>
                <c:pt idx="2">
                  <c:v>TL255</c:v>
                </c:pt>
                <c:pt idx="3">
                  <c:v>TL511</c:v>
                </c:pt>
                <c:pt idx="4">
                  <c:v>TL799</c:v>
                </c:pt>
                <c:pt idx="5">
                  <c:v>TL1023</c:v>
                </c:pt>
                <c:pt idx="6">
                  <c:v>TL1279</c:v>
                </c:pt>
                <c:pt idx="7">
                  <c:v>TCo639</c:v>
                </c:pt>
                <c:pt idx="8">
                  <c:v>TCo1279</c:v>
                </c:pt>
              </c:strCache>
            </c:strRef>
          </c:cat>
          <c:val>
            <c:numRef>
              <c:f>[NilsRunsChart.xlsx]Sheet1!$D$30:$D$38</c:f>
              <c:numCache>
                <c:formatCode>General</c:formatCode>
                <c:ptCount val="9"/>
                <c:pt idx="0">
                  <c:v>4</c:v>
                </c:pt>
                <c:pt idx="1">
                  <c:v>8</c:v>
                </c:pt>
                <c:pt idx="2">
                  <c:v>16</c:v>
                </c:pt>
                <c:pt idx="3">
                  <c:v>64</c:v>
                </c:pt>
                <c:pt idx="4">
                  <c:v>64</c:v>
                </c:pt>
                <c:pt idx="5">
                  <c:v>128</c:v>
                </c:pt>
                <c:pt idx="6">
                  <c:v>128</c:v>
                </c:pt>
                <c:pt idx="7">
                  <c:v>128</c:v>
                </c:pt>
                <c:pt idx="8">
                  <c:v>256</c:v>
                </c:pt>
              </c:numCache>
            </c:numRef>
          </c:val>
          <c:smooth val="0"/>
        </c:ser>
        <c:dLbls>
          <c:showLegendKey val="0"/>
          <c:showVal val="0"/>
          <c:showCatName val="0"/>
          <c:showSerName val="0"/>
          <c:showPercent val="0"/>
          <c:showBubbleSize val="0"/>
        </c:dLbls>
        <c:marker val="1"/>
        <c:smooth val="0"/>
        <c:axId val="195206048"/>
        <c:axId val="195205656"/>
      </c:lineChart>
      <c:catAx>
        <c:axId val="19520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05264"/>
        <c:crosses val="autoZero"/>
        <c:auto val="1"/>
        <c:lblAlgn val="ctr"/>
        <c:lblOffset val="100"/>
        <c:noMultiLvlLbl val="0"/>
      </c:catAx>
      <c:valAx>
        <c:axId val="195205264"/>
        <c:scaling>
          <c:logBase val="2"/>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04872"/>
        <c:crosses val="autoZero"/>
        <c:crossBetween val="between"/>
      </c:valAx>
      <c:valAx>
        <c:axId val="195205656"/>
        <c:scaling>
          <c:logBase val="2"/>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06048"/>
        <c:crosses val="max"/>
        <c:crossBetween val="between"/>
      </c:valAx>
      <c:catAx>
        <c:axId val="195206048"/>
        <c:scaling>
          <c:orientation val="minMax"/>
        </c:scaling>
        <c:delete val="1"/>
        <c:axPos val="b"/>
        <c:numFmt formatCode="General" sourceLinked="1"/>
        <c:majorTickMark val="out"/>
        <c:minorTickMark val="none"/>
        <c:tickLblPos val="nextTo"/>
        <c:crossAx val="19520565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0.81209</cdr:x>
      <cdr:y>0.60006</cdr:y>
    </cdr:from>
    <cdr:to>
      <cdr:x>0.8489</cdr:x>
      <cdr:y>0.89246</cdr:y>
    </cdr:to>
    <cdr:sp macro="" textlink="">
      <cdr:nvSpPr>
        <cdr:cNvPr id="3" name="TextBox 9"/>
        <cdr:cNvSpPr txBox="1"/>
      </cdr:nvSpPr>
      <cdr:spPr>
        <a:xfrm xmlns:a="http://schemas.openxmlformats.org/drawingml/2006/main" rot="16200000">
          <a:off x="5520514" y="3581414"/>
          <a:ext cx="145755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200" b="1" dirty="0" smtClean="0">
              <a:solidFill>
                <a:schemeClr val="tx2"/>
              </a:solidFill>
            </a:rPr>
            <a:t>ECMWF-ENSEMBLE</a:t>
          </a:r>
          <a:endParaRPr lang="en-GB" sz="1200" b="1" dirty="0">
            <a:solidFill>
              <a:schemeClr val="tx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5482" y="0"/>
            <a:ext cx="2911263" cy="492760"/>
          </a:xfrm>
          <a:prstGeom prst="rect">
            <a:avLst/>
          </a:prstGeom>
        </p:spPr>
        <p:txBody>
          <a:bodyPr vert="horz" lIns="91440" tIns="45720" rIns="91440" bIns="45720" rtlCol="0"/>
          <a:lstStyle>
            <a:lvl1pPr algn="r">
              <a:defRPr sz="1200"/>
            </a:lvl1pPr>
          </a:lstStyle>
          <a:p>
            <a:fld id="{257351A7-8A0E-BC4A-B507-BC9FBEDEB94D}" type="datetime1">
              <a:rPr lang="en-US" smtClean="0"/>
              <a:pPr/>
              <a:t>4/15/2016</a:t>
            </a:fld>
            <a:endParaRPr lang="en-US"/>
          </a:p>
        </p:txBody>
      </p:sp>
      <p:sp>
        <p:nvSpPr>
          <p:cNvPr id="4" name="Footer Placeholder 3"/>
          <p:cNvSpPr>
            <a:spLocks noGrp="1"/>
          </p:cNvSpPr>
          <p:nvPr>
            <p:ph type="ftr" sz="quarter" idx="2"/>
          </p:nvPr>
        </p:nvSpPr>
        <p:spPr>
          <a:xfrm>
            <a:off x="0" y="9360730"/>
            <a:ext cx="2911263" cy="492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5482" y="9360730"/>
            <a:ext cx="2911263" cy="49276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14315517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5482" y="0"/>
            <a:ext cx="2911263" cy="492760"/>
          </a:xfrm>
          <a:prstGeom prst="rect">
            <a:avLst/>
          </a:prstGeom>
        </p:spPr>
        <p:txBody>
          <a:bodyPr vert="horz" lIns="91440" tIns="45720" rIns="91440" bIns="45720" rtlCol="0"/>
          <a:lstStyle>
            <a:lvl1pPr algn="r">
              <a:defRPr sz="1200"/>
            </a:lvl1pPr>
          </a:lstStyle>
          <a:p>
            <a:fld id="{3C0BA50B-6875-0F43-A70A-41BA2A188017}" type="datetime1">
              <a:rPr lang="en-US" smtClean="0"/>
              <a:pPr/>
              <a:t>4/15/2016</a:t>
            </a:fld>
            <a:endParaRPr lang="en-US"/>
          </a:p>
        </p:txBody>
      </p:sp>
      <p:sp>
        <p:nvSpPr>
          <p:cNvPr id="4" name="Slide Image Placeholder 3"/>
          <p:cNvSpPr>
            <a:spLocks noGrp="1" noRot="1" noChangeAspect="1"/>
          </p:cNvSpPr>
          <p:nvPr>
            <p:ph type="sldImg" idx="2"/>
          </p:nvPr>
        </p:nvSpPr>
        <p:spPr>
          <a:xfrm>
            <a:off x="895350" y="739775"/>
            <a:ext cx="4927600"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830" y="4681220"/>
            <a:ext cx="5374640" cy="443484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60730"/>
            <a:ext cx="2911263" cy="4927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5482" y="9360730"/>
            <a:ext cx="2911263" cy="49276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13399826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F3949E-045D-4D30-9DA3-C2820F402CB1}" type="slidenum">
              <a:rPr lang="en-GB" smtClean="0"/>
              <a:t>17</a:t>
            </a:fld>
            <a:endParaRPr lang="en-GB"/>
          </a:p>
        </p:txBody>
      </p:sp>
    </p:spTree>
    <p:extLst>
      <p:ext uri="{BB962C8B-B14F-4D97-AF65-F5344CB8AC3E}">
        <p14:creationId xmlns:p14="http://schemas.microsoft.com/office/powerpoint/2010/main" val="316071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5 km global</a:t>
            </a:r>
            <a:r>
              <a:rPr lang="en-GB" baseline="0" dirty="0" smtClean="0"/>
              <a:t> resolution (TCo1999) about 30% of CPU time is spent on communication (of which 6% i.e. 1/5 is SL-communication, the rest is transforms)</a:t>
            </a:r>
            <a:endParaRPr lang="en-GB" dirty="0"/>
          </a:p>
        </p:txBody>
      </p:sp>
      <p:sp>
        <p:nvSpPr>
          <p:cNvPr id="4" name="Slide Number Placeholder 3"/>
          <p:cNvSpPr>
            <a:spLocks noGrp="1"/>
          </p:cNvSpPr>
          <p:nvPr>
            <p:ph type="sldNum" sz="quarter" idx="10"/>
          </p:nvPr>
        </p:nvSpPr>
        <p:spPr/>
        <p:txBody>
          <a:bodyPr/>
          <a:lstStyle/>
          <a:p>
            <a:fld id="{91F3949E-045D-4D30-9DA3-C2820F402CB1}" type="slidenum">
              <a:rPr lang="en-GB" smtClean="0"/>
              <a:t>19</a:t>
            </a:fld>
            <a:endParaRPr lang="en-GB"/>
          </a:p>
        </p:txBody>
      </p:sp>
    </p:spTree>
    <p:extLst>
      <p:ext uri="{BB962C8B-B14F-4D97-AF65-F5344CB8AC3E}">
        <p14:creationId xmlns:p14="http://schemas.microsoft.com/office/powerpoint/2010/main" val="379672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This is from a recent campaign in the East Pacific, top picture shows the flight path and the drop sondes locations. Below is the cloud fraction, left and cloud water content, right from the 41r2 HRES cycle, the observations are denoted by the symbols with the same colours… and actually it is quite good</a:t>
            </a:r>
          </a:p>
        </p:txBody>
      </p:sp>
      <p:sp>
        <p:nvSpPr>
          <p:cNvPr id="71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a:solidFill>
                  <a:schemeClr val="tx1"/>
                </a:solidFill>
                <a:latin typeface="Comic Sans MS" panose="030F0702030302020204" pitchFamily="66" charset="0"/>
              </a:defRPr>
            </a:lvl1pPr>
            <a:lvl2pPr marL="742950" indent="-285750" defTabSz="920750">
              <a:defRPr sz="1600">
                <a:solidFill>
                  <a:schemeClr val="tx1"/>
                </a:solidFill>
                <a:latin typeface="Comic Sans MS" panose="030F0702030302020204" pitchFamily="66" charset="0"/>
              </a:defRPr>
            </a:lvl2pPr>
            <a:lvl3pPr marL="1143000" indent="-228600" defTabSz="920750">
              <a:defRPr sz="1600">
                <a:solidFill>
                  <a:schemeClr val="tx1"/>
                </a:solidFill>
                <a:latin typeface="Comic Sans MS" panose="030F0702030302020204" pitchFamily="66" charset="0"/>
              </a:defRPr>
            </a:lvl3pPr>
            <a:lvl4pPr marL="1600200" indent="-228600" defTabSz="920750">
              <a:defRPr sz="1600">
                <a:solidFill>
                  <a:schemeClr val="tx1"/>
                </a:solidFill>
                <a:latin typeface="Comic Sans MS" panose="030F0702030302020204" pitchFamily="66" charset="0"/>
              </a:defRPr>
            </a:lvl4pPr>
            <a:lvl5pPr marL="2057400" indent="-228600" defTabSz="920750">
              <a:defRPr sz="1600">
                <a:solidFill>
                  <a:schemeClr val="tx1"/>
                </a:solidFill>
                <a:latin typeface="Comic Sans MS" panose="030F0702030302020204" pitchFamily="66" charset="0"/>
              </a:defRPr>
            </a:lvl5pPr>
            <a:lvl6pPr marL="2514600" indent="-228600" defTabSz="92075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defTabSz="92075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defTabSz="92075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defTabSz="920750" eaLnBrk="0" fontAlgn="base" hangingPunct="0">
              <a:spcBef>
                <a:spcPct val="0"/>
              </a:spcBef>
              <a:spcAft>
                <a:spcPct val="0"/>
              </a:spcAft>
              <a:defRPr sz="1600">
                <a:solidFill>
                  <a:schemeClr val="tx1"/>
                </a:solidFill>
                <a:latin typeface="Comic Sans MS" panose="030F0702030302020204" pitchFamily="66" charset="0"/>
              </a:defRPr>
            </a:lvl9pPr>
          </a:lstStyle>
          <a:p>
            <a:r>
              <a:rPr lang="en-GB" altLang="en-US" sz="1100" smtClean="0">
                <a:latin typeface="Times New Roman" panose="02020603050405020304" pitchFamily="18" charset="0"/>
              </a:rPr>
              <a:t>ECMWF Training Course</a:t>
            </a:r>
          </a:p>
        </p:txBody>
      </p:sp>
      <p:sp>
        <p:nvSpPr>
          <p:cNvPr id="717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a:solidFill>
                  <a:schemeClr val="tx1"/>
                </a:solidFill>
                <a:latin typeface="Comic Sans MS" panose="030F0702030302020204" pitchFamily="66" charset="0"/>
              </a:defRPr>
            </a:lvl1pPr>
            <a:lvl2pPr marL="742950" indent="-285750" defTabSz="920750">
              <a:defRPr sz="1600">
                <a:solidFill>
                  <a:schemeClr val="tx1"/>
                </a:solidFill>
                <a:latin typeface="Comic Sans MS" panose="030F0702030302020204" pitchFamily="66" charset="0"/>
              </a:defRPr>
            </a:lvl2pPr>
            <a:lvl3pPr marL="1143000" indent="-228600" defTabSz="920750">
              <a:defRPr sz="1600">
                <a:solidFill>
                  <a:schemeClr val="tx1"/>
                </a:solidFill>
                <a:latin typeface="Comic Sans MS" panose="030F0702030302020204" pitchFamily="66" charset="0"/>
              </a:defRPr>
            </a:lvl3pPr>
            <a:lvl4pPr marL="1600200" indent="-228600" defTabSz="920750">
              <a:defRPr sz="1600">
                <a:solidFill>
                  <a:schemeClr val="tx1"/>
                </a:solidFill>
                <a:latin typeface="Comic Sans MS" panose="030F0702030302020204" pitchFamily="66" charset="0"/>
              </a:defRPr>
            </a:lvl4pPr>
            <a:lvl5pPr marL="2057400" indent="-228600" defTabSz="920750">
              <a:defRPr sz="1600">
                <a:solidFill>
                  <a:schemeClr val="tx1"/>
                </a:solidFill>
                <a:latin typeface="Comic Sans MS" panose="030F0702030302020204" pitchFamily="66" charset="0"/>
              </a:defRPr>
            </a:lvl5pPr>
            <a:lvl6pPr marL="2514600" indent="-228600" defTabSz="92075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defTabSz="92075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defTabSz="92075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defTabSz="920750" eaLnBrk="0" fontAlgn="base" hangingPunct="0">
              <a:spcBef>
                <a:spcPct val="0"/>
              </a:spcBef>
              <a:spcAft>
                <a:spcPct val="0"/>
              </a:spcAft>
              <a:defRPr sz="1600">
                <a:solidFill>
                  <a:schemeClr val="tx1"/>
                </a:solidFill>
                <a:latin typeface="Comic Sans MS" panose="030F0702030302020204" pitchFamily="66" charset="0"/>
              </a:defRPr>
            </a:lvl9pPr>
          </a:lstStyle>
          <a:p>
            <a:r>
              <a:rPr lang="en-GB" altLang="en-US" sz="1100" smtClean="0">
                <a:latin typeface="Times New Roman" panose="02020603050405020304" pitchFamily="18" charset="0"/>
              </a:rPr>
              <a:t>02 May 2000</a:t>
            </a:r>
          </a:p>
        </p:txBody>
      </p:sp>
      <p:sp>
        <p:nvSpPr>
          <p:cNvPr id="717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a:solidFill>
                  <a:schemeClr val="tx1"/>
                </a:solidFill>
                <a:latin typeface="Comic Sans MS" panose="030F0702030302020204" pitchFamily="66" charset="0"/>
              </a:defRPr>
            </a:lvl1pPr>
            <a:lvl2pPr marL="742950" indent="-285750" defTabSz="920750">
              <a:defRPr sz="1600">
                <a:solidFill>
                  <a:schemeClr val="tx1"/>
                </a:solidFill>
                <a:latin typeface="Comic Sans MS" panose="030F0702030302020204" pitchFamily="66" charset="0"/>
              </a:defRPr>
            </a:lvl2pPr>
            <a:lvl3pPr marL="1143000" indent="-228600" defTabSz="920750">
              <a:defRPr sz="1600">
                <a:solidFill>
                  <a:schemeClr val="tx1"/>
                </a:solidFill>
                <a:latin typeface="Comic Sans MS" panose="030F0702030302020204" pitchFamily="66" charset="0"/>
              </a:defRPr>
            </a:lvl3pPr>
            <a:lvl4pPr marL="1600200" indent="-228600" defTabSz="920750">
              <a:defRPr sz="1600">
                <a:solidFill>
                  <a:schemeClr val="tx1"/>
                </a:solidFill>
                <a:latin typeface="Comic Sans MS" panose="030F0702030302020204" pitchFamily="66" charset="0"/>
              </a:defRPr>
            </a:lvl4pPr>
            <a:lvl5pPr marL="2057400" indent="-228600" defTabSz="920750">
              <a:defRPr sz="1600">
                <a:solidFill>
                  <a:schemeClr val="tx1"/>
                </a:solidFill>
                <a:latin typeface="Comic Sans MS" panose="030F0702030302020204" pitchFamily="66" charset="0"/>
              </a:defRPr>
            </a:lvl5pPr>
            <a:lvl6pPr marL="2514600" indent="-228600" defTabSz="92075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defTabSz="92075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defTabSz="92075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defTabSz="920750" eaLnBrk="0" fontAlgn="base" hangingPunct="0">
              <a:spcBef>
                <a:spcPct val="0"/>
              </a:spcBef>
              <a:spcAft>
                <a:spcPct val="0"/>
              </a:spcAft>
              <a:defRPr sz="1600">
                <a:solidFill>
                  <a:schemeClr val="tx1"/>
                </a:solidFill>
                <a:latin typeface="Comic Sans MS" panose="030F0702030302020204" pitchFamily="66" charset="0"/>
              </a:defRPr>
            </a:lvl9pPr>
          </a:lstStyle>
          <a:p>
            <a:r>
              <a:rPr lang="en-GB" altLang="en-US" sz="1100" smtClean="0">
                <a:latin typeface="Times New Roman" panose="02020603050405020304" pitchFamily="18" charset="0"/>
              </a:rPr>
              <a:t>Moist Processes</a:t>
            </a:r>
          </a:p>
        </p:txBody>
      </p:sp>
      <p:sp>
        <p:nvSpPr>
          <p:cNvPr id="717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a:solidFill>
                  <a:schemeClr val="tx1"/>
                </a:solidFill>
                <a:latin typeface="Comic Sans MS" panose="030F0702030302020204" pitchFamily="66" charset="0"/>
              </a:defRPr>
            </a:lvl1pPr>
            <a:lvl2pPr marL="742950" indent="-285750" defTabSz="920750">
              <a:defRPr sz="1600">
                <a:solidFill>
                  <a:schemeClr val="tx1"/>
                </a:solidFill>
                <a:latin typeface="Comic Sans MS" panose="030F0702030302020204" pitchFamily="66" charset="0"/>
              </a:defRPr>
            </a:lvl2pPr>
            <a:lvl3pPr marL="1143000" indent="-228600" defTabSz="920750">
              <a:defRPr sz="1600">
                <a:solidFill>
                  <a:schemeClr val="tx1"/>
                </a:solidFill>
                <a:latin typeface="Comic Sans MS" panose="030F0702030302020204" pitchFamily="66" charset="0"/>
              </a:defRPr>
            </a:lvl3pPr>
            <a:lvl4pPr marL="1600200" indent="-228600" defTabSz="920750">
              <a:defRPr sz="1600">
                <a:solidFill>
                  <a:schemeClr val="tx1"/>
                </a:solidFill>
                <a:latin typeface="Comic Sans MS" panose="030F0702030302020204" pitchFamily="66" charset="0"/>
              </a:defRPr>
            </a:lvl4pPr>
            <a:lvl5pPr marL="2057400" indent="-228600" defTabSz="920750">
              <a:defRPr sz="1600">
                <a:solidFill>
                  <a:schemeClr val="tx1"/>
                </a:solidFill>
                <a:latin typeface="Comic Sans MS" panose="030F0702030302020204" pitchFamily="66" charset="0"/>
              </a:defRPr>
            </a:lvl5pPr>
            <a:lvl6pPr marL="2514600" indent="-228600" defTabSz="92075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defTabSz="92075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defTabSz="92075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defTabSz="920750" eaLnBrk="0" fontAlgn="base" hangingPunct="0">
              <a:spcBef>
                <a:spcPct val="0"/>
              </a:spcBef>
              <a:spcAft>
                <a:spcPct val="0"/>
              </a:spcAft>
              <a:defRPr sz="1600">
                <a:solidFill>
                  <a:schemeClr val="tx1"/>
                </a:solidFill>
                <a:latin typeface="Comic Sans MS" panose="030F0702030302020204" pitchFamily="66" charset="0"/>
              </a:defRPr>
            </a:lvl9pPr>
          </a:lstStyle>
          <a:p>
            <a:fld id="{F9FF0B73-9716-4213-9CA0-AEA4FBE0E867}" type="slidenum">
              <a:rPr lang="en-GB" altLang="en-US" sz="1100" smtClean="0">
                <a:latin typeface="Times New Roman" panose="02020603050405020304" pitchFamily="18" charset="0"/>
              </a:rPr>
              <a:pPr/>
              <a:t>22</a:t>
            </a:fld>
            <a:endParaRPr lang="en-GB" altLang="en-US" sz="1100" smtClean="0">
              <a:latin typeface="Times New Roman" panose="02020603050405020304" pitchFamily="18" charset="0"/>
            </a:endParaRPr>
          </a:p>
        </p:txBody>
      </p:sp>
    </p:spTree>
    <p:extLst>
      <p:ext uri="{BB962C8B-B14F-4D97-AF65-F5344CB8AC3E}">
        <p14:creationId xmlns:p14="http://schemas.microsoft.com/office/powerpoint/2010/main" val="251727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41136" y="9409744"/>
            <a:ext cx="2938942" cy="494662"/>
          </a:xfrm>
          <a:prstGeom prst="rect">
            <a:avLst/>
          </a:prstGeom>
        </p:spPr>
        <p:txBody>
          <a:bodyPr/>
          <a:lstStyle/>
          <a:p>
            <a:pPr>
              <a:defRPr/>
            </a:pPr>
            <a:fld id="{E6670086-D1AD-4385-A6DE-BDA5F3793C8C}" type="slidenum">
              <a:rPr lang="en-GB" smtClean="0"/>
              <a:pPr>
                <a:defRPr/>
              </a:pPr>
              <a:t>29</a:t>
            </a:fld>
            <a:endParaRPr lang="en-GB"/>
          </a:p>
        </p:txBody>
      </p:sp>
    </p:spTree>
    <p:extLst>
      <p:ext uri="{BB962C8B-B14F-4D97-AF65-F5344CB8AC3E}">
        <p14:creationId xmlns:p14="http://schemas.microsoft.com/office/powerpoint/2010/main" val="1203262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Title">
    <p:spTree>
      <p:nvGrpSpPr>
        <p:cNvPr id="1" name=""/>
        <p:cNvGrpSpPr/>
        <p:nvPr/>
      </p:nvGrpSpPr>
      <p:grpSpPr>
        <a:xfrm>
          <a:off x="0" y="0"/>
          <a:ext cx="0" cy="0"/>
          <a:chOff x="0" y="0"/>
          <a:chExt cx="0" cy="0"/>
        </a:xfrm>
      </p:grpSpPr>
      <p:pic>
        <p:nvPicPr>
          <p:cNvPr id="9" name="Picture 8" descr="ECMWF_Master_Logo_RGB_nostrap.png"/>
          <p:cNvPicPr>
            <a:picLocks noChangeAspect="1"/>
          </p:cNvPicPr>
          <p:nvPr userDrawn="1"/>
        </p:nvPicPr>
        <p:blipFill>
          <a:blip r:embed="rId2"/>
          <a:stretch>
            <a:fillRect/>
          </a:stretch>
        </p:blipFill>
        <p:spPr>
          <a:xfrm>
            <a:off x="1620422" y="5984876"/>
            <a:ext cx="2135591" cy="366955"/>
          </a:xfrm>
          <a:prstGeom prst="rect">
            <a:avLst/>
          </a:prstGeom>
        </p:spPr>
      </p:pic>
      <p:sp>
        <p:nvSpPr>
          <p:cNvPr id="11" name="Date Placeholder 10"/>
          <p:cNvSpPr txBox="1">
            <a:spLocks/>
          </p:cNvSpPr>
          <p:nvPr userDrawn="1"/>
        </p:nvSpPr>
        <p:spPr>
          <a:xfrm>
            <a:off x="5836856" y="5984876"/>
            <a:ext cx="1687303"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April 15, 2016</a:t>
            </a:fld>
            <a:endParaRPr kumimoji="0" lang="en-US" sz="900" b="0" i="0" u="none" strike="noStrike" kern="1200" cap="none" spc="0" normalizeH="0" baseline="0" noProof="0" dirty="0" smtClean="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1620422" y="1294198"/>
            <a:ext cx="5903737"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smtClean="0"/>
              <a:t>Title of Presentation</a:t>
            </a:r>
          </a:p>
        </p:txBody>
      </p:sp>
      <p:sp>
        <p:nvSpPr>
          <p:cNvPr id="14" name="Text Placeholder 12"/>
          <p:cNvSpPr>
            <a:spLocks noGrp="1"/>
          </p:cNvSpPr>
          <p:nvPr>
            <p:ph type="body" sz="quarter" idx="11" hasCustomPrompt="1"/>
          </p:nvPr>
        </p:nvSpPr>
        <p:spPr>
          <a:xfrm>
            <a:off x="1620422" y="1980000"/>
            <a:ext cx="5903737"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smtClean="0"/>
              <a:t>Subtitle of Presentation</a:t>
            </a:r>
          </a:p>
        </p:txBody>
      </p:sp>
      <p:sp>
        <p:nvSpPr>
          <p:cNvPr id="15" name="Text Placeholder 12"/>
          <p:cNvSpPr>
            <a:spLocks noGrp="1"/>
          </p:cNvSpPr>
          <p:nvPr>
            <p:ph type="body" sz="quarter" idx="12" hasCustomPrompt="1"/>
          </p:nvPr>
        </p:nvSpPr>
        <p:spPr>
          <a:xfrm>
            <a:off x="1620422" y="2700002"/>
            <a:ext cx="5903737"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smtClean="0"/>
              <a:t>Author’s Name</a:t>
            </a:r>
          </a:p>
        </p:txBody>
      </p:sp>
      <p:sp>
        <p:nvSpPr>
          <p:cNvPr id="16" name="Text Placeholder 12"/>
          <p:cNvSpPr>
            <a:spLocks noGrp="1"/>
          </p:cNvSpPr>
          <p:nvPr>
            <p:ph type="body" sz="quarter" idx="13" hasCustomPrompt="1"/>
          </p:nvPr>
        </p:nvSpPr>
        <p:spPr>
          <a:xfrm>
            <a:off x="1620422" y="3121225"/>
            <a:ext cx="5903737"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smtClean="0"/>
              <a:t>Author’s Address</a:t>
            </a:r>
          </a:p>
        </p:txBody>
      </p:sp>
      <p:sp>
        <p:nvSpPr>
          <p:cNvPr id="17" name="Text Placeholder 12"/>
          <p:cNvSpPr>
            <a:spLocks noGrp="1"/>
          </p:cNvSpPr>
          <p:nvPr>
            <p:ph type="body" sz="quarter" idx="14" hasCustomPrompt="1"/>
          </p:nvPr>
        </p:nvSpPr>
        <p:spPr>
          <a:xfrm>
            <a:off x="1620422" y="3429000"/>
            <a:ext cx="5903737"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smtClean="0"/>
              <a:t>email@ddress</a:t>
            </a:r>
            <a:endParaRPr lang="en-GB"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571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810211" y="360000"/>
            <a:ext cx="7524159" cy="369332"/>
          </a:xfrm>
          <a:prstGeom prst="rect">
            <a:avLst/>
          </a:prstGeom>
        </p:spPr>
        <p:txBody>
          <a:bodyPr lIns="0" tIns="0" rIns="0" bIns="0"/>
          <a:lstStyle>
            <a:lvl1pPr>
              <a:defRPr>
                <a:solidFill>
                  <a:srgbClr val="064E83"/>
                </a:solidFill>
              </a:defRPr>
            </a:lvl1pPr>
          </a:lstStyle>
          <a:p>
            <a:r>
              <a:rPr lang="en-GB" smtClean="0"/>
              <a:t>Click to edit Master title style</a:t>
            </a:r>
            <a:endParaRPr lang="en-US" dirty="0"/>
          </a:p>
        </p:txBody>
      </p:sp>
      <p:sp>
        <p:nvSpPr>
          <p:cNvPr id="11" name="Content Placeholder 10"/>
          <p:cNvSpPr>
            <a:spLocks noGrp="1"/>
          </p:cNvSpPr>
          <p:nvPr>
            <p:ph sz="quarter" idx="14" hasCustomPrompt="1"/>
          </p:nvPr>
        </p:nvSpPr>
        <p:spPr>
          <a:xfrm>
            <a:off x="810211" y="936000"/>
            <a:ext cx="7524159" cy="4986000"/>
          </a:xfrm>
          <a:prstGeom prst="rect">
            <a:avLst/>
          </a:prstGeom>
        </p:spPr>
        <p:txBody>
          <a:bodyPr lIns="0" tIns="0" rIns="0" bIns="0"/>
          <a:lstStyle>
            <a:lvl1pPr marL="0" indent="-135036">
              <a:lnSpc>
                <a:spcPts val="1650"/>
              </a:lnSpc>
              <a:spcBef>
                <a:spcPts val="825"/>
              </a:spcBef>
              <a:buClr>
                <a:srgbClr val="064E83"/>
              </a:buClr>
              <a:defRPr sz="1350">
                <a:solidFill>
                  <a:schemeClr val="tx1"/>
                </a:solidFill>
              </a:defRPr>
            </a:lvl1pPr>
            <a:lvl2pPr marL="472626" indent="-202554">
              <a:lnSpc>
                <a:spcPts val="1500"/>
              </a:lnSpc>
              <a:spcBef>
                <a:spcPts val="750"/>
              </a:spcBef>
              <a:buClr>
                <a:srgbClr val="064E83"/>
              </a:buClr>
              <a:defRPr sz="1200">
                <a:solidFill>
                  <a:schemeClr val="tx1"/>
                </a:solidFill>
              </a:defRPr>
            </a:lvl2pPr>
            <a:lvl3pPr marL="742698" indent="-202554">
              <a:lnSpc>
                <a:spcPts val="1350"/>
              </a:lnSpc>
              <a:spcBef>
                <a:spcPts val="675"/>
              </a:spcBef>
              <a:buClr>
                <a:srgbClr val="064E83"/>
              </a:buClr>
              <a:defRPr sz="1050">
                <a:solidFill>
                  <a:schemeClr val="tx1"/>
                </a:solidFill>
              </a:defRPr>
            </a:lvl3pPr>
            <a:lvl4pPr marL="1012770" indent="-202554">
              <a:lnSpc>
                <a:spcPts val="1200"/>
              </a:lnSpc>
              <a:spcBef>
                <a:spcPts val="600"/>
              </a:spcBef>
              <a:buClr>
                <a:srgbClr val="064E83"/>
              </a:buClr>
              <a:defRPr sz="900">
                <a:solidFill>
                  <a:schemeClr val="tx1"/>
                </a:solidFill>
              </a:defRPr>
            </a:lvl4pPr>
            <a:lvl5pPr marL="1282842" indent="-202554">
              <a:lnSpc>
                <a:spcPts val="1050"/>
              </a:lnSpc>
              <a:spcBef>
                <a:spcPts val="525"/>
              </a:spcBef>
              <a:buClr>
                <a:srgbClr val="064E83"/>
              </a:buClr>
              <a:defRPr sz="750">
                <a:solidFill>
                  <a:schemeClr val="tx1"/>
                </a:solidFill>
              </a:defRPr>
            </a:lvl5pPr>
          </a:lstStyle>
          <a:p>
            <a:pPr lvl="0"/>
            <a:r>
              <a:rPr lang="en-GB" dirty="0" smtClean="0"/>
              <a:t>Top level text goes in here </a:t>
            </a:r>
          </a:p>
          <a:p>
            <a:pPr lvl="1"/>
            <a:r>
              <a:rPr lang="en-GB" dirty="0" smtClean="0"/>
              <a:t>Second level text goes in here</a:t>
            </a:r>
          </a:p>
          <a:p>
            <a:pPr lvl="2"/>
            <a:r>
              <a:rPr lang="en-GB" dirty="0" smtClean="0"/>
              <a:t>Third level text goes in here</a:t>
            </a:r>
          </a:p>
          <a:p>
            <a:pPr lvl="3"/>
            <a:r>
              <a:rPr lang="en-GB" dirty="0" smtClean="0"/>
              <a:t>Fourth level text goes in here</a:t>
            </a:r>
          </a:p>
          <a:p>
            <a:pPr lvl="4"/>
            <a:r>
              <a:rPr lang="en-GB" dirty="0" smtClean="0"/>
              <a:t>Fifth level text goes in here</a:t>
            </a:r>
            <a:endParaRPr lang="en-US" dirty="0"/>
          </a:p>
        </p:txBody>
      </p:sp>
      <p:sp>
        <p:nvSpPr>
          <p:cNvPr id="12" name="Slide Number Placeholder 2"/>
          <p:cNvSpPr>
            <a:spLocks noGrp="1"/>
          </p:cNvSpPr>
          <p:nvPr>
            <p:ph type="sldNum" sz="quarter" idx="10"/>
          </p:nvPr>
        </p:nvSpPr>
        <p:spPr>
          <a:xfrm>
            <a:off x="7524159" y="6308255"/>
            <a:ext cx="1619840" cy="216000"/>
          </a:xfrm>
          <a:prstGeom prst="rect">
            <a:avLst/>
          </a:prstGeom>
        </p:spPr>
        <p:txBody>
          <a:bodyPr lIns="0" tIns="0" rIns="0" bIns="0" anchor="b" anchorCtr="0"/>
          <a:lstStyle>
            <a:lvl1pPr algn="ctr">
              <a:defRPr sz="675"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6424988" y="6308256"/>
            <a:ext cx="1099172"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3429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1817253" y="6308256"/>
            <a:ext cx="3041021" cy="230657"/>
          </a:xfrm>
          <a:prstGeom prst="rect">
            <a:avLst/>
          </a:prstGeom>
        </p:spPr>
        <p:txBody>
          <a:bodyPr vert="horz" lIns="0" tIns="0" rIns="0" bIns="0" rtlCol="0" anchor="b" anchorCtr="0">
            <a:noAutofit/>
          </a:bodyPr>
          <a:lstStyle>
            <a:lvl1pPr algn="l">
              <a:defRPr sz="675" b="1" cap="all" baseline="0">
                <a:solidFill>
                  <a:srgbClr val="064E83"/>
                </a:solidFill>
              </a:defRPr>
            </a:lvl1pPr>
          </a:lstStyle>
          <a:p>
            <a:pPr algn="ctr"/>
            <a:r>
              <a:rPr lang="en-US" dirty="0" smtClean="0"/>
              <a:t>European Centre for Medium-Range Weather Forecasts</a:t>
            </a:r>
            <a:endParaRPr lang="en-US" dirty="0"/>
          </a:p>
        </p:txBody>
      </p:sp>
      <p:pic>
        <p:nvPicPr>
          <p:cNvPr id="8" name="Picture 7" descr="ECMWF_Master_Logo_RGB_nostrap.png"/>
          <p:cNvPicPr>
            <a:picLocks noChangeAspect="1"/>
          </p:cNvPicPr>
          <p:nvPr userDrawn="1"/>
        </p:nvPicPr>
        <p:blipFill>
          <a:blip r:embed="rId2"/>
          <a:stretch>
            <a:fillRect/>
          </a:stretch>
        </p:blipFill>
        <p:spPr>
          <a:xfrm>
            <a:off x="810211" y="6308254"/>
            <a:ext cx="1007041" cy="230658"/>
          </a:xfrm>
          <a:prstGeom prst="rect">
            <a:avLst/>
          </a:prstGeom>
        </p:spPr>
      </p:pic>
    </p:spTree>
    <p:extLst>
      <p:ext uri="{BB962C8B-B14F-4D97-AF65-F5344CB8AC3E}">
        <p14:creationId xmlns:p14="http://schemas.microsoft.com/office/powerpoint/2010/main" val="3661253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ome/Title">
    <p:spTree>
      <p:nvGrpSpPr>
        <p:cNvPr id="1" name=""/>
        <p:cNvGrpSpPr/>
        <p:nvPr/>
      </p:nvGrpSpPr>
      <p:grpSpPr>
        <a:xfrm>
          <a:off x="0" y="0"/>
          <a:ext cx="0" cy="0"/>
          <a:chOff x="0" y="0"/>
          <a:chExt cx="0" cy="0"/>
        </a:xfrm>
      </p:grpSpPr>
      <p:pic>
        <p:nvPicPr>
          <p:cNvPr id="9" name="Picture 8" descr="ECMWF_Master_Logo_RGB_nostrap.png"/>
          <p:cNvPicPr>
            <a:picLocks noChangeAspect="1"/>
          </p:cNvPicPr>
          <p:nvPr/>
        </p:nvPicPr>
        <p:blipFill>
          <a:blip r:embed="rId2"/>
          <a:stretch>
            <a:fillRect/>
          </a:stretch>
        </p:blipFill>
        <p:spPr>
          <a:xfrm>
            <a:off x="1620423" y="5984878"/>
            <a:ext cx="2135591" cy="366955"/>
          </a:xfrm>
          <a:prstGeom prst="rect">
            <a:avLst/>
          </a:prstGeom>
        </p:spPr>
      </p:pic>
      <p:sp>
        <p:nvSpPr>
          <p:cNvPr id="11" name="Date Placeholder 10"/>
          <p:cNvSpPr txBox="1">
            <a:spLocks/>
          </p:cNvSpPr>
          <p:nvPr/>
        </p:nvSpPr>
        <p:spPr>
          <a:xfrm>
            <a:off x="5836857" y="5984878"/>
            <a:ext cx="1687303" cy="365125"/>
          </a:xfrm>
          <a:prstGeom prst="rect">
            <a:avLst/>
          </a:prstGeom>
        </p:spPr>
        <p:txBody>
          <a:bodyPr vert="horz" lIns="0" tIns="0" rIns="0" bIns="0" rtlCol="0" anchor="b" anchorCtr="0"/>
          <a:lstStyle>
            <a:lvl1pPr algn="r">
              <a:defRPr>
                <a:solidFill>
                  <a:schemeClr val="bg1"/>
                </a:solidFill>
              </a:defRPr>
            </a:lvl1pPr>
          </a:lstStyle>
          <a:p>
            <a:pPr defTabSz="422041">
              <a:defRPr/>
            </a:pPr>
            <a:r>
              <a:rPr lang="en-US" sz="831" dirty="0" smtClean="0">
                <a:solidFill>
                  <a:srgbClr val="064E83"/>
                </a:solidFill>
              </a:rPr>
              <a:t>© ECMWF </a:t>
            </a:r>
            <a:fld id="{D4C56AD5-C73F-B44A-96CB-E8BE2C5CB95A}" type="datetime4">
              <a:rPr lang="en-US" sz="831" smtClean="0">
                <a:solidFill>
                  <a:srgbClr val="064E83"/>
                </a:solidFill>
              </a:rPr>
              <a:pPr defTabSz="422041">
                <a:defRPr/>
              </a:pPr>
              <a:t>April 15, 2016</a:t>
            </a:fld>
            <a:endParaRPr lang="en-US" sz="831" dirty="0" smtClean="0">
              <a:solidFill>
                <a:srgbClr val="064E83"/>
              </a:solidFill>
            </a:endParaRPr>
          </a:p>
        </p:txBody>
      </p:sp>
      <p:sp>
        <p:nvSpPr>
          <p:cNvPr id="13" name="Text Placeholder 12"/>
          <p:cNvSpPr>
            <a:spLocks noGrp="1"/>
          </p:cNvSpPr>
          <p:nvPr>
            <p:ph type="body" sz="quarter" idx="10" hasCustomPrompt="1"/>
          </p:nvPr>
        </p:nvSpPr>
        <p:spPr>
          <a:xfrm>
            <a:off x="1620423" y="1339509"/>
            <a:ext cx="5903737" cy="474489"/>
          </a:xfrm>
          <a:prstGeom prst="rect">
            <a:avLst/>
          </a:prstGeom>
        </p:spPr>
        <p:txBody>
          <a:bodyPr vert="horz" lIns="0" tIns="0" rIns="0" bIns="0" anchor="b" anchorCtr="0">
            <a:spAutoFit/>
          </a:bodyPr>
          <a:lstStyle>
            <a:lvl1pPr marL="0" indent="0">
              <a:lnSpc>
                <a:spcPts val="3692"/>
              </a:lnSpc>
              <a:spcBef>
                <a:spcPts val="0"/>
              </a:spcBef>
              <a:buNone/>
              <a:defRPr sz="3323" b="1">
                <a:solidFill>
                  <a:srgbClr val="064E83"/>
                </a:solidFill>
              </a:defRPr>
            </a:lvl1pPr>
          </a:lstStyle>
          <a:p>
            <a:pPr lvl="0"/>
            <a:r>
              <a:rPr lang="en-GB" dirty="0" smtClean="0"/>
              <a:t>Title of Presentation</a:t>
            </a:r>
          </a:p>
        </p:txBody>
      </p:sp>
      <p:sp>
        <p:nvSpPr>
          <p:cNvPr id="14" name="Text Placeholder 12"/>
          <p:cNvSpPr>
            <a:spLocks noGrp="1"/>
          </p:cNvSpPr>
          <p:nvPr>
            <p:ph type="body" sz="quarter" idx="11" hasCustomPrompt="1"/>
          </p:nvPr>
        </p:nvSpPr>
        <p:spPr>
          <a:xfrm>
            <a:off x="1620423" y="1980000"/>
            <a:ext cx="5903737" cy="359073"/>
          </a:xfrm>
          <a:prstGeom prst="rect">
            <a:avLst/>
          </a:prstGeom>
        </p:spPr>
        <p:txBody>
          <a:bodyPr vert="horz" wrap="square" lIns="0" tIns="0" rIns="0" bIns="0">
            <a:spAutoFit/>
          </a:bodyPr>
          <a:lstStyle>
            <a:lvl1pPr marL="0" indent="0">
              <a:lnSpc>
                <a:spcPts val="2769"/>
              </a:lnSpc>
              <a:spcBef>
                <a:spcPts val="0"/>
              </a:spcBef>
              <a:buNone/>
              <a:defRPr sz="2215">
                <a:solidFill>
                  <a:srgbClr val="064E83"/>
                </a:solidFill>
              </a:defRPr>
            </a:lvl1pPr>
          </a:lstStyle>
          <a:p>
            <a:pPr lvl="0"/>
            <a:r>
              <a:rPr lang="en-GB" dirty="0" smtClean="0"/>
              <a:t>Subtitle of Presentation</a:t>
            </a:r>
          </a:p>
        </p:txBody>
      </p:sp>
      <p:sp>
        <p:nvSpPr>
          <p:cNvPr id="15" name="Text Placeholder 12"/>
          <p:cNvSpPr>
            <a:spLocks noGrp="1"/>
          </p:cNvSpPr>
          <p:nvPr>
            <p:ph type="body" sz="quarter" idx="12" hasCustomPrompt="1"/>
          </p:nvPr>
        </p:nvSpPr>
        <p:spPr>
          <a:xfrm>
            <a:off x="1620423" y="2700004"/>
            <a:ext cx="5903737" cy="282129"/>
          </a:xfrm>
          <a:prstGeom prst="rect">
            <a:avLst/>
          </a:prstGeom>
        </p:spPr>
        <p:txBody>
          <a:bodyPr vert="horz" wrap="square" lIns="0" tIns="0" rIns="0" bIns="0">
            <a:spAutoFit/>
          </a:bodyPr>
          <a:lstStyle>
            <a:lvl1pPr marL="0" indent="0">
              <a:lnSpc>
                <a:spcPts val="2215"/>
              </a:lnSpc>
              <a:spcBef>
                <a:spcPts val="0"/>
              </a:spcBef>
              <a:buNone/>
              <a:defRPr sz="1846">
                <a:solidFill>
                  <a:srgbClr val="064E83"/>
                </a:solidFill>
              </a:defRPr>
            </a:lvl1pPr>
          </a:lstStyle>
          <a:p>
            <a:pPr lvl="0"/>
            <a:r>
              <a:rPr lang="en-GB" dirty="0" smtClean="0"/>
              <a:t>Author’s Name</a:t>
            </a:r>
          </a:p>
        </p:txBody>
      </p:sp>
      <p:sp>
        <p:nvSpPr>
          <p:cNvPr id="16" name="Text Placeholder 12"/>
          <p:cNvSpPr>
            <a:spLocks noGrp="1"/>
          </p:cNvSpPr>
          <p:nvPr>
            <p:ph type="body" sz="quarter" idx="13" hasCustomPrompt="1"/>
          </p:nvPr>
        </p:nvSpPr>
        <p:spPr>
          <a:xfrm>
            <a:off x="1620423" y="3121227"/>
            <a:ext cx="5903737" cy="230832"/>
          </a:xfrm>
          <a:prstGeom prst="rect">
            <a:avLst/>
          </a:prstGeom>
        </p:spPr>
        <p:txBody>
          <a:bodyPr vert="horz" wrap="square" lIns="0" tIns="0" rIns="0" bIns="0">
            <a:spAutoFit/>
          </a:bodyPr>
          <a:lstStyle>
            <a:lvl1pPr marL="0" indent="0">
              <a:lnSpc>
                <a:spcPts val="1846"/>
              </a:lnSpc>
              <a:spcBef>
                <a:spcPts val="0"/>
              </a:spcBef>
              <a:buNone/>
              <a:defRPr sz="1477">
                <a:solidFill>
                  <a:srgbClr val="064E83"/>
                </a:solidFill>
              </a:defRPr>
            </a:lvl1pPr>
          </a:lstStyle>
          <a:p>
            <a:pPr lvl="0"/>
            <a:r>
              <a:rPr lang="en-GB" dirty="0" smtClean="0"/>
              <a:t>Author’s Address</a:t>
            </a:r>
          </a:p>
        </p:txBody>
      </p:sp>
      <p:sp>
        <p:nvSpPr>
          <p:cNvPr id="17" name="Text Placeholder 12"/>
          <p:cNvSpPr>
            <a:spLocks noGrp="1"/>
          </p:cNvSpPr>
          <p:nvPr>
            <p:ph type="body" sz="quarter" idx="14" hasCustomPrompt="1"/>
          </p:nvPr>
        </p:nvSpPr>
        <p:spPr>
          <a:xfrm>
            <a:off x="1620423" y="3429000"/>
            <a:ext cx="5903737" cy="218008"/>
          </a:xfrm>
          <a:prstGeom prst="rect">
            <a:avLst/>
          </a:prstGeom>
        </p:spPr>
        <p:txBody>
          <a:bodyPr vert="horz" wrap="square" lIns="0" tIns="0" rIns="0" bIns="0">
            <a:spAutoFit/>
          </a:bodyPr>
          <a:lstStyle>
            <a:lvl1pPr marL="0" indent="0">
              <a:lnSpc>
                <a:spcPts val="1662"/>
              </a:lnSpc>
              <a:spcBef>
                <a:spcPts val="0"/>
              </a:spcBef>
              <a:buNone/>
              <a:defRPr sz="1292">
                <a:solidFill>
                  <a:srgbClr val="064E83"/>
                </a:solidFill>
              </a:defRPr>
            </a:lvl1pPr>
          </a:lstStyle>
          <a:p>
            <a:pPr lvl="0"/>
            <a:r>
              <a:rPr lang="en-GB" dirty="0" err="1" smtClean="0"/>
              <a:t>email@ddress</a:t>
            </a:r>
            <a:endParaRPr lang="en-GB" dirty="0" smtClean="0"/>
          </a:p>
        </p:txBody>
      </p:sp>
      <p:sp>
        <p:nvSpPr>
          <p:cNvPr id="10" name="Rectangle 8"/>
          <p:cNvSpPr>
            <a:spLocks noGrp="1" noChangeArrowheads="1"/>
          </p:cNvSpPr>
          <p:nvPr>
            <p:ph type="sldNum" sz="quarter" idx="15"/>
          </p:nvPr>
        </p:nvSpPr>
        <p:spPr>
          <a:xfrm>
            <a:off x="7556372" y="6458274"/>
            <a:ext cx="1079500" cy="255619"/>
          </a:xfrm>
          <a:ln/>
        </p:spPr>
        <p:txBody>
          <a:bodyPr/>
          <a:lstStyle>
            <a:lvl1pPr>
              <a:defRPr>
                <a:solidFill>
                  <a:srgbClr val="467EA6"/>
                </a:solidFill>
              </a:defRPr>
            </a:lvl1pPr>
          </a:lstStyle>
          <a:p>
            <a:fld id="{BCE04B47-69BA-47FA-8E33-2082A180D1A5}" type="slidenum">
              <a:rPr lang="en-GB" smtClean="0"/>
              <a:pPr/>
              <a:t>‹#›</a:t>
            </a:fld>
            <a:endParaRPr lang="en-GB" dirty="0"/>
          </a:p>
        </p:txBody>
      </p:sp>
    </p:spTree>
    <p:extLst>
      <p:ext uri="{BB962C8B-B14F-4D97-AF65-F5344CB8AC3E}">
        <p14:creationId xmlns:p14="http://schemas.microsoft.com/office/powerpoint/2010/main" val="46763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a:solidFill>
                  <a:srgbClr val="467EA6"/>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5"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6" name="Picture 5"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1149932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67EA6"/>
              </a:buClr>
              <a:buSzPct val="800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5"/>
          <p:cNvSpPr>
            <a:spLocks noGrp="1" noChangeArrowheads="1"/>
          </p:cNvSpPr>
          <p:nvPr>
            <p:ph type="ftr" sz="quarter" idx="10"/>
          </p:nvPr>
        </p:nvSpPr>
        <p:spPr>
          <a:ln/>
        </p:spPr>
        <p:txBody>
          <a:bodyPr/>
          <a:lstStyle>
            <a:lvl1pPr>
              <a:defRPr>
                <a:solidFill>
                  <a:srgbClr val="467EA6"/>
                </a:solidFill>
              </a:defRPr>
            </a:lvl1pPr>
          </a:lstStyle>
          <a:p>
            <a:pPr>
              <a:defRPr/>
            </a:pPr>
            <a:r>
              <a:rPr lang="en-GB" smtClean="0"/>
              <a:t>Spectral Transform test GPU port</a:t>
            </a:r>
            <a:endParaRPr lang="en-GB"/>
          </a:p>
        </p:txBody>
      </p:sp>
      <p:sp>
        <p:nvSpPr>
          <p:cNvPr id="5" name="Rectangle 8"/>
          <p:cNvSpPr>
            <a:spLocks noGrp="1" noChangeArrowheads="1"/>
          </p:cNvSpPr>
          <p:nvPr>
            <p:ph type="sldNum" sz="quarter" idx="11"/>
          </p:nvPr>
        </p:nvSpPr>
        <p:spPr>
          <a:ln/>
        </p:spPr>
        <p:txBody>
          <a:bodyPr/>
          <a:lstStyle>
            <a:lvl1pPr>
              <a:defRPr>
                <a:solidFill>
                  <a:srgbClr val="467EA6"/>
                </a:solidFill>
              </a:defRPr>
            </a:lvl1pPr>
          </a:lstStyle>
          <a:p>
            <a:fld id="{BCE04B47-69BA-47FA-8E33-2082A180D1A5}" type="slidenum">
              <a:rPr lang="en-GB" smtClean="0"/>
              <a:pPr/>
              <a:t>‹#›</a:t>
            </a:fld>
            <a:endParaRPr lang="en-GB" dirty="0"/>
          </a:p>
        </p:txBody>
      </p:sp>
      <p:sp>
        <p:nvSpPr>
          <p:cNvPr id="7" name="Title 6"/>
          <p:cNvSpPr>
            <a:spLocks noGrp="1"/>
          </p:cNvSpPr>
          <p:nvPr>
            <p:ph type="title"/>
          </p:nvPr>
        </p:nvSpPr>
        <p:spPr/>
        <p:txBody>
          <a:bodyPr/>
          <a:lstStyle>
            <a:lvl1pPr>
              <a:defRPr>
                <a:solidFill>
                  <a:srgbClr val="467EA6"/>
                </a:solidFill>
                <a:latin typeface="+mn-lt"/>
              </a:defRPr>
            </a:lvl1pPr>
          </a:lstStyle>
          <a:p>
            <a:r>
              <a:rPr lang="en-US" smtClean="0"/>
              <a:t>Click to edit Master title style</a:t>
            </a:r>
            <a:endParaRPr lang="en-GB" dirty="0"/>
          </a:p>
        </p:txBody>
      </p:sp>
      <p:pic>
        <p:nvPicPr>
          <p:cNvPr id="6" name="Picture 5"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988787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5" name="Rectangle 8"/>
          <p:cNvSpPr>
            <a:spLocks noGrp="1" noChangeArrowheads="1"/>
          </p:cNvSpPr>
          <p:nvPr>
            <p:ph type="sldNum" sz="quarter" idx="11"/>
          </p:nvPr>
        </p:nvSpPr>
        <p:spPr>
          <a:ln/>
        </p:spPr>
        <p:txBody>
          <a:bodyPr/>
          <a:lstStyle>
            <a:lvl1pPr>
              <a:defRPr/>
            </a:lvl1pPr>
          </a:lstStyle>
          <a:p>
            <a:pPr>
              <a:defRPr/>
            </a:pPr>
            <a:fld id="{C59F1EB8-44BF-4E0E-AB97-68283E5807CD}" type="slidenum">
              <a:rPr lang="en-GB" smtClean="0"/>
              <a:pPr>
                <a:defRPr/>
              </a:pPr>
              <a:t>‹#›</a:t>
            </a:fld>
            <a:endParaRPr lang="en-GB" dirty="0"/>
          </a:p>
        </p:txBody>
      </p:sp>
      <p:pic>
        <p:nvPicPr>
          <p:cNvPr id="6" name="Picture 5"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3918918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908052"/>
            <a:ext cx="3979862" cy="52419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0576" y="908052"/>
            <a:ext cx="3979863" cy="52419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6"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7" name="Picture 6"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2259607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8"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9" name="Picture 8"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3401809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4" name="Rectangle 8"/>
          <p:cNvSpPr>
            <a:spLocks noGrp="1" noChangeArrowheads="1"/>
          </p:cNvSpPr>
          <p:nvPr>
            <p:ph type="sldNum" sz="quarter" idx="11"/>
          </p:nvPr>
        </p:nvSpPr>
        <p:spPr>
          <a:ln/>
        </p:spPr>
        <p:txBody>
          <a:bodyPr/>
          <a:lstStyle>
            <a:lvl1pPr>
              <a:defRPr>
                <a:solidFill>
                  <a:srgbClr val="467EA6"/>
                </a:solidFill>
              </a:defRPr>
            </a:lvl1pPr>
          </a:lstStyle>
          <a:p>
            <a:fld id="{BCE04B47-69BA-47FA-8E33-2082A180D1A5}" type="slidenum">
              <a:rPr lang="en-GB" smtClean="0"/>
              <a:pPr/>
              <a:t>‹#›</a:t>
            </a:fld>
            <a:endParaRPr lang="en-GB" dirty="0"/>
          </a:p>
        </p:txBody>
      </p:sp>
      <p:pic>
        <p:nvPicPr>
          <p:cNvPr id="5" name="Picture 4"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286931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3"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4" name="Picture 3"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88245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rmal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2962791" y="6308256"/>
            <a:ext cx="3443912"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dirty="0" smtClean="0">
                <a:ln>
                  <a:noFill/>
                </a:ln>
                <a:solidFill>
                  <a:srgbClr val="064E83"/>
                </a:solidFill>
                <a:effectLst/>
                <a:uLnTx/>
                <a:uFillTx/>
                <a:latin typeface="+mn-lt"/>
                <a:ea typeface="+mn-ea"/>
                <a:cs typeface="+mn-cs"/>
              </a:rPr>
              <a:t>European Centre for Medium-Range Weather Forecasts</a:t>
            </a:r>
            <a:endParaRPr kumimoji="0" lang="en-US" sz="800" b="1" i="0" u="none" strike="noStrike" kern="1200" cap="all" spc="0" normalizeH="0" baseline="0" noProof="0" dirty="0">
              <a:ln>
                <a:noFill/>
              </a:ln>
              <a:solidFill>
                <a:srgbClr val="064E83"/>
              </a:solidFill>
              <a:effectLst/>
              <a:uLnTx/>
              <a:uFillTx/>
              <a:latin typeface="+mn-lt"/>
              <a:ea typeface="+mn-ea"/>
              <a:cs typeface="+mn-cs"/>
            </a:endParaRPr>
          </a:p>
        </p:txBody>
      </p:sp>
      <p:pic>
        <p:nvPicPr>
          <p:cNvPr id="13" name="Picture 12" descr="ECMWF_Master_Logo_RGB_nostrap.png"/>
          <p:cNvPicPr>
            <a:picLocks noChangeAspect="1"/>
          </p:cNvPicPr>
          <p:nvPr userDrawn="1"/>
        </p:nvPicPr>
        <p:blipFill>
          <a:blip r:embed="rId2"/>
          <a:stretch>
            <a:fillRect/>
          </a:stretch>
        </p:blipFill>
        <p:spPr>
          <a:xfrm>
            <a:off x="1620422" y="6308256"/>
            <a:ext cx="1342369" cy="230657"/>
          </a:xfrm>
          <a:prstGeom prst="rect">
            <a:avLst/>
          </a:prstGeom>
        </p:spPr>
      </p:pic>
      <p:sp>
        <p:nvSpPr>
          <p:cNvPr id="9" name="Title 8"/>
          <p:cNvSpPr>
            <a:spLocks noGrp="1"/>
          </p:cNvSpPr>
          <p:nvPr>
            <p:ph type="title"/>
          </p:nvPr>
        </p:nvSpPr>
        <p:spPr>
          <a:xfrm>
            <a:off x="1620422" y="360000"/>
            <a:ext cx="5903737" cy="369332"/>
          </a:xfrm>
          <a:prstGeom prst="rect">
            <a:avLst/>
          </a:prstGeom>
        </p:spPr>
        <p:txBody>
          <a:bodyPr lIns="0" tIns="0" rIns="0" bIns="0"/>
          <a:lstStyle>
            <a:lvl1pPr>
              <a:defRPr>
                <a:solidFill>
                  <a:srgbClr val="064E83"/>
                </a:solidFill>
              </a:defRPr>
            </a:lvl1pPr>
          </a:lstStyle>
          <a:p>
            <a:r>
              <a:rPr lang="en-GB" dirty="0" smtClean="0"/>
              <a:t>Click to edit Master title style</a:t>
            </a:r>
            <a:endParaRPr lang="en-US" dirty="0"/>
          </a:p>
        </p:txBody>
      </p:sp>
      <p:sp>
        <p:nvSpPr>
          <p:cNvPr id="11" name="Content Placeholder 10"/>
          <p:cNvSpPr>
            <a:spLocks noGrp="1"/>
          </p:cNvSpPr>
          <p:nvPr>
            <p:ph sz="quarter" idx="14" hasCustomPrompt="1"/>
          </p:nvPr>
        </p:nvSpPr>
        <p:spPr>
          <a:xfrm>
            <a:off x="1620422" y="936000"/>
            <a:ext cx="5903738"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smtClean="0"/>
              <a:t>Top level text goes in here </a:t>
            </a:r>
          </a:p>
          <a:p>
            <a:pPr lvl="1"/>
            <a:r>
              <a:rPr lang="en-GB" dirty="0" smtClean="0"/>
              <a:t>Second level text goes in here</a:t>
            </a:r>
          </a:p>
          <a:p>
            <a:pPr lvl="2"/>
            <a:r>
              <a:rPr lang="en-GB" dirty="0" smtClean="0"/>
              <a:t>Third level text goes in here</a:t>
            </a:r>
          </a:p>
          <a:p>
            <a:pPr lvl="3"/>
            <a:r>
              <a:rPr lang="en-GB" dirty="0" smtClean="0"/>
              <a:t>Fourth level text goes in here</a:t>
            </a:r>
          </a:p>
          <a:p>
            <a:pPr lvl="4"/>
            <a:r>
              <a:rPr lang="en-GB" dirty="0" smtClean="0"/>
              <a:t>Fifth level text goes in here</a:t>
            </a:r>
            <a:endParaRPr lang="en-US" dirty="0"/>
          </a:p>
        </p:txBody>
      </p:sp>
      <p:sp>
        <p:nvSpPr>
          <p:cNvPr id="12" name="Slide Number Placeholder 2"/>
          <p:cNvSpPr>
            <a:spLocks noGrp="1"/>
          </p:cNvSpPr>
          <p:nvPr>
            <p:ph type="sldNum" sz="quarter" idx="10"/>
          </p:nvPr>
        </p:nvSpPr>
        <p:spPr>
          <a:xfrm>
            <a:off x="7524159" y="6308255"/>
            <a:ext cx="1619840"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46"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6"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7" name="Picture 6"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131957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6"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6"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7" name="Picture 6"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2614352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5"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6" name="Picture 5"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600640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9" y="115890"/>
            <a:ext cx="2033587" cy="6034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314" y="115890"/>
            <a:ext cx="5953125" cy="6034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Spectral Transform test GPU port</a:t>
            </a:r>
            <a:endParaRPr lang="en-GB"/>
          </a:p>
        </p:txBody>
      </p:sp>
      <p:sp>
        <p:nvSpPr>
          <p:cNvPr id="5" name="Rectangle 8"/>
          <p:cNvSpPr>
            <a:spLocks noGrp="1" noChangeArrowheads="1"/>
          </p:cNvSpPr>
          <p:nvPr>
            <p:ph type="sldNum" sz="quarter" idx="11"/>
          </p:nvPr>
        </p:nvSpPr>
        <p:spPr>
          <a:ln/>
        </p:spPr>
        <p:txBody>
          <a:bodyPr/>
          <a:lstStyle>
            <a:lvl1pPr>
              <a:defRPr/>
            </a:lvl1pPr>
          </a:lstStyle>
          <a:p>
            <a:fld id="{BCE04B47-69BA-47FA-8E33-2082A180D1A5}" type="slidenum">
              <a:rPr lang="en-GB" smtClean="0"/>
              <a:pPr/>
              <a:t>‹#›</a:t>
            </a:fld>
            <a:endParaRPr lang="en-GB" dirty="0"/>
          </a:p>
        </p:txBody>
      </p:sp>
      <p:pic>
        <p:nvPicPr>
          <p:cNvPr id="6" name="Picture 5"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133122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14" y="304803"/>
            <a:ext cx="8113712" cy="708025"/>
          </a:xfrm>
        </p:spPr>
        <p:txBody>
          <a:bodyPr/>
          <a:lstStyle>
            <a:lvl1pPr>
              <a:defRPr>
                <a:solidFill>
                  <a:srgbClr val="467EA6"/>
                </a:solidFill>
              </a:defRPr>
            </a:lvl1pPr>
          </a:lstStyle>
          <a:p>
            <a:r>
              <a:rPr lang="en-US" smtClean="0"/>
              <a:t>Click to edit Master title style</a:t>
            </a:r>
            <a:endParaRPr lang="en-GB" dirty="0"/>
          </a:p>
        </p:txBody>
      </p:sp>
      <p:sp>
        <p:nvSpPr>
          <p:cNvPr id="3" name="Text Placeholder 2"/>
          <p:cNvSpPr>
            <a:spLocks noGrp="1"/>
          </p:cNvSpPr>
          <p:nvPr>
            <p:ph type="body" sz="half" idx="1"/>
          </p:nvPr>
        </p:nvSpPr>
        <p:spPr>
          <a:xfrm>
            <a:off x="457203" y="1219204"/>
            <a:ext cx="3979863" cy="493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89463" y="1219204"/>
            <a:ext cx="3979862" cy="493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p:txBody>
          <a:bodyPr/>
          <a:lstStyle>
            <a:lvl1pPr>
              <a:defRPr/>
            </a:lvl1pPr>
          </a:lstStyle>
          <a:p>
            <a:pPr>
              <a:defRPr/>
            </a:pPr>
            <a:r>
              <a:rPr lang="en-GB" smtClean="0"/>
              <a:t>Spectral Transform test GPU port</a:t>
            </a:r>
            <a:endParaRPr lang="en-GB"/>
          </a:p>
        </p:txBody>
      </p:sp>
      <p:sp>
        <p:nvSpPr>
          <p:cNvPr id="6" name="Rectangle 8"/>
          <p:cNvSpPr>
            <a:spLocks noGrp="1" noChangeArrowheads="1"/>
          </p:cNvSpPr>
          <p:nvPr>
            <p:ph type="sldNum" sz="quarter" idx="11"/>
          </p:nvPr>
        </p:nvSpPr>
        <p:spPr/>
        <p:txBody>
          <a:bodyPr/>
          <a:lstStyle>
            <a:lvl1pPr>
              <a:defRPr/>
            </a:lvl1pPr>
          </a:lstStyle>
          <a:p>
            <a:fld id="{BCE04B47-69BA-47FA-8E33-2082A180D1A5}" type="slidenum">
              <a:rPr lang="en-GB" smtClean="0"/>
              <a:pPr/>
              <a:t>‹#›</a:t>
            </a:fld>
            <a:endParaRPr lang="en-GB" dirty="0"/>
          </a:p>
        </p:txBody>
      </p:sp>
      <p:pic>
        <p:nvPicPr>
          <p:cNvPr id="7" name="Picture 6" descr="ECMWF_Master_Logo_RGB_nostrap.png"/>
          <p:cNvPicPr>
            <a:picLocks noChangeAspect="1"/>
          </p:cNvPicPr>
          <p:nvPr/>
        </p:nvPicPr>
        <p:blipFill>
          <a:blip r:embed="rId2"/>
          <a:stretch>
            <a:fillRect/>
          </a:stretch>
        </p:blipFill>
        <p:spPr>
          <a:xfrm>
            <a:off x="493714" y="6458276"/>
            <a:ext cx="1342369" cy="230657"/>
          </a:xfrm>
          <a:prstGeom prst="rect">
            <a:avLst/>
          </a:prstGeom>
        </p:spPr>
      </p:pic>
    </p:spTree>
    <p:extLst>
      <p:ext uri="{BB962C8B-B14F-4D97-AF65-F5344CB8AC3E}">
        <p14:creationId xmlns:p14="http://schemas.microsoft.com/office/powerpoint/2010/main" val="3375560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14" y="304802"/>
            <a:ext cx="8113712" cy="7080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1" y="1219200"/>
            <a:ext cx="8112125" cy="2389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1" y="3760790"/>
            <a:ext cx="8112125" cy="2389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pPr>
              <a:defRPr/>
            </a:pPr>
            <a:r>
              <a:rPr lang="en-GB" smtClean="0"/>
              <a:t>Spectral Transform test GPU port</a:t>
            </a:r>
            <a:endParaRPr lang="en-GB"/>
          </a:p>
        </p:txBody>
      </p:sp>
      <p:sp>
        <p:nvSpPr>
          <p:cNvPr id="7" name="Rectangle 8"/>
          <p:cNvSpPr>
            <a:spLocks noGrp="1" noChangeArrowheads="1"/>
          </p:cNvSpPr>
          <p:nvPr>
            <p:ph type="sldNum" sz="quarter" idx="11"/>
          </p:nvPr>
        </p:nvSpPr>
        <p:spPr>
          <a:xfrm>
            <a:off x="7556372" y="6458274"/>
            <a:ext cx="1079500" cy="255619"/>
          </a:xfrm>
        </p:spPr>
        <p:txBody>
          <a:bodyPr/>
          <a:lstStyle>
            <a:lvl1pPr>
              <a:defRPr/>
            </a:lvl1pPr>
          </a:lstStyle>
          <a:p>
            <a:fld id="{BCE04B47-69BA-47FA-8E33-2082A180D1A5}" type="slidenum">
              <a:rPr lang="en-GB" smtClean="0"/>
              <a:pPr/>
              <a:t>‹#›</a:t>
            </a:fld>
            <a:endParaRPr lang="en-GB" dirty="0"/>
          </a:p>
        </p:txBody>
      </p:sp>
    </p:spTree>
    <p:extLst>
      <p:ext uri="{BB962C8B-B14F-4D97-AF65-F5344CB8AC3E}">
        <p14:creationId xmlns:p14="http://schemas.microsoft.com/office/powerpoint/2010/main" val="58346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arrow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2152580" y="6308256"/>
            <a:ext cx="3443912"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smtClean="0">
                <a:ln>
                  <a:noFill/>
                </a:ln>
                <a:solidFill>
                  <a:srgbClr val="064E83"/>
                </a:solidFill>
                <a:effectLst/>
                <a:uLnTx/>
                <a:uFillTx/>
                <a:latin typeface="+mn-lt"/>
                <a:ea typeface="+mn-ea"/>
                <a:cs typeface="+mn-cs"/>
              </a:rPr>
              <a:t>European Centre for Medium-Range Weather Forecasts</a:t>
            </a:r>
            <a:endParaRPr kumimoji="0" lang="en-US" sz="800" b="1" i="0" u="none" strike="noStrike" kern="1200" cap="all" spc="0" normalizeH="0" baseline="0" noProof="0" dirty="0">
              <a:ln>
                <a:noFill/>
              </a:ln>
              <a:solidFill>
                <a:srgbClr val="064E83"/>
              </a:solidFill>
              <a:effectLst/>
              <a:uLnTx/>
              <a:uFillTx/>
              <a:latin typeface="+mn-lt"/>
              <a:ea typeface="+mn-ea"/>
              <a:cs typeface="+mn-cs"/>
            </a:endParaRPr>
          </a:p>
        </p:txBody>
      </p:sp>
      <p:pic>
        <p:nvPicPr>
          <p:cNvPr id="13" name="Picture 12" descr="ECMWF_Master_Logo_RGB_nostrap.png"/>
          <p:cNvPicPr>
            <a:picLocks noChangeAspect="1"/>
          </p:cNvPicPr>
          <p:nvPr userDrawn="1"/>
        </p:nvPicPr>
        <p:blipFill>
          <a:blip r:embed="rId2"/>
          <a:stretch>
            <a:fillRect/>
          </a:stretch>
        </p:blipFill>
        <p:spPr>
          <a:xfrm>
            <a:off x="810211" y="6308256"/>
            <a:ext cx="1342369" cy="230657"/>
          </a:xfrm>
          <a:prstGeom prst="rect">
            <a:avLst/>
          </a:prstGeom>
        </p:spPr>
      </p:pic>
      <p:sp>
        <p:nvSpPr>
          <p:cNvPr id="9" name="Title 8"/>
          <p:cNvSpPr>
            <a:spLocks noGrp="1"/>
          </p:cNvSpPr>
          <p:nvPr>
            <p:ph type="title"/>
          </p:nvPr>
        </p:nvSpPr>
        <p:spPr>
          <a:xfrm>
            <a:off x="810211" y="360000"/>
            <a:ext cx="7524159" cy="369332"/>
          </a:xfrm>
          <a:prstGeom prst="rect">
            <a:avLst/>
          </a:prstGeom>
        </p:spPr>
        <p:txBody>
          <a:bodyPr lIns="0" tIns="0" rIns="0" bIns="0"/>
          <a:lstStyle>
            <a:lvl1pPr>
              <a:defRPr>
                <a:solidFill>
                  <a:srgbClr val="064E83"/>
                </a:solidFill>
              </a:defRPr>
            </a:lvl1pPr>
          </a:lstStyle>
          <a:p>
            <a:r>
              <a:rPr lang="en-GB" dirty="0" smtClean="0"/>
              <a:t>Click to edit Master title style</a:t>
            </a:r>
            <a:endParaRPr lang="en-US" dirty="0"/>
          </a:p>
        </p:txBody>
      </p:sp>
      <p:sp>
        <p:nvSpPr>
          <p:cNvPr id="11" name="Content Placeholder 10"/>
          <p:cNvSpPr>
            <a:spLocks noGrp="1"/>
          </p:cNvSpPr>
          <p:nvPr>
            <p:ph sz="quarter" idx="14" hasCustomPrompt="1"/>
          </p:nvPr>
        </p:nvSpPr>
        <p:spPr>
          <a:xfrm>
            <a:off x="810211" y="936000"/>
            <a:ext cx="7524159"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smtClean="0"/>
              <a:t>Top level text goes in here </a:t>
            </a:r>
          </a:p>
          <a:p>
            <a:pPr lvl="1"/>
            <a:r>
              <a:rPr lang="en-GB" dirty="0" smtClean="0"/>
              <a:t>Second level text goes in here</a:t>
            </a:r>
          </a:p>
          <a:p>
            <a:pPr lvl="2"/>
            <a:r>
              <a:rPr lang="en-GB" dirty="0" smtClean="0"/>
              <a:t>Third level text goes in here</a:t>
            </a:r>
          </a:p>
          <a:p>
            <a:pPr lvl="3"/>
            <a:r>
              <a:rPr lang="en-GB" dirty="0" smtClean="0"/>
              <a:t>Fourth level text goes in here</a:t>
            </a:r>
          </a:p>
          <a:p>
            <a:pPr lvl="4"/>
            <a:r>
              <a:rPr lang="en-GB" dirty="0" smtClean="0"/>
              <a:t>Fifth level text goes in here</a:t>
            </a:r>
            <a:endParaRPr lang="en-US" dirty="0"/>
          </a:p>
        </p:txBody>
      </p:sp>
      <p:sp>
        <p:nvSpPr>
          <p:cNvPr id="12" name="Slide Number Placeholder 2"/>
          <p:cNvSpPr>
            <a:spLocks noGrp="1"/>
          </p:cNvSpPr>
          <p:nvPr>
            <p:ph type="sldNum" sz="quarter" idx="10"/>
          </p:nvPr>
        </p:nvSpPr>
        <p:spPr>
          <a:xfrm>
            <a:off x="7524159" y="6308255"/>
            <a:ext cx="1619840"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6424988" y="6308256"/>
            <a:ext cx="1099172"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bg1"/>
                </a:solidFill>
                <a:effectLst/>
                <a:uLnTx/>
                <a:uFillTx/>
                <a:latin typeface="+mn-lt"/>
                <a:ea typeface="+mn-ea"/>
                <a:cs typeface="+mn-cs"/>
              </a:rPr>
              <a:t>October 29, 2014</a:t>
            </a:r>
          </a:p>
        </p:txBody>
      </p:sp>
    </p:spTree>
    <p:extLst>
      <p:ext uri="{BB962C8B-B14F-4D97-AF65-F5344CB8AC3E}">
        <p14:creationId xmlns:p14="http://schemas.microsoft.com/office/powerpoint/2010/main" val="256979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rrow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2152580" y="6308256"/>
            <a:ext cx="3443912"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smtClean="0">
                <a:ln>
                  <a:noFill/>
                </a:ln>
                <a:solidFill>
                  <a:srgbClr val="064E83"/>
                </a:solidFill>
                <a:effectLst/>
                <a:uLnTx/>
                <a:uFillTx/>
                <a:latin typeface="+mn-lt"/>
                <a:ea typeface="+mn-ea"/>
                <a:cs typeface="+mn-cs"/>
              </a:rPr>
              <a:t>European Centre for Medium-Range Weather Forecasts</a:t>
            </a:r>
            <a:endParaRPr kumimoji="0" lang="en-US" sz="800" b="1" i="0" u="none" strike="noStrike" kern="1200" cap="all" spc="0" normalizeH="0" baseline="0" noProof="0" dirty="0">
              <a:ln>
                <a:noFill/>
              </a:ln>
              <a:solidFill>
                <a:srgbClr val="064E83"/>
              </a:solidFill>
              <a:effectLst/>
              <a:uLnTx/>
              <a:uFillTx/>
              <a:latin typeface="+mn-lt"/>
              <a:ea typeface="+mn-ea"/>
              <a:cs typeface="+mn-cs"/>
            </a:endParaRPr>
          </a:p>
        </p:txBody>
      </p:sp>
      <p:pic>
        <p:nvPicPr>
          <p:cNvPr id="13" name="Picture 12" descr="ECMWF_Master_Logo_RGB_nostrap.png"/>
          <p:cNvPicPr>
            <a:picLocks noChangeAspect="1"/>
          </p:cNvPicPr>
          <p:nvPr userDrawn="1"/>
        </p:nvPicPr>
        <p:blipFill>
          <a:blip r:embed="rId2"/>
          <a:stretch>
            <a:fillRect/>
          </a:stretch>
        </p:blipFill>
        <p:spPr>
          <a:xfrm>
            <a:off x="810211" y="6308256"/>
            <a:ext cx="1342369" cy="230657"/>
          </a:xfrm>
          <a:prstGeom prst="rect">
            <a:avLst/>
          </a:prstGeom>
        </p:spPr>
      </p:pic>
      <p:sp>
        <p:nvSpPr>
          <p:cNvPr id="9" name="Title 8"/>
          <p:cNvSpPr>
            <a:spLocks noGrp="1"/>
          </p:cNvSpPr>
          <p:nvPr>
            <p:ph type="title"/>
          </p:nvPr>
        </p:nvSpPr>
        <p:spPr>
          <a:xfrm>
            <a:off x="810211" y="360000"/>
            <a:ext cx="7524159" cy="369332"/>
          </a:xfrm>
          <a:prstGeom prst="rect">
            <a:avLst/>
          </a:prstGeom>
        </p:spPr>
        <p:txBody>
          <a:bodyPr lIns="0" tIns="0" rIns="0" bIns="0"/>
          <a:lstStyle>
            <a:lvl1pPr>
              <a:defRPr>
                <a:solidFill>
                  <a:srgbClr val="064E83"/>
                </a:solidFill>
              </a:defRPr>
            </a:lvl1pPr>
          </a:lstStyle>
          <a:p>
            <a:r>
              <a:rPr lang="en-GB" dirty="0" smtClean="0"/>
              <a:t>Click to edit Master title style</a:t>
            </a:r>
            <a:endParaRPr lang="en-US" dirty="0"/>
          </a:p>
        </p:txBody>
      </p:sp>
      <p:sp>
        <p:nvSpPr>
          <p:cNvPr id="11" name="Content Placeholder 10"/>
          <p:cNvSpPr>
            <a:spLocks noGrp="1"/>
          </p:cNvSpPr>
          <p:nvPr>
            <p:ph sz="quarter" idx="14" hasCustomPrompt="1"/>
          </p:nvPr>
        </p:nvSpPr>
        <p:spPr>
          <a:xfrm>
            <a:off x="810211" y="936000"/>
            <a:ext cx="7524159"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smtClean="0"/>
              <a:t>Top level text goes in here </a:t>
            </a:r>
          </a:p>
          <a:p>
            <a:pPr lvl="1"/>
            <a:r>
              <a:rPr lang="en-GB" dirty="0" smtClean="0"/>
              <a:t>Second level text goes in here</a:t>
            </a:r>
          </a:p>
          <a:p>
            <a:pPr lvl="2"/>
            <a:r>
              <a:rPr lang="en-GB" dirty="0" smtClean="0"/>
              <a:t>Third level text goes in here</a:t>
            </a:r>
          </a:p>
          <a:p>
            <a:pPr lvl="3"/>
            <a:r>
              <a:rPr lang="en-GB" dirty="0" smtClean="0"/>
              <a:t>Fourth level text goes in here</a:t>
            </a:r>
          </a:p>
          <a:p>
            <a:pPr lvl="4"/>
            <a:r>
              <a:rPr lang="en-GB" dirty="0" smtClean="0"/>
              <a:t>Fifth level text goes in here</a:t>
            </a:r>
            <a:endParaRPr lang="en-US" dirty="0"/>
          </a:p>
        </p:txBody>
      </p:sp>
      <p:sp>
        <p:nvSpPr>
          <p:cNvPr id="12" name="Slide Number Placeholder 2"/>
          <p:cNvSpPr>
            <a:spLocks noGrp="1"/>
          </p:cNvSpPr>
          <p:nvPr>
            <p:ph type="sldNum" sz="quarter" idx="10"/>
          </p:nvPr>
        </p:nvSpPr>
        <p:spPr>
          <a:xfrm>
            <a:off x="7524159" y="6308255"/>
            <a:ext cx="1619840"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6424988" y="6308256"/>
            <a:ext cx="1099172"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bg1"/>
                </a:solidFill>
                <a:effectLst/>
                <a:uLnTx/>
                <a:uFillTx/>
                <a:latin typeface="+mn-lt"/>
                <a:ea typeface="+mn-ea"/>
                <a:cs typeface="+mn-cs"/>
              </a:rPr>
              <a:t>October 29, 2014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620422" y="360000"/>
            <a:ext cx="5903737" cy="369332"/>
          </a:xfrm>
          <a:prstGeom prst="rect">
            <a:avLst/>
          </a:prstGeom>
        </p:spPr>
        <p:txBody>
          <a:bodyPr lIns="0" tIns="0" rIns="0" bIns="0"/>
          <a:lstStyle>
            <a:lvl1pPr>
              <a:defRPr>
                <a:solidFill>
                  <a:srgbClr val="064E83"/>
                </a:solidFill>
              </a:defRPr>
            </a:lvl1pPr>
          </a:lstStyle>
          <a:p>
            <a:r>
              <a:rPr lang="en-GB" dirty="0" smtClean="0"/>
              <a:t>Click to edit Master title style</a:t>
            </a:r>
            <a:endParaRPr lang="en-US" dirty="0"/>
          </a:p>
        </p:txBody>
      </p:sp>
      <p:sp>
        <p:nvSpPr>
          <p:cNvPr id="11" name="Content Placeholder 10"/>
          <p:cNvSpPr>
            <a:spLocks noGrp="1"/>
          </p:cNvSpPr>
          <p:nvPr>
            <p:ph sz="quarter" idx="14" hasCustomPrompt="1"/>
          </p:nvPr>
        </p:nvSpPr>
        <p:spPr>
          <a:xfrm>
            <a:off x="1620422" y="936000"/>
            <a:ext cx="5903738"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smtClean="0"/>
              <a:t>Top level text goes in here </a:t>
            </a:r>
          </a:p>
          <a:p>
            <a:pPr lvl="1"/>
            <a:r>
              <a:rPr lang="en-GB" dirty="0" smtClean="0"/>
              <a:t>Second level text goes in here</a:t>
            </a:r>
          </a:p>
          <a:p>
            <a:pPr lvl="2"/>
            <a:r>
              <a:rPr lang="en-GB" dirty="0" smtClean="0"/>
              <a:t>Third level text goes in here</a:t>
            </a:r>
          </a:p>
          <a:p>
            <a:pPr lvl="3"/>
            <a:r>
              <a:rPr lang="en-GB" dirty="0" smtClean="0"/>
              <a:t>Fourth level text goes in here</a:t>
            </a:r>
          </a:p>
          <a:p>
            <a:pPr lvl="4"/>
            <a:r>
              <a:rPr lang="en-GB" dirty="0" smtClean="0"/>
              <a:t>Fifth level text goes in here</a:t>
            </a:r>
            <a:endParaRPr lang="en-US" dirty="0"/>
          </a:p>
        </p:txBody>
      </p:sp>
      <p:sp>
        <p:nvSpPr>
          <p:cNvPr id="12" name="Slide Number Placeholder 2"/>
          <p:cNvSpPr>
            <a:spLocks noGrp="1"/>
          </p:cNvSpPr>
          <p:nvPr>
            <p:ph type="sldNum" sz="quarter" idx="10"/>
          </p:nvPr>
        </p:nvSpPr>
        <p:spPr>
          <a:xfrm>
            <a:off x="7524159" y="6308255"/>
            <a:ext cx="1619840"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2627464" y="6308256"/>
            <a:ext cx="3041021"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smtClean="0"/>
              <a:t>European Centre for Medium-Range Weather Forecasts</a:t>
            </a:r>
            <a:endParaRPr lang="en-US" dirty="0"/>
          </a:p>
        </p:txBody>
      </p:sp>
      <p:pic>
        <p:nvPicPr>
          <p:cNvPr id="8" name="Picture 7" descr="ECMWF_Master_Logo_RGB_nostrap.png"/>
          <p:cNvPicPr>
            <a:picLocks noChangeAspect="1"/>
          </p:cNvPicPr>
          <p:nvPr userDrawn="1"/>
        </p:nvPicPr>
        <p:blipFill>
          <a:blip r:embed="rId2"/>
          <a:stretch>
            <a:fillRect/>
          </a:stretch>
        </p:blipFill>
        <p:spPr>
          <a:xfrm>
            <a:off x="1620423" y="6293597"/>
            <a:ext cx="1007041" cy="230658"/>
          </a:xfrm>
          <a:prstGeom prst="rect">
            <a:avLst/>
          </a:prstGeom>
        </p:spPr>
      </p:pic>
    </p:spTree>
    <p:extLst>
      <p:ext uri="{BB962C8B-B14F-4D97-AF65-F5344CB8AC3E}">
        <p14:creationId xmlns:p14="http://schemas.microsoft.com/office/powerpoint/2010/main" val="244028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50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3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180000"/>
            <a:ext cx="8418875" cy="647700"/>
          </a:xfrm>
          <a:prstGeom prst="rect">
            <a:avLst/>
          </a:prstGeom>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360000" y="1143000"/>
            <a:ext cx="8418875" cy="49530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548115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9541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4438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13"/>
          <a:stretch>
            <a:fillRect/>
          </a:stretch>
        </p:blipFill>
        <p:spPr>
          <a:xfrm>
            <a:off x="0" y="0"/>
            <a:ext cx="18288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72" r:id="rId7"/>
    <p:sldLayoutId id="2147483686" r:id="rId8"/>
    <p:sldLayoutId id="2147483687" r:id="rId9"/>
    <p:sldLayoutId id="2147483688" r:id="rId10"/>
    <p:sldLayoutId id="2147483690" r:id="rId11"/>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3714" y="115890"/>
            <a:ext cx="8113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68314" y="908052"/>
            <a:ext cx="811212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p:txBody>
      </p:sp>
      <p:sp>
        <p:nvSpPr>
          <p:cNvPr id="4101" name="Rectangle 5"/>
          <p:cNvSpPr>
            <a:spLocks noGrp="1" noChangeArrowheads="1"/>
          </p:cNvSpPr>
          <p:nvPr>
            <p:ph type="ftr" sz="quarter" idx="3"/>
          </p:nvPr>
        </p:nvSpPr>
        <p:spPr bwMode="auto">
          <a:xfrm>
            <a:off x="3240088" y="6458275"/>
            <a:ext cx="4248150" cy="2556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8" b="1">
                <a:solidFill>
                  <a:srgbClr val="467EA6"/>
                </a:solidFill>
                <a:latin typeface="+mn-lt"/>
              </a:defRPr>
            </a:lvl1pPr>
          </a:lstStyle>
          <a:p>
            <a:pPr defTabSz="914400" eaLnBrk="0" fontAlgn="base" hangingPunct="0">
              <a:spcBef>
                <a:spcPct val="0"/>
              </a:spcBef>
              <a:spcAft>
                <a:spcPct val="0"/>
              </a:spcAft>
              <a:defRPr/>
            </a:pPr>
            <a:r>
              <a:rPr lang="en-GB" smtClean="0"/>
              <a:t>Spectral Transform test GPU port</a:t>
            </a:r>
            <a:endParaRPr lang="en-GB" dirty="0"/>
          </a:p>
        </p:txBody>
      </p:sp>
      <p:sp>
        <p:nvSpPr>
          <p:cNvPr id="4104" name="Rectangle 8"/>
          <p:cNvSpPr>
            <a:spLocks noGrp="1" noChangeArrowheads="1"/>
          </p:cNvSpPr>
          <p:nvPr>
            <p:ph type="sldNum" sz="quarter" idx="4"/>
          </p:nvPr>
        </p:nvSpPr>
        <p:spPr bwMode="auto">
          <a:xfrm>
            <a:off x="7556372" y="6458274"/>
            <a:ext cx="1079500" cy="2556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8" b="1">
                <a:solidFill>
                  <a:srgbClr val="467EA6"/>
                </a:solidFill>
                <a:latin typeface="Arial" panose="020B0604020202020204" pitchFamily="34" charset="0"/>
              </a:defRPr>
            </a:lvl1pPr>
          </a:lstStyle>
          <a:p>
            <a:pPr defTabSz="914400" eaLnBrk="0" fontAlgn="base" hangingPunct="0">
              <a:spcBef>
                <a:spcPct val="0"/>
              </a:spcBef>
              <a:spcAft>
                <a:spcPct val="0"/>
              </a:spcAft>
            </a:pPr>
            <a:fld id="{BCE04B47-69BA-47FA-8E33-2082A180D1A5}" type="slidenum">
              <a:rPr lang="en-GB" smtClean="0"/>
              <a:pPr defTabSz="914400" eaLnBrk="0" fontAlgn="base" hangingPunct="0">
                <a:spcBef>
                  <a:spcPct val="0"/>
                </a:spcBef>
                <a:spcAft>
                  <a:spcPct val="0"/>
                </a:spcAft>
              </a:pPr>
              <a:t>‹#›</a:t>
            </a:fld>
            <a:endParaRPr lang="en-GB" dirty="0"/>
          </a:p>
        </p:txBody>
      </p:sp>
      <p:pic>
        <p:nvPicPr>
          <p:cNvPr id="9" name="Picture 8" descr="PowerPoint_strip2.png"/>
          <p:cNvPicPr>
            <a:picLocks noChangeAspect="1"/>
          </p:cNvPicPr>
          <p:nvPr/>
        </p:nvPicPr>
        <p:blipFill>
          <a:blip r:embed="rId17"/>
          <a:stretch>
            <a:fillRect/>
          </a:stretch>
        </p:blipFill>
        <p:spPr>
          <a:xfrm>
            <a:off x="0" y="-10510"/>
            <a:ext cx="183160" cy="6868510"/>
          </a:xfrm>
          <a:prstGeom prst="rect">
            <a:avLst/>
          </a:prstGeom>
        </p:spPr>
      </p:pic>
    </p:spTree>
    <p:extLst>
      <p:ext uri="{BB962C8B-B14F-4D97-AF65-F5344CB8AC3E}">
        <p14:creationId xmlns:p14="http://schemas.microsoft.com/office/powerpoint/2010/main" val="36583939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89" r:id="rId15"/>
  </p:sldLayoutIdLst>
  <p:hf sldNum="0" hdr="0" dt="0"/>
  <p:txStyles>
    <p:titleStyle>
      <a:lvl1pPr algn="l" defTabSz="703402" rtl="0" eaLnBrk="1" fontAlgn="base" hangingPunct="1">
        <a:spcBef>
          <a:spcPct val="0"/>
        </a:spcBef>
        <a:spcAft>
          <a:spcPct val="0"/>
        </a:spcAft>
        <a:defRPr sz="2585">
          <a:solidFill>
            <a:srgbClr val="467EA6"/>
          </a:solidFill>
          <a:latin typeface="+mj-lt"/>
          <a:ea typeface="+mj-ea"/>
          <a:cs typeface="+mj-cs"/>
        </a:defRPr>
      </a:lvl1pPr>
      <a:lvl2pPr algn="l" defTabSz="703402" rtl="0" eaLnBrk="1" fontAlgn="base" hangingPunct="1">
        <a:spcBef>
          <a:spcPct val="0"/>
        </a:spcBef>
        <a:spcAft>
          <a:spcPct val="0"/>
        </a:spcAft>
        <a:defRPr sz="2585">
          <a:solidFill>
            <a:srgbClr val="0F3692"/>
          </a:solidFill>
          <a:latin typeface="Arial Black" pitchFamily="34" charset="0"/>
        </a:defRPr>
      </a:lvl2pPr>
      <a:lvl3pPr algn="l" defTabSz="703402" rtl="0" eaLnBrk="1" fontAlgn="base" hangingPunct="1">
        <a:spcBef>
          <a:spcPct val="0"/>
        </a:spcBef>
        <a:spcAft>
          <a:spcPct val="0"/>
        </a:spcAft>
        <a:defRPr sz="2585">
          <a:solidFill>
            <a:srgbClr val="0F3692"/>
          </a:solidFill>
          <a:latin typeface="Arial Black" pitchFamily="34" charset="0"/>
        </a:defRPr>
      </a:lvl3pPr>
      <a:lvl4pPr algn="l" defTabSz="703402" rtl="0" eaLnBrk="1" fontAlgn="base" hangingPunct="1">
        <a:spcBef>
          <a:spcPct val="0"/>
        </a:spcBef>
        <a:spcAft>
          <a:spcPct val="0"/>
        </a:spcAft>
        <a:defRPr sz="2585">
          <a:solidFill>
            <a:srgbClr val="0F3692"/>
          </a:solidFill>
          <a:latin typeface="Arial Black" pitchFamily="34" charset="0"/>
        </a:defRPr>
      </a:lvl4pPr>
      <a:lvl5pPr algn="l" defTabSz="703402" rtl="0" eaLnBrk="1" fontAlgn="base" hangingPunct="1">
        <a:spcBef>
          <a:spcPct val="0"/>
        </a:spcBef>
        <a:spcAft>
          <a:spcPct val="0"/>
        </a:spcAft>
        <a:defRPr sz="2585">
          <a:solidFill>
            <a:srgbClr val="0F3692"/>
          </a:solidFill>
          <a:latin typeface="Arial Black" pitchFamily="34" charset="0"/>
        </a:defRPr>
      </a:lvl5pPr>
      <a:lvl6pPr marL="422041" algn="l" defTabSz="703402" rtl="0" eaLnBrk="1" fontAlgn="base" hangingPunct="1">
        <a:spcBef>
          <a:spcPct val="0"/>
        </a:spcBef>
        <a:spcAft>
          <a:spcPct val="0"/>
        </a:spcAft>
        <a:defRPr sz="2585">
          <a:solidFill>
            <a:srgbClr val="0F3692"/>
          </a:solidFill>
          <a:latin typeface="Arial Black" pitchFamily="34" charset="0"/>
        </a:defRPr>
      </a:lvl6pPr>
      <a:lvl7pPr marL="844083" algn="l" defTabSz="703402" rtl="0" eaLnBrk="1" fontAlgn="base" hangingPunct="1">
        <a:spcBef>
          <a:spcPct val="0"/>
        </a:spcBef>
        <a:spcAft>
          <a:spcPct val="0"/>
        </a:spcAft>
        <a:defRPr sz="2585">
          <a:solidFill>
            <a:srgbClr val="0F3692"/>
          </a:solidFill>
          <a:latin typeface="Arial Black" pitchFamily="34" charset="0"/>
        </a:defRPr>
      </a:lvl7pPr>
      <a:lvl8pPr marL="1266124" algn="l" defTabSz="703402" rtl="0" eaLnBrk="1" fontAlgn="base" hangingPunct="1">
        <a:spcBef>
          <a:spcPct val="0"/>
        </a:spcBef>
        <a:spcAft>
          <a:spcPct val="0"/>
        </a:spcAft>
        <a:defRPr sz="2585">
          <a:solidFill>
            <a:srgbClr val="0F3692"/>
          </a:solidFill>
          <a:latin typeface="Arial Black" pitchFamily="34" charset="0"/>
        </a:defRPr>
      </a:lvl8pPr>
      <a:lvl9pPr marL="1688165" algn="l" defTabSz="703402" rtl="0" eaLnBrk="1" fontAlgn="base" hangingPunct="1">
        <a:spcBef>
          <a:spcPct val="0"/>
        </a:spcBef>
        <a:spcAft>
          <a:spcPct val="0"/>
        </a:spcAft>
        <a:defRPr sz="2585">
          <a:solidFill>
            <a:srgbClr val="0F3692"/>
          </a:solidFill>
          <a:latin typeface="Arial Black" pitchFamily="34" charset="0"/>
        </a:defRPr>
      </a:lvl9pPr>
    </p:titleStyle>
    <p:bodyStyle>
      <a:lvl1pPr marL="268173" indent="-268173" algn="l" defTabSz="703402" rtl="0" eaLnBrk="1" fontAlgn="base" hangingPunct="1">
        <a:lnSpc>
          <a:spcPts val="2308"/>
        </a:lnSpc>
        <a:spcBef>
          <a:spcPct val="0"/>
        </a:spcBef>
        <a:spcAft>
          <a:spcPts val="923"/>
        </a:spcAft>
        <a:buClr>
          <a:srgbClr val="467EA6"/>
        </a:buClr>
        <a:buSzPct val="80000"/>
        <a:buFont typeface="Wingdings" pitchFamily="2" charset="2"/>
        <a:buChar char="l"/>
        <a:defRPr sz="2031" b="1">
          <a:solidFill>
            <a:schemeClr val="tx1"/>
          </a:solidFill>
          <a:latin typeface="+mn-lt"/>
          <a:ea typeface="+mn-ea"/>
          <a:cs typeface="+mn-cs"/>
        </a:defRPr>
      </a:lvl1pPr>
      <a:lvl2pPr marL="707799" indent="-263776" algn="l" defTabSz="703402" rtl="0" eaLnBrk="1" fontAlgn="base" hangingPunct="1">
        <a:spcBef>
          <a:spcPct val="0"/>
        </a:spcBef>
        <a:spcAft>
          <a:spcPts val="923"/>
        </a:spcAft>
        <a:buClr>
          <a:schemeClr val="tx1"/>
        </a:buClr>
        <a:buSzPct val="100000"/>
        <a:buFont typeface="Arial" panose="020B0604020202020204" pitchFamily="34" charset="0"/>
        <a:buChar char="-"/>
        <a:defRPr b="1">
          <a:solidFill>
            <a:schemeClr val="tx1"/>
          </a:solidFill>
          <a:latin typeface="+mn-lt"/>
        </a:defRPr>
      </a:lvl2pPr>
      <a:lvl3pPr marL="1200180" indent="-316531" algn="l" defTabSz="703402" rtl="0" eaLnBrk="1" fontAlgn="base" hangingPunct="1">
        <a:lnSpc>
          <a:spcPts val="2400"/>
        </a:lnSpc>
        <a:spcBef>
          <a:spcPct val="0"/>
        </a:spcBef>
        <a:spcAft>
          <a:spcPts val="738"/>
        </a:spcAft>
        <a:buClr>
          <a:schemeClr val="bg2"/>
        </a:buClr>
        <a:buSzPct val="100000"/>
        <a:buFont typeface="Wingdings" pitchFamily="2" charset="2"/>
        <a:buChar char="§"/>
        <a:defRPr b="1">
          <a:solidFill>
            <a:schemeClr val="tx1"/>
          </a:solidFill>
          <a:latin typeface="+mn-lt"/>
        </a:defRPr>
      </a:lvl3pPr>
      <a:lvl4pPr marL="1587052"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4pPr>
      <a:lvl5pPr marL="1973923"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5pPr>
      <a:lvl6pPr marL="2395964"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6pPr>
      <a:lvl7pPr marL="2818006"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7pPr>
      <a:lvl8pPr marL="3240047"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8pPr>
      <a:lvl9pPr marL="3662088" indent="-211021" algn="l" defTabSz="703402" rtl="0" eaLnBrk="1" fontAlgn="base" hangingPunct="1">
        <a:lnSpc>
          <a:spcPts val="2400"/>
        </a:lnSpc>
        <a:spcBef>
          <a:spcPct val="0"/>
        </a:spcBef>
        <a:spcAft>
          <a:spcPts val="738"/>
        </a:spcAft>
        <a:buClr>
          <a:schemeClr val="bg2"/>
        </a:buClr>
        <a:buSzPct val="100000"/>
        <a:buFont typeface="Wingdings" pitchFamily="2" charset="2"/>
        <a:buChar char=""/>
        <a:defRPr sz="2031" b="1">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wmf"/><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65390" y="2051844"/>
            <a:ext cx="7347409" cy="1025922"/>
          </a:xfrm>
        </p:spPr>
        <p:txBody>
          <a:bodyPr/>
          <a:lstStyle/>
          <a:p>
            <a:r>
              <a:rPr lang="en-US" dirty="0" smtClean="0"/>
              <a:t>Improving ECMWF’s IFS model</a:t>
            </a:r>
            <a:endParaRPr lang="en-US" dirty="0"/>
          </a:p>
          <a:p>
            <a:endParaRPr lang="en-US" dirty="0"/>
          </a:p>
        </p:txBody>
      </p:sp>
      <p:sp>
        <p:nvSpPr>
          <p:cNvPr id="12" name="Text Placeholder 11"/>
          <p:cNvSpPr>
            <a:spLocks noGrp="1"/>
          </p:cNvSpPr>
          <p:nvPr>
            <p:ph type="body" sz="quarter" idx="12"/>
          </p:nvPr>
        </p:nvSpPr>
        <p:spPr>
          <a:xfrm>
            <a:off x="465389" y="2628772"/>
            <a:ext cx="7513953" cy="307777"/>
          </a:xfrm>
        </p:spPr>
        <p:txBody>
          <a:bodyPr/>
          <a:lstStyle/>
          <a:p>
            <a:r>
              <a:rPr lang="en-US" sz="2400" dirty="0">
                <a:solidFill>
                  <a:schemeClr val="accent1">
                    <a:lumMod val="60000"/>
                    <a:lumOff val="40000"/>
                  </a:schemeClr>
                </a:solidFill>
              </a:rPr>
              <a:t>by </a:t>
            </a:r>
            <a:r>
              <a:rPr lang="en-US" u="sng" dirty="0">
                <a:solidFill>
                  <a:schemeClr val="accent1">
                    <a:lumMod val="60000"/>
                    <a:lumOff val="40000"/>
                  </a:schemeClr>
                </a:solidFill>
              </a:rPr>
              <a:t>Nils </a:t>
            </a:r>
            <a:r>
              <a:rPr lang="en-US" u="sng" dirty="0" smtClean="0">
                <a:solidFill>
                  <a:schemeClr val="accent1">
                    <a:lumMod val="60000"/>
                    <a:lumOff val="40000"/>
                  </a:schemeClr>
                </a:solidFill>
              </a:rPr>
              <a:t>Wedi</a:t>
            </a:r>
            <a:endParaRPr lang="en-US" dirty="0">
              <a:solidFill>
                <a:schemeClr val="accent1">
                  <a:lumMod val="60000"/>
                  <a:lumOff val="40000"/>
                </a:schemeClr>
              </a:solidFill>
            </a:endParaRPr>
          </a:p>
        </p:txBody>
      </p:sp>
      <p:sp>
        <p:nvSpPr>
          <p:cNvPr id="13" name="Text Placeholder 12"/>
          <p:cNvSpPr>
            <a:spLocks noGrp="1"/>
          </p:cNvSpPr>
          <p:nvPr>
            <p:ph type="body" sz="quarter" idx="13"/>
          </p:nvPr>
        </p:nvSpPr>
        <p:spPr>
          <a:xfrm>
            <a:off x="1601172" y="6446732"/>
            <a:ext cx="5903737" cy="254771"/>
          </a:xfrm>
        </p:spPr>
        <p:txBody>
          <a:bodyPr/>
          <a:lstStyle/>
          <a:p>
            <a:r>
              <a:rPr lang="en-US" dirty="0" smtClean="0"/>
              <a:t>European Centre for Medium Range Weather Forecasts</a:t>
            </a:r>
            <a:endParaRPr lang="en-US" dirty="0"/>
          </a:p>
        </p:txBody>
      </p:sp>
      <p:sp>
        <p:nvSpPr>
          <p:cNvPr id="14" name="Text Placeholder 13"/>
          <p:cNvSpPr>
            <a:spLocks noGrp="1"/>
          </p:cNvSpPr>
          <p:nvPr>
            <p:ph type="body" sz="quarter" idx="14"/>
          </p:nvPr>
        </p:nvSpPr>
        <p:spPr>
          <a:xfrm>
            <a:off x="465390" y="3027419"/>
            <a:ext cx="1399003" cy="241912"/>
          </a:xfrm>
        </p:spPr>
        <p:txBody>
          <a:bodyPr/>
          <a:lstStyle/>
          <a:p>
            <a:r>
              <a:rPr lang="en-US" dirty="0" err="1" smtClean="0"/>
              <a:t>wedi@ecmwf.int</a:t>
            </a:r>
            <a:endParaRPr lang="en-US" dirty="0"/>
          </a:p>
        </p:txBody>
      </p:sp>
      <p:sp>
        <p:nvSpPr>
          <p:cNvPr id="2" name="TextBox 1"/>
          <p:cNvSpPr txBox="1"/>
          <p:nvPr/>
        </p:nvSpPr>
        <p:spPr>
          <a:xfrm>
            <a:off x="402769" y="3301870"/>
            <a:ext cx="8725337" cy="1077218"/>
          </a:xfrm>
          <a:prstGeom prst="rect">
            <a:avLst/>
          </a:prstGeom>
          <a:noFill/>
        </p:spPr>
        <p:txBody>
          <a:bodyPr wrap="none" rtlCol="0">
            <a:spAutoFit/>
          </a:bodyPr>
          <a:lstStyle/>
          <a:p>
            <a:r>
              <a:rPr lang="en-GB" sz="1600" dirty="0"/>
              <a:t>Anna </a:t>
            </a:r>
            <a:r>
              <a:rPr lang="en-GB" sz="1600" dirty="0" err="1" smtClean="0"/>
              <a:t>Agusti-Panareda</a:t>
            </a:r>
            <a:r>
              <a:rPr lang="en-GB" sz="1600" dirty="0" smtClean="0"/>
              <a:t>, </a:t>
            </a:r>
            <a:r>
              <a:rPr lang="en-GB" sz="1600" dirty="0" err="1" smtClean="0"/>
              <a:t>Gianpaolo</a:t>
            </a:r>
            <a:r>
              <a:rPr lang="en-GB" sz="1600" dirty="0" smtClean="0"/>
              <a:t> Balsamo, Peter </a:t>
            </a:r>
            <a:r>
              <a:rPr lang="en-GB" sz="1600" dirty="0"/>
              <a:t>Bauer, </a:t>
            </a:r>
            <a:r>
              <a:rPr lang="en-GB" sz="1600" dirty="0"/>
              <a:t>Peter </a:t>
            </a:r>
            <a:r>
              <a:rPr lang="en-GB" sz="1600" dirty="0" err="1" smtClean="0"/>
              <a:t>Bechtold</a:t>
            </a:r>
            <a:r>
              <a:rPr lang="en-GB" sz="1600" dirty="0" smtClean="0"/>
              <a:t>, Willem </a:t>
            </a:r>
            <a:r>
              <a:rPr lang="en-GB" sz="1600" dirty="0" err="1" smtClean="0"/>
              <a:t>Deconinck</a:t>
            </a:r>
            <a:r>
              <a:rPr lang="en-GB" sz="1600" dirty="0"/>
              <a:t>, </a:t>
            </a:r>
            <a:endParaRPr lang="en-GB" sz="1600" dirty="0" smtClean="0"/>
          </a:p>
          <a:p>
            <a:r>
              <a:rPr lang="en-GB" sz="1600" dirty="0" smtClean="0"/>
              <a:t>Mikhail </a:t>
            </a:r>
            <a:r>
              <a:rPr lang="en-GB" sz="1600" dirty="0" err="1" smtClean="0"/>
              <a:t>Diamantakis</a:t>
            </a:r>
            <a:r>
              <a:rPr lang="en-GB" sz="1600" dirty="0" smtClean="0"/>
              <a:t>, Mats </a:t>
            </a:r>
            <a:r>
              <a:rPr lang="en-GB" sz="1600" dirty="0" err="1"/>
              <a:t>Hamrud</a:t>
            </a:r>
            <a:r>
              <a:rPr lang="en-GB" sz="1600" dirty="0"/>
              <a:t>, Christian </a:t>
            </a:r>
            <a:r>
              <a:rPr lang="en-GB" sz="1600" dirty="0" err="1" smtClean="0"/>
              <a:t>Kuehnlein</a:t>
            </a:r>
            <a:r>
              <a:rPr lang="en-GB" sz="1600" dirty="0" smtClean="0"/>
              <a:t>, Martin </a:t>
            </a:r>
            <a:r>
              <a:rPr lang="en-GB" sz="1600" dirty="0" err="1" smtClean="0"/>
              <a:t>Leutbecher</a:t>
            </a:r>
            <a:r>
              <a:rPr lang="en-GB" sz="1600" dirty="0" smtClean="0"/>
              <a:t>, Sarah-Jane Lock,</a:t>
            </a:r>
          </a:p>
          <a:p>
            <a:r>
              <a:rPr lang="en-GB" sz="1600" dirty="0" smtClean="0"/>
              <a:t>Sylvie </a:t>
            </a:r>
            <a:r>
              <a:rPr lang="en-GB" sz="1600" dirty="0" err="1" smtClean="0"/>
              <a:t>Malardel</a:t>
            </a:r>
            <a:r>
              <a:rPr lang="en-GB" sz="1600" dirty="0"/>
              <a:t>, </a:t>
            </a:r>
            <a:r>
              <a:rPr lang="en-GB" sz="1600" dirty="0" smtClean="0"/>
              <a:t>Kristian </a:t>
            </a:r>
            <a:r>
              <a:rPr lang="en-GB" sz="1600" dirty="0" err="1" smtClean="0"/>
              <a:t>Mogensen</a:t>
            </a:r>
            <a:r>
              <a:rPr lang="en-GB" sz="1600" dirty="0" smtClean="0"/>
              <a:t>, George </a:t>
            </a:r>
            <a:r>
              <a:rPr lang="en-GB" sz="1600" dirty="0" err="1" smtClean="0"/>
              <a:t>Mozdzynski</a:t>
            </a:r>
            <a:r>
              <a:rPr lang="en-GB" sz="1600" dirty="0" smtClean="0"/>
              <a:t>, </a:t>
            </a:r>
            <a:r>
              <a:rPr lang="en-GB" sz="1600" dirty="0" err="1" smtClean="0"/>
              <a:t>Pirkka</a:t>
            </a:r>
            <a:r>
              <a:rPr lang="en-GB" sz="1600" dirty="0" smtClean="0"/>
              <a:t> </a:t>
            </a:r>
            <a:r>
              <a:rPr lang="en-GB" sz="1600" dirty="0" err="1" smtClean="0"/>
              <a:t>Ollinaho</a:t>
            </a:r>
            <a:r>
              <a:rPr lang="en-GB" sz="1600" dirty="0" smtClean="0"/>
              <a:t>, Irina </a:t>
            </a:r>
            <a:r>
              <a:rPr lang="en-GB" sz="1600" dirty="0" err="1" smtClean="0"/>
              <a:t>Sandu</a:t>
            </a:r>
            <a:r>
              <a:rPr lang="en-GB" sz="1600" dirty="0" smtClean="0"/>
              <a:t>, </a:t>
            </a:r>
          </a:p>
          <a:p>
            <a:r>
              <a:rPr lang="en-GB" sz="1600" dirty="0" smtClean="0"/>
              <a:t>Piotr Smolarkiewicz, and </a:t>
            </a:r>
            <a:r>
              <a:rPr lang="en-GB" sz="1600" dirty="0" smtClean="0"/>
              <a:t>many </a:t>
            </a:r>
            <a:r>
              <a:rPr lang="en-GB" sz="1600" dirty="0" smtClean="0"/>
              <a:t>other </a:t>
            </a:r>
            <a:r>
              <a:rPr lang="en-GB" sz="1600" dirty="0" smtClean="0"/>
              <a:t>colleagues …</a:t>
            </a:r>
            <a:endParaRPr lang="en-GB"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efficiency at 3km</a:t>
            </a:r>
            <a:endParaRPr lang="en-US" dirty="0"/>
          </a:p>
        </p:txBody>
      </p:sp>
      <p:pic>
        <p:nvPicPr>
          <p:cNvPr id="5" name="Content Placeholder 4"/>
          <p:cNvPicPr>
            <a:picLocks noGrp="1" noChangeAspect="1"/>
          </p:cNvPicPr>
          <p:nvPr>
            <p:ph sz="quarter" idx="14"/>
          </p:nvPr>
        </p:nvPicPr>
        <p:blipFill>
          <a:blip r:embed="rId2"/>
          <a:stretch>
            <a:fillRect/>
          </a:stretch>
        </p:blipFill>
        <p:spPr>
          <a:xfrm>
            <a:off x="1139561" y="936625"/>
            <a:ext cx="6864878" cy="4984750"/>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10"/>
          </p:nvPr>
        </p:nvSpPr>
        <p:spPr/>
        <p:txBody>
          <a:bodyPr/>
          <a:lstStyle/>
          <a:p>
            <a:fld id="{6B3B0B0F-E794-1244-9699-107C60B9C23A}" type="slidenum">
              <a:rPr lang="en-US" smtClean="0"/>
              <a:pPr/>
              <a:t>10</a:t>
            </a:fld>
            <a:endParaRPr lang="en-US" dirty="0"/>
          </a:p>
        </p:txBody>
      </p:sp>
      <p:cxnSp>
        <p:nvCxnSpPr>
          <p:cNvPr id="7" name="Straight Connector 6"/>
          <p:cNvCxnSpPr/>
          <p:nvPr/>
        </p:nvCxnSpPr>
        <p:spPr>
          <a:xfrm flipH="1">
            <a:off x="5327643" y="3150639"/>
            <a:ext cx="676264" cy="62682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83879" y="3592801"/>
            <a:ext cx="543764" cy="369332"/>
          </a:xfrm>
          <a:prstGeom prst="rect">
            <a:avLst/>
          </a:prstGeom>
          <a:noFill/>
        </p:spPr>
        <p:txBody>
          <a:bodyPr wrap="none" rtlCol="0">
            <a:spAutoFit/>
          </a:bodyPr>
          <a:lstStyle/>
          <a:p>
            <a:r>
              <a:rPr lang="en-US" dirty="0" smtClean="0"/>
              <a:t>IFS</a:t>
            </a:r>
            <a:endParaRPr lang="en-US" dirty="0"/>
          </a:p>
        </p:txBody>
      </p:sp>
      <p:sp>
        <p:nvSpPr>
          <p:cNvPr id="9" name="TextBox 8"/>
          <p:cNvSpPr txBox="1"/>
          <p:nvPr/>
        </p:nvSpPr>
        <p:spPr>
          <a:xfrm>
            <a:off x="3201976" y="5921375"/>
            <a:ext cx="3872663" cy="307777"/>
          </a:xfrm>
          <a:prstGeom prst="rect">
            <a:avLst/>
          </a:prstGeom>
          <a:noFill/>
        </p:spPr>
        <p:txBody>
          <a:bodyPr wrap="none" rtlCol="0">
            <a:spAutoFit/>
          </a:bodyPr>
          <a:lstStyle/>
          <a:p>
            <a:r>
              <a:rPr lang="en-US" sz="1400" i="1" dirty="0" smtClean="0">
                <a:solidFill>
                  <a:schemeClr val="accent1"/>
                </a:solidFill>
              </a:rPr>
              <a:t>(Michalakes et al, NGGPS AVEC report, 2015)</a:t>
            </a:r>
            <a:endParaRPr lang="en-US" sz="1400" i="1" dirty="0">
              <a:solidFill>
                <a:schemeClr val="accent1"/>
              </a:solidFill>
            </a:endParaRPr>
          </a:p>
        </p:txBody>
      </p:sp>
    </p:spTree>
    <p:extLst>
      <p:ext uri="{BB962C8B-B14F-4D97-AF65-F5344CB8AC3E}">
        <p14:creationId xmlns:p14="http://schemas.microsoft.com/office/powerpoint/2010/main" val="3790433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Time-to-solution 3km</a:t>
            </a:r>
            <a:endParaRPr lang="en-US" dirty="0"/>
          </a:p>
        </p:txBody>
      </p:sp>
      <p:pic>
        <p:nvPicPr>
          <p:cNvPr id="5" name="Content Placeholder 4"/>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a:xfrm>
            <a:off x="1704975" y="1319212"/>
            <a:ext cx="5734050" cy="4219575"/>
          </a:xfrm>
          <a:prstGeom prst="rect">
            <a:avLst/>
          </a:prstGeom>
        </p:spPr>
      </p:pic>
      <p:sp>
        <p:nvSpPr>
          <p:cNvPr id="4" name="Slide Number Placeholder 3"/>
          <p:cNvSpPr>
            <a:spLocks noGrp="1"/>
          </p:cNvSpPr>
          <p:nvPr>
            <p:ph type="sldNum" sz="quarter" idx="10"/>
          </p:nvPr>
        </p:nvSpPr>
        <p:spPr/>
        <p:txBody>
          <a:bodyPr/>
          <a:lstStyle/>
          <a:p>
            <a:fld id="{6B3B0B0F-E794-1244-9699-107C60B9C23A}" type="slidenum">
              <a:rPr lang="en-US" smtClean="0"/>
              <a:pPr/>
              <a:t>11</a:t>
            </a:fld>
            <a:endParaRPr lang="en-US" dirty="0"/>
          </a:p>
        </p:txBody>
      </p:sp>
      <p:sp>
        <p:nvSpPr>
          <p:cNvPr id="6" name="TextBox 5"/>
          <p:cNvSpPr txBox="1"/>
          <p:nvPr/>
        </p:nvSpPr>
        <p:spPr>
          <a:xfrm>
            <a:off x="1993757" y="5638364"/>
            <a:ext cx="4932504" cy="307777"/>
          </a:xfrm>
          <a:prstGeom prst="rect">
            <a:avLst/>
          </a:prstGeom>
          <a:noFill/>
        </p:spPr>
        <p:txBody>
          <a:bodyPr wrap="none" rtlCol="0">
            <a:spAutoFit/>
          </a:bodyPr>
          <a:lstStyle/>
          <a:p>
            <a:r>
              <a:rPr lang="en-US" sz="1400" i="1" dirty="0" smtClean="0">
                <a:solidFill>
                  <a:srgbClr val="4F81BD"/>
                </a:solidFill>
              </a:rPr>
              <a:t>(adapted from Michalakes et al, NGGPS AVEC report, 2015)</a:t>
            </a:r>
            <a:endParaRPr lang="en-US" sz="1400" i="1" dirty="0">
              <a:solidFill>
                <a:srgbClr val="4F81BD"/>
              </a:solidFill>
            </a:endParaRPr>
          </a:p>
        </p:txBody>
      </p:sp>
      <p:cxnSp>
        <p:nvCxnSpPr>
          <p:cNvPr id="7" name="Straight Connector 6"/>
          <p:cNvCxnSpPr/>
          <p:nvPr/>
        </p:nvCxnSpPr>
        <p:spPr>
          <a:xfrm flipV="1">
            <a:off x="6142044" y="2741467"/>
            <a:ext cx="0" cy="67953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0162" y="2372135"/>
            <a:ext cx="543764" cy="369332"/>
          </a:xfrm>
          <a:prstGeom prst="rect">
            <a:avLst/>
          </a:prstGeom>
          <a:noFill/>
        </p:spPr>
        <p:txBody>
          <a:bodyPr wrap="none" rtlCol="0">
            <a:spAutoFit/>
          </a:bodyPr>
          <a:lstStyle/>
          <a:p>
            <a:r>
              <a:rPr lang="en-US" dirty="0" smtClean="0"/>
              <a:t>IFS</a:t>
            </a:r>
            <a:endParaRPr lang="en-US" dirty="0"/>
          </a:p>
        </p:txBody>
      </p:sp>
      <p:cxnSp>
        <p:nvCxnSpPr>
          <p:cNvPr id="9" name="Straight Connector 8"/>
          <p:cNvCxnSpPr>
            <a:endCxn id="10" idx="2"/>
          </p:cNvCxnSpPr>
          <p:nvPr/>
        </p:nvCxnSpPr>
        <p:spPr>
          <a:xfrm flipV="1">
            <a:off x="6884285" y="1292052"/>
            <a:ext cx="1009915" cy="53894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84285" y="922720"/>
            <a:ext cx="2019829" cy="369332"/>
          </a:xfrm>
          <a:prstGeom prst="rect">
            <a:avLst/>
          </a:prstGeom>
          <a:noFill/>
        </p:spPr>
        <p:txBody>
          <a:bodyPr wrap="none" rtlCol="0">
            <a:spAutoFit/>
          </a:bodyPr>
          <a:lstStyle/>
          <a:p>
            <a:r>
              <a:rPr lang="en-US" dirty="0" smtClean="0"/>
              <a:t>Operational need!</a:t>
            </a:r>
            <a:endParaRPr lang="en-US" dirty="0"/>
          </a:p>
        </p:txBody>
      </p:sp>
    </p:spTree>
    <p:extLst>
      <p:ext uri="{BB962C8B-B14F-4D97-AF65-F5344CB8AC3E}">
        <p14:creationId xmlns:p14="http://schemas.microsoft.com/office/powerpoint/2010/main" val="1107718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RAPS14 performance</a:t>
            </a:r>
            <a:endParaRPr lang="en-GB" dirty="0"/>
          </a:p>
        </p:txBody>
      </p:sp>
      <p:sp>
        <p:nvSpPr>
          <p:cNvPr id="4" name="Slide Number Placeholder 3"/>
          <p:cNvSpPr>
            <a:spLocks noGrp="1"/>
          </p:cNvSpPr>
          <p:nvPr>
            <p:ph type="sldNum" sz="quarter" idx="10"/>
          </p:nvPr>
        </p:nvSpPr>
        <p:spPr/>
        <p:txBody>
          <a:bodyPr/>
          <a:lstStyle/>
          <a:p>
            <a:fld id="{E4AB80EA-DB86-D849-B86F-15DAF31F0474}" type="slidenum">
              <a:rPr lang="en-US" smtClean="0"/>
              <a:pPr/>
              <a:t>12</a:t>
            </a:fld>
            <a:endParaRPr lang="en-US"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4254833524"/>
              </p:ext>
            </p:extLst>
          </p:nvPr>
        </p:nvGraphicFramePr>
        <p:xfrm>
          <a:off x="809625" y="936625"/>
          <a:ext cx="7524750" cy="498475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p:cNvSpPr/>
          <p:nvPr/>
        </p:nvSpPr>
        <p:spPr>
          <a:xfrm>
            <a:off x="6560288" y="5305647"/>
            <a:ext cx="627321" cy="39340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5708374" y="5234102"/>
            <a:ext cx="768163" cy="536494"/>
          </a:xfrm>
          <a:prstGeom prst="rect">
            <a:avLst/>
          </a:prstGeom>
        </p:spPr>
      </p:pic>
      <p:pic>
        <p:nvPicPr>
          <p:cNvPr id="8" name="Picture 7"/>
          <p:cNvPicPr>
            <a:picLocks noChangeAspect="1"/>
          </p:cNvPicPr>
          <p:nvPr/>
        </p:nvPicPr>
        <p:blipFill>
          <a:blip r:embed="rId3"/>
          <a:stretch>
            <a:fillRect/>
          </a:stretch>
        </p:blipFill>
        <p:spPr>
          <a:xfrm>
            <a:off x="6495838" y="2345590"/>
            <a:ext cx="768163" cy="536494"/>
          </a:xfrm>
          <a:prstGeom prst="rect">
            <a:avLst/>
          </a:prstGeom>
        </p:spPr>
      </p:pic>
      <p:sp>
        <p:nvSpPr>
          <p:cNvPr id="9" name="TextBox 9"/>
          <p:cNvSpPr txBox="1"/>
          <p:nvPr/>
        </p:nvSpPr>
        <p:spPr>
          <a:xfrm rot="16200000">
            <a:off x="4222720" y="4620537"/>
            <a:ext cx="1252557"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smtClean="0">
                <a:solidFill>
                  <a:schemeClr val="tx2"/>
                </a:solidFill>
              </a:rPr>
              <a:t>EC-Earth, AR6</a:t>
            </a:r>
            <a:endParaRPr lang="en-GB" sz="1200" b="1" dirty="0">
              <a:solidFill>
                <a:schemeClr val="tx2"/>
              </a:solidFill>
            </a:endParaRPr>
          </a:p>
        </p:txBody>
      </p:sp>
      <p:sp>
        <p:nvSpPr>
          <p:cNvPr id="10" name="TextBox 9"/>
          <p:cNvSpPr txBox="1"/>
          <p:nvPr/>
        </p:nvSpPr>
        <p:spPr>
          <a:xfrm rot="16200000">
            <a:off x="2743398" y="4620537"/>
            <a:ext cx="1252557"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smtClean="0">
                <a:solidFill>
                  <a:schemeClr val="tx2"/>
                </a:solidFill>
              </a:rPr>
              <a:t>EC-Earth, AR5</a:t>
            </a:r>
            <a:endParaRPr lang="en-GB" sz="1200" b="1" dirty="0">
              <a:solidFill>
                <a:schemeClr val="tx2"/>
              </a:solidFill>
            </a:endParaRPr>
          </a:p>
        </p:txBody>
      </p:sp>
      <p:sp>
        <p:nvSpPr>
          <p:cNvPr id="11" name="TextBox 9"/>
          <p:cNvSpPr txBox="1"/>
          <p:nvPr/>
        </p:nvSpPr>
        <p:spPr>
          <a:xfrm rot="16200000">
            <a:off x="6904056" y="4325101"/>
            <a:ext cx="1840602"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smtClean="0">
                <a:solidFill>
                  <a:schemeClr val="tx2"/>
                </a:solidFill>
              </a:rPr>
              <a:t>ECMWF-HRES</a:t>
            </a:r>
            <a:endParaRPr lang="en-GB" sz="1200" b="1" dirty="0">
              <a:solidFill>
                <a:schemeClr val="tx2"/>
              </a:solidFill>
            </a:endParaRPr>
          </a:p>
        </p:txBody>
      </p:sp>
    </p:spTree>
    <p:extLst>
      <p:ext uri="{BB962C8B-B14F-4D97-AF65-F5344CB8AC3E}">
        <p14:creationId xmlns:p14="http://schemas.microsoft.com/office/powerpoint/2010/main" val="2733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2"/>
          <a:stretch>
            <a:fillRect/>
          </a:stretch>
        </p:blipFill>
        <p:spPr>
          <a:xfrm>
            <a:off x="790829" y="0"/>
            <a:ext cx="5233828" cy="3755510"/>
          </a:xfrm>
          <a:prstGeom prst="rect">
            <a:avLst/>
          </a:prstGeom>
        </p:spPr>
      </p:pic>
      <p:sp>
        <p:nvSpPr>
          <p:cNvPr id="4" name="Slide Number Placeholder 3"/>
          <p:cNvSpPr>
            <a:spLocks noGrp="1"/>
          </p:cNvSpPr>
          <p:nvPr>
            <p:ph type="sldNum" sz="quarter" idx="10"/>
          </p:nvPr>
        </p:nvSpPr>
        <p:spPr/>
        <p:txBody>
          <a:bodyPr/>
          <a:lstStyle/>
          <a:p>
            <a:fld id="{6B3B0B0F-E794-1244-9699-107C60B9C23A}" type="slidenum">
              <a:rPr lang="en-US" smtClean="0"/>
              <a:pPr/>
              <a:t>13</a:t>
            </a:fld>
            <a:endParaRPr lang="en-US" dirty="0"/>
          </a:p>
        </p:txBody>
      </p:sp>
      <p:pic>
        <p:nvPicPr>
          <p:cNvPr id="10" name="Picture 9"/>
          <p:cNvPicPr>
            <a:picLocks noChangeAspect="1"/>
          </p:cNvPicPr>
          <p:nvPr/>
        </p:nvPicPr>
        <p:blipFill>
          <a:blip r:embed="rId3"/>
          <a:stretch>
            <a:fillRect/>
          </a:stretch>
        </p:blipFill>
        <p:spPr>
          <a:xfrm>
            <a:off x="6056395" y="2310706"/>
            <a:ext cx="2269376" cy="2269376"/>
          </a:xfrm>
          <a:prstGeom prst="rect">
            <a:avLst/>
          </a:prstGeom>
        </p:spPr>
      </p:pic>
      <p:sp>
        <p:nvSpPr>
          <p:cNvPr id="12" name="Rectangle 11"/>
          <p:cNvSpPr/>
          <p:nvPr/>
        </p:nvSpPr>
        <p:spPr>
          <a:xfrm>
            <a:off x="6122608" y="1784374"/>
            <a:ext cx="2211185" cy="461665"/>
          </a:xfrm>
          <a:prstGeom prst="rect">
            <a:avLst/>
          </a:prstGeom>
        </p:spPr>
        <p:txBody>
          <a:bodyPr wrap="square">
            <a:spAutoFit/>
          </a:bodyPr>
          <a:lstStyle/>
          <a:p>
            <a:r>
              <a:rPr lang="en-GB" sz="1200" dirty="0">
                <a:solidFill>
                  <a:srgbClr val="064E83"/>
                </a:solidFill>
                <a:latin typeface="Arial" panose="020B0604020202020204" pitchFamily="34" charset="0"/>
              </a:rPr>
              <a:t>Equal area (MPI) parallel decomposition (1600 tasks)</a:t>
            </a:r>
            <a:endParaRPr lang="en-GB" sz="1200" dirty="0">
              <a:solidFill>
                <a:srgbClr val="000000"/>
              </a:solidFill>
              <a:latin typeface="Droid Sans Devanagari"/>
            </a:endParaRPr>
          </a:p>
        </p:txBody>
      </p:sp>
      <p:sp>
        <p:nvSpPr>
          <p:cNvPr id="14" name="Rectangle 13"/>
          <p:cNvSpPr/>
          <p:nvPr/>
        </p:nvSpPr>
        <p:spPr>
          <a:xfrm>
            <a:off x="6059979" y="4683736"/>
            <a:ext cx="2402378" cy="461665"/>
          </a:xfrm>
          <a:prstGeom prst="rect">
            <a:avLst/>
          </a:prstGeom>
        </p:spPr>
        <p:txBody>
          <a:bodyPr wrap="square">
            <a:spAutoFit/>
          </a:bodyPr>
          <a:lstStyle/>
          <a:p>
            <a:r>
              <a:rPr lang="en-GB" sz="1200" dirty="0">
                <a:solidFill>
                  <a:schemeClr val="tx2"/>
                </a:solidFill>
                <a:latin typeface="Arial" panose="020B0604020202020204" pitchFamily="34" charset="0"/>
              </a:rPr>
              <a:t>6,599,680 points x 137 </a:t>
            </a:r>
            <a:r>
              <a:rPr lang="en-GB" sz="1200" dirty="0" smtClean="0">
                <a:solidFill>
                  <a:schemeClr val="tx2"/>
                </a:solidFill>
                <a:latin typeface="Arial" panose="020B0604020202020204" pitchFamily="34" charset="0"/>
              </a:rPr>
              <a:t>levels</a:t>
            </a:r>
            <a:r>
              <a:rPr lang="en-GB" sz="1200" dirty="0" smtClean="0">
                <a:solidFill>
                  <a:schemeClr val="tx2"/>
                </a:solidFill>
                <a:latin typeface="Droid Sans Devanagari"/>
              </a:rPr>
              <a:t> </a:t>
            </a:r>
            <a:r>
              <a:rPr lang="en-GB" sz="1200" dirty="0" smtClean="0">
                <a:solidFill>
                  <a:schemeClr val="tx2"/>
                </a:solidFill>
                <a:latin typeface="Arial" panose="020B0604020202020204" pitchFamily="34" charset="0"/>
              </a:rPr>
              <a:t>at </a:t>
            </a:r>
            <a:r>
              <a:rPr lang="en-GB" sz="1200" dirty="0">
                <a:solidFill>
                  <a:schemeClr val="tx2"/>
                </a:solidFill>
                <a:latin typeface="Arial" panose="020B0604020202020204" pitchFamily="34" charset="0"/>
              </a:rPr>
              <a:t>~9km just below 1 </a:t>
            </a:r>
            <a:r>
              <a:rPr lang="en-GB" sz="1200" dirty="0" smtClean="0">
                <a:solidFill>
                  <a:schemeClr val="tx2"/>
                </a:solidFill>
                <a:latin typeface="Arial" panose="020B0604020202020204" pitchFamily="34" charset="0"/>
              </a:rPr>
              <a:t>billion </a:t>
            </a:r>
            <a:r>
              <a:rPr lang="en-GB" sz="1200" dirty="0">
                <a:solidFill>
                  <a:schemeClr val="tx2"/>
                </a:solidFill>
                <a:latin typeface="Arial" panose="020B0604020202020204" pitchFamily="34" charset="0"/>
              </a:rPr>
              <a:t>points</a:t>
            </a:r>
            <a:endParaRPr lang="en-GB" sz="1200" dirty="0">
              <a:solidFill>
                <a:schemeClr val="tx2"/>
              </a:solidFill>
              <a:latin typeface="Droid Sans Devanagari"/>
            </a:endParaRPr>
          </a:p>
        </p:txBody>
      </p:sp>
      <p:pic>
        <p:nvPicPr>
          <p:cNvPr id="15" name="Picture 14"/>
          <p:cNvPicPr/>
          <p:nvPr/>
        </p:nvPicPr>
        <p:blipFill>
          <a:blip r:embed="rId4"/>
          <a:stretch>
            <a:fillRect/>
          </a:stretch>
        </p:blipFill>
        <p:spPr>
          <a:xfrm>
            <a:off x="1141559" y="3439923"/>
            <a:ext cx="4019166" cy="2868332"/>
          </a:xfrm>
          <a:prstGeom prst="rect">
            <a:avLst/>
          </a:prstGeom>
        </p:spPr>
      </p:pic>
      <p:sp>
        <p:nvSpPr>
          <p:cNvPr id="8" name="Title 1"/>
          <p:cNvSpPr>
            <a:spLocks noGrp="1"/>
          </p:cNvSpPr>
          <p:nvPr>
            <p:ph type="title"/>
          </p:nvPr>
        </p:nvSpPr>
        <p:spPr>
          <a:xfrm>
            <a:off x="716692" y="18159"/>
            <a:ext cx="7524159" cy="369332"/>
          </a:xfrm>
          <a:solidFill>
            <a:schemeClr val="bg1"/>
          </a:solidFill>
        </p:spPr>
        <p:txBody>
          <a:bodyPr/>
          <a:lstStyle/>
          <a:p>
            <a:r>
              <a:rPr lang="en-US" dirty="0" smtClean="0"/>
              <a:t>A new grid for ECMWF</a:t>
            </a:r>
            <a:endParaRPr lang="en-US" dirty="0"/>
          </a:p>
        </p:txBody>
      </p:sp>
    </p:spTree>
    <p:extLst>
      <p:ext uri="{BB962C8B-B14F-4D97-AF65-F5344CB8AC3E}">
        <p14:creationId xmlns:p14="http://schemas.microsoft.com/office/powerpoint/2010/main" val="4277802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2"/>
          <a:stretch>
            <a:fillRect/>
          </a:stretch>
        </p:blipFill>
        <p:spPr>
          <a:xfrm>
            <a:off x="264088" y="1551492"/>
            <a:ext cx="2440152" cy="3738563"/>
          </a:xfrm>
          <a:prstGeom prst="rect">
            <a:avLst/>
          </a:prstGeom>
        </p:spPr>
      </p:pic>
      <p:sp>
        <p:nvSpPr>
          <p:cNvPr id="7" name="TextBox 6"/>
          <p:cNvSpPr txBox="1"/>
          <p:nvPr/>
        </p:nvSpPr>
        <p:spPr>
          <a:xfrm>
            <a:off x="2550285" y="4232974"/>
            <a:ext cx="3579348" cy="715581"/>
          </a:xfrm>
          <a:prstGeom prst="rect">
            <a:avLst/>
          </a:prstGeom>
          <a:noFill/>
        </p:spPr>
        <p:txBody>
          <a:bodyPr wrap="square" rtlCol="0">
            <a:spAutoFit/>
          </a:bodyPr>
          <a:lstStyle/>
          <a:p>
            <a:r>
              <a:rPr lang="en-GB" sz="1350" dirty="0">
                <a:sym typeface="Symbol" panose="05050102010706020507" pitchFamily="18" charset="2"/>
              </a:rPr>
              <a:t> </a:t>
            </a:r>
            <a:r>
              <a:rPr lang="en-GB" sz="1350" dirty="0"/>
              <a:t>Compressible equations provide the most </a:t>
            </a:r>
          </a:p>
          <a:p>
            <a:r>
              <a:rPr lang="en-GB" sz="1350" dirty="0"/>
              <a:t>efficient solution as well as flexibility on the solution procedure in time</a:t>
            </a:r>
          </a:p>
        </p:txBody>
      </p:sp>
      <p:sp>
        <p:nvSpPr>
          <p:cNvPr id="8" name="TextBox 7"/>
          <p:cNvSpPr txBox="1"/>
          <p:nvPr/>
        </p:nvSpPr>
        <p:spPr>
          <a:xfrm>
            <a:off x="1380918" y="148570"/>
            <a:ext cx="6068147" cy="461665"/>
          </a:xfrm>
          <a:prstGeom prst="rect">
            <a:avLst/>
          </a:prstGeom>
          <a:noFill/>
        </p:spPr>
        <p:txBody>
          <a:bodyPr wrap="square" rtlCol="0">
            <a:spAutoFit/>
          </a:bodyPr>
          <a:lstStyle/>
          <a:p>
            <a:pPr algn="ctr"/>
            <a:r>
              <a:rPr lang="en-GB" sz="2400" b="1" dirty="0">
                <a:solidFill>
                  <a:srgbClr val="002060"/>
                </a:solidFill>
              </a:rPr>
              <a:t>Finite-volume module (FVM)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94" y="3789672"/>
            <a:ext cx="2564903" cy="789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0292" y="4679219"/>
            <a:ext cx="800100" cy="514350"/>
          </a:xfrm>
          <a:prstGeom prst="rect">
            <a:avLst/>
          </a:prstGeom>
        </p:spPr>
      </p:pic>
      <p:pic>
        <p:nvPicPr>
          <p:cNvPr id="12" name="Picture 11"/>
          <p:cNvPicPr>
            <a:picLocks noChangeAspect="1"/>
          </p:cNvPicPr>
          <p:nvPr/>
        </p:nvPicPr>
        <p:blipFill>
          <a:blip r:embed="rId5"/>
          <a:stretch>
            <a:fillRect/>
          </a:stretch>
        </p:blipFill>
        <p:spPr>
          <a:xfrm>
            <a:off x="5462308" y="1473791"/>
            <a:ext cx="3442667" cy="1958709"/>
          </a:xfrm>
          <a:prstGeom prst="rect">
            <a:avLst/>
          </a:prstGeom>
        </p:spPr>
      </p:pic>
      <p:sp>
        <p:nvSpPr>
          <p:cNvPr id="13" name="TextBox 12"/>
          <p:cNvSpPr txBox="1"/>
          <p:nvPr/>
        </p:nvSpPr>
        <p:spPr>
          <a:xfrm>
            <a:off x="3367677" y="1704147"/>
            <a:ext cx="2094630" cy="923330"/>
          </a:xfrm>
          <a:prstGeom prst="rect">
            <a:avLst/>
          </a:prstGeom>
          <a:noFill/>
        </p:spPr>
        <p:txBody>
          <a:bodyPr wrap="square" rtlCol="0">
            <a:spAutoFit/>
          </a:bodyPr>
          <a:lstStyle/>
          <a:p>
            <a:pPr algn="r"/>
            <a:r>
              <a:rPr lang="en-GB" sz="1350" dirty="0"/>
              <a:t>O640 - Held-Suarez with real orography:</a:t>
            </a:r>
          </a:p>
          <a:p>
            <a:pPr algn="r"/>
            <a:r>
              <a:rPr lang="en-GB" sz="1350" dirty="0"/>
              <a:t>surface pressure after 50 days of simulation</a:t>
            </a:r>
          </a:p>
        </p:txBody>
      </p:sp>
      <p:sp>
        <p:nvSpPr>
          <p:cNvPr id="14" name="TextBox 13"/>
          <p:cNvSpPr txBox="1"/>
          <p:nvPr/>
        </p:nvSpPr>
        <p:spPr>
          <a:xfrm>
            <a:off x="5532514" y="5308549"/>
            <a:ext cx="3435556" cy="253916"/>
          </a:xfrm>
          <a:prstGeom prst="rect">
            <a:avLst/>
          </a:prstGeom>
          <a:noFill/>
        </p:spPr>
        <p:txBody>
          <a:bodyPr wrap="none" rtlCol="0">
            <a:spAutoFit/>
          </a:bodyPr>
          <a:lstStyle/>
          <a:p>
            <a:r>
              <a:rPr lang="en-GB" sz="1050" b="1" dirty="0"/>
              <a:t>[Courtesy Piotr </a:t>
            </a:r>
            <a:r>
              <a:rPr lang="en-GB" sz="1050" b="1" dirty="0" err="1"/>
              <a:t>Smolarkiewicz</a:t>
            </a:r>
            <a:r>
              <a:rPr lang="en-GB" sz="1050" b="1" dirty="0"/>
              <a:t>, Christian </a:t>
            </a:r>
            <a:r>
              <a:rPr lang="en-GB" sz="1050" b="1" dirty="0" err="1"/>
              <a:t>Kühnlein</a:t>
            </a:r>
            <a:r>
              <a:rPr lang="en-GB" sz="1050" b="1" dirty="0"/>
              <a:t>]</a:t>
            </a:r>
          </a:p>
        </p:txBody>
      </p:sp>
      <p:sp>
        <p:nvSpPr>
          <p:cNvPr id="15" name="Title 1"/>
          <p:cNvSpPr>
            <a:spLocks noGrp="1"/>
          </p:cNvSpPr>
          <p:nvPr>
            <p:ph type="title"/>
          </p:nvPr>
        </p:nvSpPr>
        <p:spPr>
          <a:xfrm>
            <a:off x="321196" y="898557"/>
            <a:ext cx="3138978" cy="369332"/>
          </a:xfrm>
        </p:spPr>
        <p:txBody>
          <a:bodyPr/>
          <a:lstStyle/>
          <a:p>
            <a:r>
              <a:rPr lang="en-GB" dirty="0" smtClean="0"/>
              <a:t>Equations beyond the hydrostatic system</a:t>
            </a:r>
            <a:endParaRPr lang="en-GB" dirty="0"/>
          </a:p>
        </p:txBody>
      </p:sp>
    </p:spTree>
    <p:extLst>
      <p:ext uri="{BB962C8B-B14F-4D97-AF65-F5344CB8AC3E}">
        <p14:creationId xmlns:p14="http://schemas.microsoft.com/office/powerpoint/2010/main" val="2606166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pPr/>
              <a:t>15</a:t>
            </a:fld>
            <a:endParaRPr lang="en-US" dirty="0"/>
          </a:p>
        </p:txBody>
      </p:sp>
      <p:pic>
        <p:nvPicPr>
          <p:cNvPr id="5" name="Picture 4"/>
          <p:cNvPicPr>
            <a:picLocks noChangeAspect="1"/>
          </p:cNvPicPr>
          <p:nvPr/>
        </p:nvPicPr>
        <p:blipFill>
          <a:blip r:embed="rId2"/>
          <a:stretch>
            <a:fillRect/>
          </a:stretch>
        </p:blipFill>
        <p:spPr>
          <a:xfrm>
            <a:off x="660643" y="618068"/>
            <a:ext cx="3720297" cy="5308600"/>
          </a:xfrm>
          <a:prstGeom prst="rect">
            <a:avLst/>
          </a:prstGeom>
        </p:spPr>
      </p:pic>
      <p:pic>
        <p:nvPicPr>
          <p:cNvPr id="6" name="Picture 5"/>
          <p:cNvPicPr>
            <a:picLocks noChangeAspect="1"/>
          </p:cNvPicPr>
          <p:nvPr/>
        </p:nvPicPr>
        <p:blipFill>
          <a:blip r:embed="rId3"/>
          <a:stretch>
            <a:fillRect/>
          </a:stretch>
        </p:blipFill>
        <p:spPr>
          <a:xfrm>
            <a:off x="5063067" y="380314"/>
            <a:ext cx="3695935" cy="5808820"/>
          </a:xfrm>
          <a:prstGeom prst="rect">
            <a:avLst/>
          </a:prstGeom>
        </p:spPr>
      </p:pic>
      <p:sp>
        <p:nvSpPr>
          <p:cNvPr id="7" name="Rectangle 6"/>
          <p:cNvSpPr/>
          <p:nvPr/>
        </p:nvSpPr>
        <p:spPr>
          <a:xfrm>
            <a:off x="297298" y="8559"/>
            <a:ext cx="1963302" cy="369332"/>
          </a:xfrm>
          <a:prstGeom prst="rect">
            <a:avLst/>
          </a:prstGeom>
        </p:spPr>
        <p:txBody>
          <a:bodyPr wrap="square">
            <a:spAutoFit/>
          </a:bodyPr>
          <a:lstStyle/>
          <a:p>
            <a:r>
              <a:rPr lang="en-GB" b="1" u="sng" dirty="0" smtClean="0">
                <a:solidFill>
                  <a:srgbClr val="064E83"/>
                </a:solidFill>
                <a:latin typeface="Arial" pitchFamily="34" charset="0"/>
                <a:cs typeface="Arial" pitchFamily="34" charset="0"/>
              </a:rPr>
              <a:t>Further reading: </a:t>
            </a:r>
            <a:endParaRPr lang="en-GB" sz="1600" u="sng" dirty="0">
              <a:solidFill>
                <a:srgbClr val="064E83"/>
              </a:solidFill>
              <a:latin typeface="Arial" pitchFamily="34" charset="0"/>
              <a:cs typeface="Arial" pitchFamily="34" charset="0"/>
            </a:endParaRPr>
          </a:p>
        </p:txBody>
      </p:sp>
    </p:spTree>
    <p:extLst>
      <p:ext uri="{BB962C8B-B14F-4D97-AF65-F5344CB8AC3E}">
        <p14:creationId xmlns:p14="http://schemas.microsoft.com/office/powerpoint/2010/main" val="12337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0960" y="1275371"/>
            <a:ext cx="6710752" cy="4178744"/>
          </a:xfrm>
          <a:prstGeom prst="rect">
            <a:avLst/>
          </a:prstGeom>
        </p:spPr>
      </p:pic>
      <p:sp>
        <p:nvSpPr>
          <p:cNvPr id="3" name="Rectangle 2"/>
          <p:cNvSpPr/>
          <p:nvPr/>
        </p:nvSpPr>
        <p:spPr>
          <a:xfrm>
            <a:off x="4751183" y="4757218"/>
            <a:ext cx="1996059" cy="276999"/>
          </a:xfrm>
          <a:prstGeom prst="rect">
            <a:avLst/>
          </a:prstGeom>
        </p:spPr>
        <p:txBody>
          <a:bodyPr wrap="none">
            <a:spAutoFit/>
          </a:bodyPr>
          <a:lstStyle/>
          <a:p>
            <a:pPr lvl="1"/>
            <a:r>
              <a:rPr lang="en-GB" sz="1200" b="1" dirty="0"/>
              <a:t>[</a:t>
            </a:r>
            <a:r>
              <a:rPr lang="en-GB" sz="1200" b="1" dirty="0" err="1"/>
              <a:t>Schulthess</a:t>
            </a:r>
            <a:r>
              <a:rPr lang="en-GB" sz="1200" b="1" dirty="0"/>
              <a:t>  2015]</a:t>
            </a:r>
          </a:p>
        </p:txBody>
      </p:sp>
      <p:pic>
        <p:nvPicPr>
          <p:cNvPr id="4" name="Picture 3"/>
          <p:cNvPicPr>
            <a:picLocks noChangeAspect="1"/>
          </p:cNvPicPr>
          <p:nvPr/>
        </p:nvPicPr>
        <p:blipFill>
          <a:blip r:embed="rId3"/>
          <a:stretch>
            <a:fillRect/>
          </a:stretch>
        </p:blipFill>
        <p:spPr>
          <a:xfrm>
            <a:off x="4876304" y="5011132"/>
            <a:ext cx="1715444" cy="295322"/>
          </a:xfrm>
          <a:prstGeom prst="rect">
            <a:avLst/>
          </a:prstGeom>
        </p:spPr>
      </p:pic>
      <p:sp>
        <p:nvSpPr>
          <p:cNvPr id="5" name="TextBox 4"/>
          <p:cNvSpPr txBox="1"/>
          <p:nvPr/>
        </p:nvSpPr>
        <p:spPr>
          <a:xfrm>
            <a:off x="1582195" y="183337"/>
            <a:ext cx="6068147" cy="461665"/>
          </a:xfrm>
          <a:prstGeom prst="rect">
            <a:avLst/>
          </a:prstGeom>
          <a:noFill/>
        </p:spPr>
        <p:txBody>
          <a:bodyPr wrap="square" rtlCol="0">
            <a:spAutoFit/>
          </a:bodyPr>
          <a:lstStyle/>
          <a:p>
            <a:pPr algn="ctr"/>
            <a:r>
              <a:rPr lang="en-GB" sz="2400" b="1" dirty="0">
                <a:solidFill>
                  <a:srgbClr val="002060"/>
                </a:solidFill>
              </a:rPr>
              <a:t>Traditional science workflow</a:t>
            </a:r>
          </a:p>
        </p:txBody>
      </p:sp>
    </p:spTree>
    <p:extLst>
      <p:ext uri="{BB962C8B-B14F-4D97-AF65-F5344CB8AC3E}">
        <p14:creationId xmlns:p14="http://schemas.microsoft.com/office/powerpoint/2010/main" val="16395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9108" y="1843421"/>
            <a:ext cx="6319886" cy="3317625"/>
          </a:xfrm>
          <a:prstGeom prst="rect">
            <a:avLst/>
          </a:prstGeom>
        </p:spPr>
      </p:pic>
      <p:sp>
        <p:nvSpPr>
          <p:cNvPr id="3" name="Rectangle 2"/>
          <p:cNvSpPr/>
          <p:nvPr/>
        </p:nvSpPr>
        <p:spPr>
          <a:xfrm>
            <a:off x="5094975" y="5159702"/>
            <a:ext cx="1996059" cy="276999"/>
          </a:xfrm>
          <a:prstGeom prst="rect">
            <a:avLst/>
          </a:prstGeom>
        </p:spPr>
        <p:txBody>
          <a:bodyPr wrap="none">
            <a:spAutoFit/>
          </a:bodyPr>
          <a:lstStyle/>
          <a:p>
            <a:pPr lvl="1"/>
            <a:r>
              <a:rPr lang="en-GB" sz="1200" b="1" dirty="0"/>
              <a:t>[</a:t>
            </a:r>
            <a:r>
              <a:rPr lang="en-GB" sz="1200" b="1" dirty="0" err="1"/>
              <a:t>Schulthess</a:t>
            </a:r>
            <a:r>
              <a:rPr lang="en-GB" sz="1200" b="1" dirty="0"/>
              <a:t>  2015]</a:t>
            </a:r>
          </a:p>
        </p:txBody>
      </p:sp>
      <p:pic>
        <p:nvPicPr>
          <p:cNvPr id="4" name="Picture 3"/>
          <p:cNvPicPr>
            <a:picLocks noChangeAspect="1"/>
          </p:cNvPicPr>
          <p:nvPr/>
        </p:nvPicPr>
        <p:blipFill>
          <a:blip r:embed="rId4"/>
          <a:stretch>
            <a:fillRect/>
          </a:stretch>
        </p:blipFill>
        <p:spPr>
          <a:xfrm>
            <a:off x="5128833" y="5388718"/>
            <a:ext cx="1715444" cy="295322"/>
          </a:xfrm>
          <a:prstGeom prst="rect">
            <a:avLst/>
          </a:prstGeom>
        </p:spPr>
      </p:pic>
      <p:sp>
        <p:nvSpPr>
          <p:cNvPr id="5" name="TextBox 4"/>
          <p:cNvSpPr txBox="1"/>
          <p:nvPr/>
        </p:nvSpPr>
        <p:spPr>
          <a:xfrm>
            <a:off x="1614353" y="222446"/>
            <a:ext cx="6068147" cy="461665"/>
          </a:xfrm>
          <a:prstGeom prst="rect">
            <a:avLst/>
          </a:prstGeom>
          <a:noFill/>
        </p:spPr>
        <p:txBody>
          <a:bodyPr wrap="square" rtlCol="0">
            <a:spAutoFit/>
          </a:bodyPr>
          <a:lstStyle/>
          <a:p>
            <a:pPr algn="ctr"/>
            <a:r>
              <a:rPr lang="en-GB" sz="2400" b="1" dirty="0">
                <a:solidFill>
                  <a:srgbClr val="002060"/>
                </a:solidFill>
              </a:rPr>
              <a:t>Future science workflow</a:t>
            </a:r>
          </a:p>
        </p:txBody>
      </p:sp>
      <p:sp>
        <p:nvSpPr>
          <p:cNvPr id="6" name="TextBox 5"/>
          <p:cNvSpPr txBox="1"/>
          <p:nvPr/>
        </p:nvSpPr>
        <p:spPr>
          <a:xfrm rot="537084">
            <a:off x="5261307" y="4322327"/>
            <a:ext cx="2116285" cy="715581"/>
          </a:xfrm>
          <a:prstGeom prst="rect">
            <a:avLst/>
          </a:prstGeom>
          <a:noFill/>
        </p:spPr>
        <p:txBody>
          <a:bodyPr wrap="none" rtlCol="0">
            <a:spAutoFit/>
          </a:bodyPr>
          <a:lstStyle/>
          <a:p>
            <a:r>
              <a:rPr lang="en-GB" sz="1350" b="1" dirty="0">
                <a:solidFill>
                  <a:schemeClr val="accent6">
                    <a:lumMod val="75000"/>
                  </a:schemeClr>
                </a:solidFill>
                <a:sym typeface="Symbol" panose="05050102010706020507" pitchFamily="18" charset="2"/>
              </a:rPr>
              <a:t> </a:t>
            </a:r>
            <a:r>
              <a:rPr lang="en-GB" sz="1350" b="1" dirty="0">
                <a:solidFill>
                  <a:schemeClr val="accent6">
                    <a:lumMod val="75000"/>
                  </a:schemeClr>
                </a:solidFill>
              </a:rPr>
              <a:t>science specific code</a:t>
            </a:r>
          </a:p>
          <a:p>
            <a:endParaRPr lang="en-GB" sz="1350" b="1" dirty="0">
              <a:solidFill>
                <a:schemeClr val="accent6">
                  <a:lumMod val="75000"/>
                </a:schemeClr>
              </a:solidFill>
            </a:endParaRPr>
          </a:p>
          <a:p>
            <a:r>
              <a:rPr lang="en-GB" sz="1350" b="1" dirty="0">
                <a:solidFill>
                  <a:schemeClr val="accent6">
                    <a:lumMod val="75000"/>
                  </a:schemeClr>
                </a:solidFill>
                <a:sym typeface="Symbol" panose="05050102010706020507" pitchFamily="18" charset="2"/>
              </a:rPr>
              <a:t></a:t>
            </a:r>
            <a:r>
              <a:rPr lang="en-GB" sz="1350" b="1" dirty="0">
                <a:solidFill>
                  <a:schemeClr val="accent6">
                    <a:lumMod val="75000"/>
                  </a:schemeClr>
                </a:solidFill>
              </a:rPr>
              <a:t> generic code</a:t>
            </a:r>
          </a:p>
        </p:txBody>
      </p:sp>
      <p:grpSp>
        <p:nvGrpSpPr>
          <p:cNvPr id="11" name="Group 10"/>
          <p:cNvGrpSpPr/>
          <p:nvPr/>
        </p:nvGrpSpPr>
        <p:grpSpPr>
          <a:xfrm>
            <a:off x="1456431" y="1286082"/>
            <a:ext cx="4112431" cy="1114677"/>
            <a:chOff x="1941907" y="571776"/>
            <a:chExt cx="5483241" cy="1486236"/>
          </a:xfrm>
        </p:grpSpPr>
        <p:pic>
          <p:nvPicPr>
            <p:cNvPr id="7" name="Picture 6"/>
            <p:cNvPicPr>
              <a:picLocks noChangeAspect="1"/>
            </p:cNvPicPr>
            <p:nvPr/>
          </p:nvPicPr>
          <p:blipFill rotWithShape="1">
            <a:blip r:embed="rId5"/>
            <a:srcRect b="56471"/>
            <a:stretch/>
          </p:blipFill>
          <p:spPr>
            <a:xfrm>
              <a:off x="1941907" y="571776"/>
              <a:ext cx="5483241" cy="1486236"/>
            </a:xfrm>
            <a:prstGeom prst="rect">
              <a:avLst/>
            </a:prstGeom>
            <a:ln w="28575">
              <a:solidFill>
                <a:schemeClr val="tx1"/>
              </a:solidFill>
            </a:ln>
          </p:spPr>
        </p:pic>
        <p:sp>
          <p:nvSpPr>
            <p:cNvPr id="8" name="Rectangle 7"/>
            <p:cNvSpPr/>
            <p:nvPr/>
          </p:nvSpPr>
          <p:spPr>
            <a:xfrm>
              <a:off x="4665306" y="1502229"/>
              <a:ext cx="503853" cy="27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p:nvSpPr>
          <p:spPr>
            <a:xfrm>
              <a:off x="4901676" y="1775932"/>
              <a:ext cx="503853" cy="27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p:cNvSpPr/>
            <p:nvPr/>
          </p:nvSpPr>
          <p:spPr>
            <a:xfrm>
              <a:off x="5903098" y="1828800"/>
              <a:ext cx="451049" cy="22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9" name="Group 18"/>
          <p:cNvGrpSpPr/>
          <p:nvPr/>
        </p:nvGrpSpPr>
        <p:grpSpPr>
          <a:xfrm>
            <a:off x="6739896" y="1258016"/>
            <a:ext cx="2410235" cy="3141356"/>
            <a:chOff x="8986528" y="534355"/>
            <a:chExt cx="3213646" cy="4188474"/>
          </a:xfrm>
        </p:grpSpPr>
        <p:grpSp>
          <p:nvGrpSpPr>
            <p:cNvPr id="18" name="Group 17"/>
            <p:cNvGrpSpPr/>
            <p:nvPr/>
          </p:nvGrpSpPr>
          <p:grpSpPr>
            <a:xfrm>
              <a:off x="8986528" y="534355"/>
              <a:ext cx="3196045" cy="4188474"/>
              <a:chOff x="8986528" y="534355"/>
              <a:chExt cx="3196045" cy="4188474"/>
            </a:xfrm>
          </p:grpSpPr>
          <p:sp>
            <p:nvSpPr>
              <p:cNvPr id="16" name="Rectangle 15"/>
              <p:cNvSpPr/>
              <p:nvPr/>
            </p:nvSpPr>
            <p:spPr>
              <a:xfrm>
                <a:off x="9708233" y="1150807"/>
                <a:ext cx="2474340" cy="34494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6"/>
              <a:srcRect l="13064" r="10465" b="27491"/>
              <a:stretch/>
            </p:blipFill>
            <p:spPr>
              <a:xfrm>
                <a:off x="9844159" y="1194458"/>
                <a:ext cx="2202488" cy="1385557"/>
              </a:xfrm>
              <a:prstGeom prst="rect">
                <a:avLst/>
              </a:prstGeom>
            </p:spPr>
          </p:pic>
          <p:pic>
            <p:nvPicPr>
              <p:cNvPr id="14" name="Picture 13"/>
              <p:cNvPicPr>
                <a:picLocks noChangeAspect="1"/>
              </p:cNvPicPr>
              <p:nvPr/>
            </p:nvPicPr>
            <p:blipFill>
              <a:blip r:embed="rId7"/>
              <a:stretch>
                <a:fillRect/>
              </a:stretch>
            </p:blipFill>
            <p:spPr>
              <a:xfrm>
                <a:off x="9705600" y="534355"/>
                <a:ext cx="1872342" cy="484007"/>
              </a:xfrm>
              <a:prstGeom prst="rect">
                <a:avLst/>
              </a:prstGeom>
            </p:spPr>
          </p:pic>
          <p:sp>
            <p:nvSpPr>
              <p:cNvPr id="15" name="Right Brace 14"/>
              <p:cNvSpPr/>
              <p:nvPr/>
            </p:nvSpPr>
            <p:spPr>
              <a:xfrm>
                <a:off x="8986528" y="1150808"/>
                <a:ext cx="575035" cy="357202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sp>
          <p:nvSpPr>
            <p:cNvPr id="13" name="Rectangle 12"/>
            <p:cNvSpPr/>
            <p:nvPr/>
          </p:nvSpPr>
          <p:spPr>
            <a:xfrm>
              <a:off x="9755488" y="2532332"/>
              <a:ext cx="2444686" cy="2062102"/>
            </a:xfrm>
            <a:prstGeom prst="rect">
              <a:avLst/>
            </a:prstGeom>
          </p:spPr>
          <p:txBody>
            <a:bodyPr wrap="square">
              <a:spAutoFit/>
            </a:bodyPr>
            <a:lstStyle/>
            <a:p>
              <a:r>
                <a:rPr lang="en-GB" sz="1350" u="sng" dirty="0"/>
                <a:t>E</a:t>
              </a:r>
              <a:r>
                <a:rPr lang="en-GB" sz="1350" dirty="0"/>
                <a:t>nergy efficient </a:t>
              </a:r>
              <a:r>
                <a:rPr lang="en-GB" sz="1350" u="sng" dirty="0" err="1"/>
                <a:t>SC</a:t>
              </a:r>
              <a:r>
                <a:rPr lang="en-GB" sz="1350" dirty="0" err="1"/>
                <a:t>alable</a:t>
              </a:r>
              <a:r>
                <a:rPr lang="en-GB" sz="1350" dirty="0"/>
                <a:t> </a:t>
              </a:r>
              <a:r>
                <a:rPr lang="en-GB" sz="1350" u="sng" dirty="0"/>
                <a:t>A</a:t>
              </a:r>
              <a:r>
                <a:rPr lang="en-GB" sz="1350" dirty="0"/>
                <a:t>lgorithms for weather </a:t>
              </a:r>
              <a:r>
                <a:rPr lang="en-GB" sz="1350" u="sng" dirty="0"/>
                <a:t>P</a:t>
              </a:r>
              <a:r>
                <a:rPr lang="en-GB" sz="1350" dirty="0"/>
                <a:t>rediction at </a:t>
              </a:r>
              <a:r>
                <a:rPr lang="en-GB" sz="1350" u="sng" dirty="0" err="1"/>
                <a:t>E</a:t>
              </a:r>
              <a:r>
                <a:rPr lang="en-GB" sz="1350" dirty="0" err="1"/>
                <a:t>xascale</a:t>
              </a:r>
              <a:endParaRPr lang="en-GB" sz="1350" dirty="0"/>
            </a:p>
            <a:p>
              <a:r>
                <a:rPr lang="en-GB" sz="1350" b="1" dirty="0">
                  <a:sym typeface="Symbol" panose="05050102010706020507" pitchFamily="18" charset="2"/>
                </a:rPr>
                <a:t> </a:t>
              </a:r>
              <a:r>
                <a:rPr lang="en-GB" sz="1350" b="1" dirty="0"/>
                <a:t>www.hpc-escape.eu</a:t>
              </a:r>
            </a:p>
          </p:txBody>
        </p:sp>
      </p:grpSp>
    </p:spTree>
    <p:extLst>
      <p:ext uri="{BB962C8B-B14F-4D97-AF65-F5344CB8AC3E}">
        <p14:creationId xmlns:p14="http://schemas.microsoft.com/office/powerpoint/2010/main" val="399429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93" t="6608" r="10172" b="5806"/>
          <a:stretch/>
        </p:blipFill>
        <p:spPr>
          <a:xfrm>
            <a:off x="204474" y="1229646"/>
            <a:ext cx="5545151" cy="332709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386498" y="188003"/>
            <a:ext cx="8757501" cy="830997"/>
          </a:xfrm>
          <a:prstGeom prst="rect">
            <a:avLst/>
          </a:prstGeom>
          <a:noFill/>
        </p:spPr>
        <p:txBody>
          <a:bodyPr wrap="square" rtlCol="0">
            <a:spAutoFit/>
          </a:bodyPr>
          <a:lstStyle/>
          <a:p>
            <a:pPr algn="ctr" defTabSz="685800"/>
            <a:r>
              <a:rPr lang="en-GB" sz="2400" b="1" dirty="0" smtClean="0">
                <a:solidFill>
                  <a:srgbClr val="002060"/>
                </a:solidFill>
              </a:rPr>
              <a:t>Energy </a:t>
            </a:r>
            <a:r>
              <a:rPr lang="en-GB" sz="2400" b="1" dirty="0">
                <a:solidFill>
                  <a:srgbClr val="002060"/>
                </a:solidFill>
              </a:rPr>
              <a:t>efficient </a:t>
            </a:r>
            <a:r>
              <a:rPr lang="en-GB" sz="2400" b="1" dirty="0" err="1">
                <a:solidFill>
                  <a:srgbClr val="002060"/>
                </a:solidFill>
              </a:rPr>
              <a:t>SCalable</a:t>
            </a:r>
            <a:r>
              <a:rPr lang="en-GB" sz="2400" b="1" dirty="0">
                <a:solidFill>
                  <a:srgbClr val="002060"/>
                </a:solidFill>
              </a:rPr>
              <a:t> Algorithms </a:t>
            </a:r>
          </a:p>
          <a:p>
            <a:pPr algn="ctr" defTabSz="685800"/>
            <a:r>
              <a:rPr lang="en-GB" sz="2400" b="1" dirty="0">
                <a:solidFill>
                  <a:srgbClr val="002060"/>
                </a:solidFill>
              </a:rPr>
              <a:t>for weather Prediction at </a:t>
            </a:r>
            <a:r>
              <a:rPr lang="en-GB" sz="2400" b="1" dirty="0" err="1">
                <a:solidFill>
                  <a:srgbClr val="002060"/>
                </a:solidFill>
              </a:rPr>
              <a:t>Exascale</a:t>
            </a:r>
            <a:r>
              <a:rPr lang="en-GB" sz="2400" b="1" dirty="0">
                <a:solidFill>
                  <a:srgbClr val="002060"/>
                </a:solidFill>
              </a:rPr>
              <a:t>: ESCAPE</a:t>
            </a:r>
          </a:p>
        </p:txBody>
      </p:sp>
      <p:pic>
        <p:nvPicPr>
          <p:cNvPr id="2050" name="Picture 2" descr="http://www.hpc-escape.eu/_/rsrc/1449487465959/home/project-partners/ESCAPE%20Map%20new.png?height=462&amp;width=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848" y="1229646"/>
            <a:ext cx="3131201" cy="2253294"/>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6" name="Rectangle 2"/>
          <p:cNvSpPr>
            <a:spLocks noChangeArrowheads="1"/>
          </p:cNvSpPr>
          <p:nvPr/>
        </p:nvSpPr>
        <p:spPr bwMode="auto">
          <a:xfrm>
            <a:off x="98529" y="4767382"/>
            <a:ext cx="8878520" cy="784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8" tIns="45719" rIns="91438" bIns="45719" numCol="1" anchor="ctr" anchorCtr="0" compatLnSpc="1">
            <a:prstTxWarp prst="textNoShape">
              <a:avLst/>
            </a:prstTxWarp>
            <a:spAutoFit/>
          </a:bodyPr>
          <a:lstStyle>
            <a:lvl1pPr>
              <a:tabLst>
                <a:tab pos="2986088" algn="ctr"/>
                <a:tab pos="5972175" algn="r"/>
              </a:tabLst>
              <a:defRPr>
                <a:solidFill>
                  <a:schemeClr val="tx1"/>
                </a:solidFill>
                <a:latin typeface="Arial" pitchFamily="34" charset="0"/>
                <a:cs typeface="Arial" pitchFamily="34" charset="0"/>
              </a:defRPr>
            </a:lvl1pPr>
            <a:lvl2pPr>
              <a:tabLst>
                <a:tab pos="2986088" algn="ctr"/>
                <a:tab pos="5972175" algn="r"/>
              </a:tabLst>
              <a:defRPr>
                <a:solidFill>
                  <a:schemeClr val="tx1"/>
                </a:solidFill>
                <a:latin typeface="Arial" pitchFamily="34" charset="0"/>
                <a:cs typeface="Arial" pitchFamily="34" charset="0"/>
              </a:defRPr>
            </a:lvl2pPr>
            <a:lvl3pPr>
              <a:tabLst>
                <a:tab pos="2986088" algn="ctr"/>
                <a:tab pos="5972175" algn="r"/>
              </a:tabLst>
              <a:defRPr>
                <a:solidFill>
                  <a:schemeClr val="tx1"/>
                </a:solidFill>
                <a:latin typeface="Arial" pitchFamily="34" charset="0"/>
                <a:cs typeface="Arial" pitchFamily="34" charset="0"/>
              </a:defRPr>
            </a:lvl3pPr>
            <a:lvl4pPr>
              <a:tabLst>
                <a:tab pos="2986088" algn="ctr"/>
                <a:tab pos="5972175" algn="r"/>
              </a:tabLst>
              <a:defRPr>
                <a:solidFill>
                  <a:schemeClr val="tx1"/>
                </a:solidFill>
                <a:latin typeface="Arial" pitchFamily="34" charset="0"/>
                <a:cs typeface="Arial" pitchFamily="34" charset="0"/>
              </a:defRPr>
            </a:lvl4pPr>
            <a:lvl5pPr>
              <a:tabLst>
                <a:tab pos="2986088" algn="ctr"/>
                <a:tab pos="5972175" algn="r"/>
              </a:tabLst>
              <a:defRPr>
                <a:solidFill>
                  <a:schemeClr val="tx1"/>
                </a:solidFill>
                <a:latin typeface="Arial" pitchFamily="34" charset="0"/>
                <a:cs typeface="Arial" pitchFamily="34" charset="0"/>
              </a:defRPr>
            </a:lvl5pPr>
            <a:lvl6pPr fontAlgn="base">
              <a:spcBef>
                <a:spcPct val="0"/>
              </a:spcBef>
              <a:spcAft>
                <a:spcPct val="0"/>
              </a:spcAft>
              <a:tabLst>
                <a:tab pos="2986088" algn="ctr"/>
                <a:tab pos="5972175" algn="r"/>
              </a:tabLst>
              <a:defRPr>
                <a:solidFill>
                  <a:schemeClr val="tx1"/>
                </a:solidFill>
                <a:latin typeface="Arial" pitchFamily="34" charset="0"/>
                <a:cs typeface="Arial" pitchFamily="34" charset="0"/>
              </a:defRPr>
            </a:lvl6pPr>
            <a:lvl7pPr fontAlgn="base">
              <a:spcBef>
                <a:spcPct val="0"/>
              </a:spcBef>
              <a:spcAft>
                <a:spcPct val="0"/>
              </a:spcAft>
              <a:tabLst>
                <a:tab pos="2986088" algn="ctr"/>
                <a:tab pos="5972175" algn="r"/>
              </a:tabLst>
              <a:defRPr>
                <a:solidFill>
                  <a:schemeClr val="tx1"/>
                </a:solidFill>
                <a:latin typeface="Arial" pitchFamily="34" charset="0"/>
                <a:cs typeface="Arial" pitchFamily="34" charset="0"/>
              </a:defRPr>
            </a:lvl7pPr>
            <a:lvl8pPr fontAlgn="base">
              <a:spcBef>
                <a:spcPct val="0"/>
              </a:spcBef>
              <a:spcAft>
                <a:spcPct val="0"/>
              </a:spcAft>
              <a:tabLst>
                <a:tab pos="2986088" algn="ctr"/>
                <a:tab pos="5972175" algn="r"/>
              </a:tabLst>
              <a:defRPr>
                <a:solidFill>
                  <a:schemeClr val="tx1"/>
                </a:solidFill>
                <a:latin typeface="Arial" pitchFamily="34" charset="0"/>
                <a:cs typeface="Arial" pitchFamily="34" charset="0"/>
              </a:defRPr>
            </a:lvl8pPr>
            <a:lvl9pPr fontAlgn="base">
              <a:spcBef>
                <a:spcPct val="0"/>
              </a:spcBef>
              <a:spcAft>
                <a:spcPct val="0"/>
              </a:spcAft>
              <a:tabLst>
                <a:tab pos="2986088" algn="ctr"/>
                <a:tab pos="5972175" algn="r"/>
              </a:tabLst>
              <a:defRPr>
                <a:solidFill>
                  <a:schemeClr val="tx1"/>
                </a:solidFill>
                <a:latin typeface="Arial" pitchFamily="34" charset="0"/>
                <a:cs typeface="Arial" pitchFamily="34" charset="0"/>
              </a:defRPr>
            </a:lvl9pPr>
          </a:lstStyle>
          <a:p>
            <a:pPr algn="ctr" defTabSz="685800"/>
            <a:r>
              <a:rPr lang="en-US" altLang="de-DE" sz="1125" dirty="0">
                <a:solidFill>
                  <a:prstClr val="black">
                    <a:lumMod val="50000"/>
                    <a:lumOff val="50000"/>
                  </a:prstClr>
                </a:solidFill>
                <a:latin typeface="Calibri Light"/>
              </a:rPr>
              <a:t>The ESCAPE project has received funding from the European Union’s Horizon 2020 research and innovation </a:t>
            </a:r>
            <a:r>
              <a:rPr lang="en-US" altLang="de-DE" sz="1125" dirty="0" err="1">
                <a:solidFill>
                  <a:prstClr val="black">
                    <a:lumMod val="50000"/>
                    <a:lumOff val="50000"/>
                  </a:prstClr>
                </a:solidFill>
                <a:latin typeface="Calibri Light"/>
              </a:rPr>
              <a:t>programme</a:t>
            </a:r>
            <a:r>
              <a:rPr lang="en-US" altLang="de-DE" sz="1125" dirty="0">
                <a:solidFill>
                  <a:prstClr val="black">
                    <a:lumMod val="50000"/>
                    <a:lumOff val="50000"/>
                  </a:prstClr>
                </a:solidFill>
                <a:latin typeface="Calibri Light"/>
              </a:rPr>
              <a:t> </a:t>
            </a:r>
          </a:p>
          <a:p>
            <a:pPr algn="ctr" defTabSz="685800"/>
            <a:r>
              <a:rPr lang="en-US" altLang="de-DE" sz="1125" dirty="0">
                <a:solidFill>
                  <a:prstClr val="black">
                    <a:lumMod val="50000"/>
                    <a:lumOff val="50000"/>
                  </a:prstClr>
                </a:solidFill>
                <a:latin typeface="Calibri Light"/>
              </a:rPr>
              <a:t>under grant agreement No 671627. </a:t>
            </a:r>
            <a:r>
              <a:rPr lang="en-US" altLang="de-DE" sz="1125" dirty="0">
                <a:solidFill>
                  <a:prstClr val="black">
                    <a:lumMod val="50000"/>
                    <a:lumOff val="50000"/>
                  </a:prstClr>
                </a:solidFill>
              </a:rPr>
              <a:t>This material reflects only the author's view and the Commission is not responsible for any use that may be made of the information it contains.</a:t>
            </a:r>
          </a:p>
          <a:p>
            <a:pPr algn="ctr" defTabSz="685800"/>
            <a:endParaRPr lang="en-US" altLang="de-DE" sz="1125" dirty="0">
              <a:solidFill>
                <a:prstClr val="black">
                  <a:lumMod val="50000"/>
                  <a:lumOff val="50000"/>
                </a:prstClr>
              </a:solidFill>
              <a:latin typeface="Calibri Light"/>
            </a:endParaRPr>
          </a:p>
        </p:txBody>
      </p:sp>
      <p:grpSp>
        <p:nvGrpSpPr>
          <p:cNvPr id="9" name="Group 8"/>
          <p:cNvGrpSpPr/>
          <p:nvPr/>
        </p:nvGrpSpPr>
        <p:grpSpPr>
          <a:xfrm>
            <a:off x="6957279" y="28280"/>
            <a:ext cx="2115993" cy="6729077"/>
            <a:chOff x="10024468" y="25269"/>
            <a:chExt cx="2115993" cy="6729077"/>
          </a:xfrm>
        </p:grpSpPr>
        <p:pic>
          <p:nvPicPr>
            <p:cNvPr id="10" name="Picture 9"/>
            <p:cNvPicPr>
              <a:picLocks noChangeAspect="1"/>
            </p:cNvPicPr>
            <p:nvPr/>
          </p:nvPicPr>
          <p:blipFill rotWithShape="1">
            <a:blip r:embed="rId4"/>
            <a:srcRect l="81821"/>
            <a:stretch/>
          </p:blipFill>
          <p:spPr>
            <a:xfrm>
              <a:off x="10024468" y="6211421"/>
              <a:ext cx="2115993" cy="542925"/>
            </a:xfrm>
            <a:prstGeom prst="rect">
              <a:avLst/>
            </a:prstGeom>
          </p:spPr>
        </p:pic>
        <p:pic>
          <p:nvPicPr>
            <p:cNvPr id="11" name="Picture 10"/>
            <p:cNvPicPr>
              <a:picLocks noChangeAspect="1"/>
            </p:cNvPicPr>
            <p:nvPr/>
          </p:nvPicPr>
          <p:blipFill rotWithShape="1">
            <a:blip r:embed="rId5"/>
            <a:srcRect l="13064" r="10465" b="27491"/>
            <a:stretch/>
          </p:blipFill>
          <p:spPr>
            <a:xfrm>
              <a:off x="11216548" y="25269"/>
              <a:ext cx="923913" cy="581222"/>
            </a:xfrm>
            <a:prstGeom prst="rect">
              <a:avLst/>
            </a:prstGeom>
            <a:effectLst/>
          </p:spPr>
        </p:pic>
      </p:grpSp>
    </p:spTree>
    <p:extLst>
      <p:ext uri="{BB962C8B-B14F-4D97-AF65-F5344CB8AC3E}">
        <p14:creationId xmlns:p14="http://schemas.microsoft.com/office/powerpoint/2010/main" val="218789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7504" y="137145"/>
            <a:ext cx="6068147" cy="461665"/>
          </a:xfrm>
          <a:prstGeom prst="rect">
            <a:avLst/>
          </a:prstGeom>
          <a:noFill/>
        </p:spPr>
        <p:txBody>
          <a:bodyPr wrap="square" rtlCol="0">
            <a:spAutoFit/>
          </a:bodyPr>
          <a:lstStyle/>
          <a:p>
            <a:pPr algn="ctr"/>
            <a:r>
              <a:rPr lang="en-GB" sz="2400" b="1" dirty="0">
                <a:solidFill>
                  <a:srgbClr val="002060"/>
                </a:solidFill>
              </a:rPr>
              <a:t>What is a </a:t>
            </a:r>
            <a:r>
              <a:rPr lang="en-GB" sz="2400" b="1" dirty="0" smtClean="0">
                <a:solidFill>
                  <a:srgbClr val="002060"/>
                </a:solidFill>
              </a:rPr>
              <a:t>NWP &amp; climate dwarf</a:t>
            </a:r>
            <a:r>
              <a:rPr lang="en-GB" sz="2400" b="1" dirty="0">
                <a:solidFill>
                  <a:srgbClr val="002060"/>
                </a:solidFill>
              </a:rPr>
              <a:t>?</a:t>
            </a:r>
          </a:p>
        </p:txBody>
      </p:sp>
      <p:sp>
        <p:nvSpPr>
          <p:cNvPr id="3" name="Rectangle 2"/>
          <p:cNvSpPr/>
          <p:nvPr/>
        </p:nvSpPr>
        <p:spPr>
          <a:xfrm>
            <a:off x="4824846" y="1909292"/>
            <a:ext cx="4433455" cy="923330"/>
          </a:xfrm>
          <a:prstGeom prst="rect">
            <a:avLst/>
          </a:prstGeom>
        </p:spPr>
        <p:txBody>
          <a:bodyPr wrap="square">
            <a:spAutoFit/>
          </a:bodyPr>
          <a:lstStyle/>
          <a:p>
            <a:r>
              <a:rPr lang="en-GB" sz="1350" dirty="0">
                <a:solidFill>
                  <a:srgbClr val="002060"/>
                </a:solidFill>
              </a:rPr>
              <a:t>A dwarf encapsulates a </a:t>
            </a:r>
            <a:r>
              <a:rPr lang="en-GB" sz="1350" b="1" dirty="0">
                <a:solidFill>
                  <a:srgbClr val="002060"/>
                </a:solidFill>
              </a:rPr>
              <a:t>relevant characteristic or required functionality </a:t>
            </a:r>
            <a:r>
              <a:rPr lang="en-GB" sz="1350" dirty="0">
                <a:solidFill>
                  <a:srgbClr val="002060"/>
                </a:solidFill>
              </a:rPr>
              <a:t>of </a:t>
            </a:r>
            <a:r>
              <a:rPr lang="en-GB" sz="1350" dirty="0" smtClean="0">
                <a:solidFill>
                  <a:srgbClr val="002060"/>
                </a:solidFill>
              </a:rPr>
              <a:t>a </a:t>
            </a:r>
            <a:r>
              <a:rPr lang="en-GB" sz="1350" dirty="0">
                <a:solidFill>
                  <a:srgbClr val="002060"/>
                </a:solidFill>
              </a:rPr>
              <a:t>weather/climate prediction model and it is meant to be a </a:t>
            </a:r>
            <a:r>
              <a:rPr lang="en-GB" sz="1350" b="1" dirty="0">
                <a:solidFill>
                  <a:srgbClr val="002060"/>
                </a:solidFill>
              </a:rPr>
              <a:t>runnable </a:t>
            </a:r>
            <a:r>
              <a:rPr lang="en-GB" sz="1350" dirty="0">
                <a:solidFill>
                  <a:srgbClr val="002060"/>
                </a:solidFill>
              </a:rPr>
              <a:t>and </a:t>
            </a:r>
            <a:r>
              <a:rPr lang="en-GB" sz="1350" b="1" dirty="0">
                <a:solidFill>
                  <a:srgbClr val="002060"/>
                </a:solidFill>
              </a:rPr>
              <a:t>verifiable mini-application</a:t>
            </a:r>
            <a:endParaRPr lang="en-GB" sz="1350" dirty="0">
              <a:solidFill>
                <a:srgbClr val="00206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50" t="14300" r="9838" b="27951"/>
          <a:stretch/>
        </p:blipFill>
        <p:spPr>
          <a:xfrm>
            <a:off x="283359" y="802169"/>
            <a:ext cx="4468751" cy="2214246"/>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
        <p:nvSpPr>
          <p:cNvPr id="6" name="TextBox 5"/>
          <p:cNvSpPr txBox="1"/>
          <p:nvPr/>
        </p:nvSpPr>
        <p:spPr>
          <a:xfrm>
            <a:off x="167850" y="3625248"/>
            <a:ext cx="8737159" cy="1962076"/>
          </a:xfrm>
          <a:prstGeom prst="rect">
            <a:avLst/>
          </a:prstGeom>
          <a:noFill/>
        </p:spPr>
        <p:txBody>
          <a:bodyPr wrap="square" rtlCol="0">
            <a:spAutoFit/>
          </a:bodyPr>
          <a:lstStyle/>
          <a:p>
            <a:r>
              <a:rPr lang="en-GB" sz="1350" b="1" dirty="0"/>
              <a:t>Candidates</a:t>
            </a:r>
            <a:r>
              <a:rPr lang="en-GB" sz="1350" dirty="0"/>
              <a:t>:</a:t>
            </a:r>
          </a:p>
          <a:p>
            <a:pPr marL="214313" indent="-214313">
              <a:buFont typeface="Arial" panose="020B0604020202020204" pitchFamily="34" charset="0"/>
              <a:buChar char="•"/>
            </a:pPr>
            <a:r>
              <a:rPr lang="en-GB" sz="1350" dirty="0" smtClean="0"/>
              <a:t>Spectral </a:t>
            </a:r>
            <a:r>
              <a:rPr lang="en-GB" sz="1350" dirty="0"/>
              <a:t>transforms (FT/LT and bi-FT</a:t>
            </a:r>
            <a:r>
              <a:rPr lang="en-GB" sz="1350" dirty="0" smtClean="0"/>
              <a:t>)……………..very </a:t>
            </a:r>
            <a:r>
              <a:rPr lang="en-GB" sz="1350" dirty="0"/>
              <a:t>memory and communication bandwidth intensive, </a:t>
            </a:r>
            <a:r>
              <a:rPr lang="en-GB" sz="1350" dirty="0" smtClean="0"/>
              <a:t>possibly limited </a:t>
            </a:r>
            <a:r>
              <a:rPr lang="en-GB" sz="1350" dirty="0"/>
              <a:t>scalability</a:t>
            </a:r>
          </a:p>
          <a:p>
            <a:pPr marL="214313" indent="-214313">
              <a:buFont typeface="Arial" panose="020B0604020202020204" pitchFamily="34" charset="0"/>
              <a:buChar char="•"/>
            </a:pPr>
            <a:r>
              <a:rPr lang="en-GB" sz="1350" dirty="0"/>
              <a:t>2 &amp; 3-dimensional elliptic solver…………………….</a:t>
            </a:r>
            <a:r>
              <a:rPr lang="en-GB" sz="1350" i="1" dirty="0"/>
              <a:t>new</a:t>
            </a:r>
            <a:r>
              <a:rPr lang="en-GB" sz="1350" dirty="0"/>
              <a:t>, compute and communication latency intensive, </a:t>
            </a:r>
            <a:r>
              <a:rPr lang="en-GB" sz="1350" dirty="0" smtClean="0"/>
              <a:t>possibly limited scalability</a:t>
            </a:r>
            <a:endParaRPr lang="en-GB" sz="1350" dirty="0"/>
          </a:p>
          <a:p>
            <a:pPr marL="214313" indent="-214313">
              <a:buFont typeface="Arial" panose="020B0604020202020204" pitchFamily="34" charset="0"/>
              <a:buChar char="•"/>
            </a:pPr>
            <a:r>
              <a:rPr lang="en-GB" sz="1350" dirty="0"/>
              <a:t>Semi-</a:t>
            </a:r>
            <a:r>
              <a:rPr lang="en-GB" sz="1350" dirty="0" err="1"/>
              <a:t>Lagrangian</a:t>
            </a:r>
            <a:r>
              <a:rPr lang="en-GB" sz="1350" dirty="0"/>
              <a:t> advection…………………………….communication </a:t>
            </a:r>
            <a:r>
              <a:rPr lang="en-GB" sz="1350" dirty="0" smtClean="0"/>
              <a:t>intensive, possibly limited scalability</a:t>
            </a:r>
            <a:endParaRPr lang="en-GB" sz="1350" dirty="0"/>
          </a:p>
          <a:p>
            <a:pPr marL="214313" indent="-214313">
              <a:buFont typeface="Arial" panose="020B0604020202020204" pitchFamily="34" charset="0"/>
              <a:buChar char="•"/>
            </a:pPr>
            <a:r>
              <a:rPr lang="en-GB" sz="1350" dirty="0"/>
              <a:t>Cloud physics parameterization</a:t>
            </a:r>
            <a:r>
              <a:rPr lang="en-GB" sz="1350" dirty="0" smtClean="0"/>
              <a:t>……………………… expensive computation, scalable </a:t>
            </a:r>
            <a:endParaRPr lang="en-GB" sz="1350" dirty="0"/>
          </a:p>
          <a:p>
            <a:pPr marL="214313" indent="-214313">
              <a:buFont typeface="Arial" panose="020B0604020202020204" pitchFamily="34" charset="0"/>
              <a:buChar char="•"/>
            </a:pPr>
            <a:r>
              <a:rPr lang="en-GB" sz="1350" dirty="0"/>
              <a:t>Radiation parameterization</a:t>
            </a:r>
            <a:r>
              <a:rPr lang="en-GB" sz="1350" dirty="0" smtClean="0"/>
              <a:t>…………………………….expensive computation, scalable</a:t>
            </a:r>
          </a:p>
          <a:p>
            <a:pPr marL="214313" indent="-214313">
              <a:buFont typeface="Arial" panose="020B0604020202020204" pitchFamily="34" charset="0"/>
              <a:buChar char="•"/>
            </a:pPr>
            <a:r>
              <a:rPr lang="en-GB" sz="1350" dirty="0" smtClean="0"/>
              <a:t>Many more to come … </a:t>
            </a:r>
          </a:p>
        </p:txBody>
      </p:sp>
    </p:spTree>
    <p:extLst>
      <p:ext uri="{BB962C8B-B14F-4D97-AF65-F5344CB8AC3E}">
        <p14:creationId xmlns:p14="http://schemas.microsoft.com/office/powerpoint/2010/main" val="3916658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smtClean="0"/>
              <a:t>Fit for the future …</a:t>
            </a:r>
            <a:endParaRPr lang="en-GB" dirty="0"/>
          </a:p>
        </p:txBody>
      </p:sp>
      <p:sp>
        <p:nvSpPr>
          <p:cNvPr id="7" name="Content Placeholder 2"/>
          <p:cNvSpPr>
            <a:spLocks noGrp="1"/>
          </p:cNvSpPr>
          <p:nvPr>
            <p:ph sz="quarter" idx="14"/>
          </p:nvPr>
        </p:nvSpPr>
        <p:spPr>
          <a:xfrm>
            <a:off x="694417" y="2260209"/>
            <a:ext cx="7939444" cy="3283943"/>
          </a:xfrm>
        </p:spPr>
        <p:txBody>
          <a:bodyPr/>
          <a:lstStyle/>
          <a:p>
            <a:r>
              <a:rPr lang="en-GB" dirty="0" smtClean="0"/>
              <a:t>Research and development into</a:t>
            </a:r>
          </a:p>
          <a:p>
            <a:pPr lvl="1"/>
            <a:r>
              <a:rPr lang="en-GB" dirty="0" smtClean="0"/>
              <a:t>physics &amp; dynamics coupling</a:t>
            </a:r>
          </a:p>
          <a:p>
            <a:pPr lvl="1"/>
            <a:r>
              <a:rPr lang="en-GB" dirty="0" smtClean="0"/>
              <a:t>quantifying uncertainty</a:t>
            </a:r>
          </a:p>
          <a:p>
            <a:pPr lvl="1"/>
            <a:r>
              <a:rPr lang="en-GB" dirty="0" smtClean="0"/>
              <a:t>Earth-System complexity</a:t>
            </a:r>
          </a:p>
          <a:p>
            <a:pPr lvl="1"/>
            <a:r>
              <a:rPr lang="en-GB" dirty="0"/>
              <a:t>novel and adaptive numerical </a:t>
            </a:r>
            <a:r>
              <a:rPr lang="en-GB" dirty="0" smtClean="0"/>
              <a:t>methods</a:t>
            </a:r>
          </a:p>
          <a:p>
            <a:r>
              <a:rPr lang="en-GB" dirty="0" smtClean="0"/>
              <a:t>A flexible support infrastructure for European NWP science and services to</a:t>
            </a:r>
          </a:p>
          <a:p>
            <a:pPr lvl="1"/>
            <a:r>
              <a:rPr lang="en-GB" dirty="0" smtClean="0"/>
              <a:t>maximise energy-efficiency</a:t>
            </a:r>
          </a:p>
          <a:p>
            <a:pPr lvl="1"/>
            <a:r>
              <a:rPr lang="en-GB" dirty="0"/>
              <a:t>assure the best possible use of the available computing </a:t>
            </a:r>
            <a:r>
              <a:rPr lang="en-GB" dirty="0" smtClean="0"/>
              <a:t>resources</a:t>
            </a: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750" y="177094"/>
            <a:ext cx="3810992" cy="3822700"/>
          </a:xfrm>
          <a:prstGeom prst="rect">
            <a:avLst/>
          </a:prstGeom>
        </p:spPr>
      </p:pic>
    </p:spTree>
    <p:extLst>
      <p:ext uri="{BB962C8B-B14F-4D97-AF65-F5344CB8AC3E}">
        <p14:creationId xmlns:p14="http://schemas.microsoft.com/office/powerpoint/2010/main" val="12043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4AB80EA-DB86-D849-B86F-15DAF31F0474}" type="slidenum">
              <a:rPr lang="en-US" smtClean="0"/>
              <a:pPr/>
              <a:t>20</a:t>
            </a:fld>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2414" t="33511" r="6903"/>
          <a:stretch>
            <a:fillRect/>
          </a:stretch>
        </p:blipFill>
        <p:spPr bwMode="auto">
          <a:xfrm>
            <a:off x="223269" y="910631"/>
            <a:ext cx="4508501"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2414" t="33511" r="6903"/>
          <a:stretch>
            <a:fillRect/>
          </a:stretch>
        </p:blipFill>
        <p:spPr bwMode="auto">
          <a:xfrm>
            <a:off x="4572290" y="910631"/>
            <a:ext cx="45085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2414" t="32242" r="6903"/>
          <a:stretch>
            <a:fillRect/>
          </a:stretch>
        </p:blipFill>
        <p:spPr bwMode="auto">
          <a:xfrm>
            <a:off x="4572290" y="3431905"/>
            <a:ext cx="45085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3270" y="3792354"/>
            <a:ext cx="4304366" cy="1200329"/>
          </a:xfrm>
          <a:prstGeom prst="rect">
            <a:avLst/>
          </a:prstGeom>
          <a:noFill/>
        </p:spPr>
        <p:txBody>
          <a:bodyPr wrap="square" rtlCol="0">
            <a:spAutoFit/>
          </a:bodyPr>
          <a:lstStyle/>
          <a:p>
            <a:r>
              <a:rPr lang="en-GB" i="1" dirty="0" smtClean="0">
                <a:solidFill>
                  <a:schemeClr val="tx2">
                    <a:lumMod val="60000"/>
                    <a:lumOff val="40000"/>
                  </a:schemeClr>
                </a:solidFill>
              </a:rPr>
              <a:t>P. </a:t>
            </a:r>
            <a:r>
              <a:rPr lang="en-GB" i="1" dirty="0" err="1" smtClean="0">
                <a:solidFill>
                  <a:schemeClr val="tx2">
                    <a:lumMod val="60000"/>
                    <a:lumOff val="40000"/>
                  </a:schemeClr>
                </a:solidFill>
              </a:rPr>
              <a:t>Bechtold</a:t>
            </a:r>
            <a:r>
              <a:rPr lang="en-GB" i="1" dirty="0" smtClean="0">
                <a:solidFill>
                  <a:schemeClr val="tx2">
                    <a:lumMod val="60000"/>
                    <a:lumOff val="40000"/>
                  </a:schemeClr>
                </a:solidFill>
              </a:rPr>
              <a:t> in collaboration with DWD</a:t>
            </a:r>
          </a:p>
          <a:p>
            <a:r>
              <a:rPr lang="en-GB" i="1" dirty="0">
                <a:solidFill>
                  <a:schemeClr val="tx2">
                    <a:lumMod val="60000"/>
                    <a:lumOff val="40000"/>
                  </a:schemeClr>
                </a:solidFill>
              </a:rPr>
              <a:t>p</a:t>
            </a:r>
            <a:r>
              <a:rPr lang="en-GB" i="1" dirty="0" smtClean="0">
                <a:solidFill>
                  <a:schemeClr val="tx2">
                    <a:lumMod val="60000"/>
                    <a:lumOff val="40000"/>
                  </a:schemeClr>
                </a:solidFill>
              </a:rPr>
              <a:t>resented in ECMWF’s Annual Seminar on physical processes in present and future large-scale models, 2015</a:t>
            </a:r>
            <a:endParaRPr lang="en-GB" i="1" dirty="0">
              <a:solidFill>
                <a:schemeClr val="tx2">
                  <a:lumMod val="60000"/>
                  <a:lumOff val="40000"/>
                </a:schemeClr>
              </a:solidFill>
            </a:endParaRPr>
          </a:p>
        </p:txBody>
      </p:sp>
      <p:sp>
        <p:nvSpPr>
          <p:cNvPr id="9" name="Rectangle 8"/>
          <p:cNvSpPr/>
          <p:nvPr/>
        </p:nvSpPr>
        <p:spPr>
          <a:xfrm>
            <a:off x="426562" y="2724570"/>
            <a:ext cx="1621021" cy="369332"/>
          </a:xfrm>
          <a:prstGeom prst="rect">
            <a:avLst/>
          </a:prstGeom>
        </p:spPr>
        <p:txBody>
          <a:bodyPr wrap="none">
            <a:spAutoFit/>
          </a:bodyPr>
          <a:lstStyle/>
          <a:p>
            <a:r>
              <a:rPr lang="en-GB" altLang="en-US" dirty="0"/>
              <a:t>NOAA FEWS </a:t>
            </a:r>
            <a:endParaRPr lang="en-GB" dirty="0"/>
          </a:p>
        </p:txBody>
      </p:sp>
      <p:sp>
        <p:nvSpPr>
          <p:cNvPr id="10" name="TextBox 9"/>
          <p:cNvSpPr txBox="1"/>
          <p:nvPr/>
        </p:nvSpPr>
        <p:spPr>
          <a:xfrm>
            <a:off x="5804034" y="5739127"/>
            <a:ext cx="3198311" cy="646331"/>
          </a:xfrm>
          <a:prstGeom prst="rect">
            <a:avLst/>
          </a:prstGeom>
          <a:noFill/>
        </p:spPr>
        <p:txBody>
          <a:bodyPr wrap="none" rtlCol="0">
            <a:spAutoFit/>
          </a:bodyPr>
          <a:lstStyle/>
          <a:p>
            <a:r>
              <a:rPr lang="en-GB" dirty="0" smtClean="0"/>
              <a:t>5km simulation with rescaled </a:t>
            </a:r>
          </a:p>
          <a:p>
            <a:r>
              <a:rPr lang="en-GB" dirty="0" smtClean="0"/>
              <a:t>mass-flux parameterization</a:t>
            </a:r>
            <a:endParaRPr lang="en-GB" dirty="0"/>
          </a:p>
        </p:txBody>
      </p:sp>
      <p:sp>
        <p:nvSpPr>
          <p:cNvPr id="11" name="Oval 10"/>
          <p:cNvSpPr/>
          <p:nvPr/>
        </p:nvSpPr>
        <p:spPr>
          <a:xfrm>
            <a:off x="4957011" y="781005"/>
            <a:ext cx="1058779" cy="4657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390027" y="180840"/>
            <a:ext cx="8612318" cy="461665"/>
          </a:xfrm>
          <a:prstGeom prst="rect">
            <a:avLst/>
          </a:prstGeom>
          <a:noFill/>
        </p:spPr>
        <p:txBody>
          <a:bodyPr wrap="square" rtlCol="0">
            <a:spAutoFit/>
          </a:bodyPr>
          <a:lstStyle/>
          <a:p>
            <a:r>
              <a:rPr lang="en-GB" sz="2400" dirty="0" smtClean="0">
                <a:solidFill>
                  <a:srgbClr val="064E83"/>
                </a:solidFill>
              </a:rPr>
              <a:t>Example 1: Parameterized versus permitted global convection</a:t>
            </a:r>
            <a:endParaRPr lang="en-GB" sz="2400" dirty="0">
              <a:solidFill>
                <a:srgbClr val="064E83"/>
              </a:solidFill>
            </a:endParaRPr>
          </a:p>
        </p:txBody>
      </p:sp>
    </p:spTree>
    <p:extLst>
      <p:ext uri="{BB962C8B-B14F-4D97-AF65-F5344CB8AC3E}">
        <p14:creationId xmlns:p14="http://schemas.microsoft.com/office/powerpoint/2010/main" val="33476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“Resolved (lsp)” precipitation</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422" y="1380733"/>
            <a:ext cx="3958525" cy="29354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69" y="1526042"/>
            <a:ext cx="1298401" cy="1079712"/>
          </a:xfrm>
          <a:prstGeom prst="rect">
            <a:avLst/>
          </a:prstGeom>
        </p:spPr>
      </p:pic>
      <p:sp>
        <p:nvSpPr>
          <p:cNvPr id="6" name="Rectangle 5"/>
          <p:cNvSpPr/>
          <p:nvPr/>
        </p:nvSpPr>
        <p:spPr>
          <a:xfrm>
            <a:off x="1259505" y="947647"/>
            <a:ext cx="4730782" cy="369332"/>
          </a:xfrm>
          <a:prstGeom prst="rect">
            <a:avLst/>
          </a:prstGeom>
        </p:spPr>
        <p:txBody>
          <a:bodyPr wrap="none">
            <a:spAutoFit/>
          </a:bodyPr>
          <a:lstStyle/>
          <a:p>
            <a:r>
              <a:rPr lang="en-GB" dirty="0" smtClean="0"/>
              <a:t>Number of &gt;50mm events in a 5day forecast</a:t>
            </a:r>
            <a:endParaRPr lang="en-GB" dirty="0"/>
          </a:p>
        </p:txBody>
      </p:sp>
      <p:cxnSp>
        <p:nvCxnSpPr>
          <p:cNvPr id="8" name="Straight Arrow Connector 7"/>
          <p:cNvCxnSpPr/>
          <p:nvPr/>
        </p:nvCxnSpPr>
        <p:spPr>
          <a:xfrm flipH="1" flipV="1">
            <a:off x="5153025" y="2027056"/>
            <a:ext cx="1174371" cy="8213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358544" y="3249502"/>
            <a:ext cx="2274982" cy="369332"/>
          </a:xfrm>
          <a:prstGeom prst="rect">
            <a:avLst/>
          </a:prstGeom>
          <a:noFill/>
        </p:spPr>
        <p:txBody>
          <a:bodyPr wrap="none" rtlCol="0">
            <a:spAutoFit/>
          </a:bodyPr>
          <a:lstStyle/>
          <a:p>
            <a:r>
              <a:rPr lang="en-GB" dirty="0" smtClean="0"/>
              <a:t>Linear grid (TL1279)</a:t>
            </a:r>
            <a:endParaRPr lang="en-GB" dirty="0"/>
          </a:p>
        </p:txBody>
      </p:sp>
      <p:sp>
        <p:nvSpPr>
          <p:cNvPr id="14" name="TextBox 13"/>
          <p:cNvSpPr txBox="1"/>
          <p:nvPr/>
        </p:nvSpPr>
        <p:spPr>
          <a:xfrm>
            <a:off x="6351079" y="5880099"/>
            <a:ext cx="2390398" cy="369332"/>
          </a:xfrm>
          <a:prstGeom prst="rect">
            <a:avLst/>
          </a:prstGeom>
          <a:noFill/>
        </p:spPr>
        <p:txBody>
          <a:bodyPr wrap="none" rtlCol="0">
            <a:spAutoFit/>
          </a:bodyPr>
          <a:lstStyle/>
          <a:p>
            <a:r>
              <a:rPr lang="en-GB" dirty="0" smtClean="0"/>
              <a:t>Cubic grid (TCo1279)</a:t>
            </a:r>
            <a:endParaRPr lang="en-GB" dirty="0"/>
          </a:p>
        </p:txBody>
      </p:sp>
      <p:sp>
        <p:nvSpPr>
          <p:cNvPr id="15" name="TextBox 14"/>
          <p:cNvSpPr txBox="1"/>
          <p:nvPr/>
        </p:nvSpPr>
        <p:spPr>
          <a:xfrm>
            <a:off x="5696167" y="99826"/>
            <a:ext cx="3429144" cy="369332"/>
          </a:xfrm>
          <a:prstGeom prst="rect">
            <a:avLst/>
          </a:prstGeom>
          <a:noFill/>
        </p:spPr>
        <p:txBody>
          <a:bodyPr wrap="none" rtlCol="0">
            <a:spAutoFit/>
          </a:bodyPr>
          <a:lstStyle/>
          <a:p>
            <a:r>
              <a:rPr lang="en-GB" dirty="0" smtClean="0"/>
              <a:t>(Ervin Zsoter &amp; Sylvie Malardel)</a:t>
            </a:r>
            <a:endParaRPr lang="en-GB" dirty="0"/>
          </a:p>
        </p:txBody>
      </p:sp>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523" y="1439409"/>
            <a:ext cx="2613025" cy="1850390"/>
          </a:xfrm>
          <a:prstGeom prst="rect">
            <a:avLst/>
          </a:prstGeom>
          <a:noFill/>
          <a:ln>
            <a:noFill/>
          </a:ln>
        </p:spPr>
      </p:pic>
      <p:pic>
        <p:nvPicPr>
          <p:cNvPr id="17" name="Picture 16"/>
          <p:cNvPicPr/>
          <p:nvPr/>
        </p:nvPicPr>
        <p:blipFill rotWithShape="1">
          <a:blip r:embed="rId5" cstate="print">
            <a:extLst>
              <a:ext uri="{28A0092B-C50C-407E-A947-70E740481C1C}">
                <a14:useLocalDpi xmlns:a14="http://schemas.microsoft.com/office/drawing/2010/main" val="0"/>
              </a:ext>
            </a:extLst>
          </a:blip>
          <a:srcRect l="3539" r="5897"/>
          <a:stretch/>
        </p:blipFill>
        <p:spPr bwMode="auto">
          <a:xfrm>
            <a:off x="6327396" y="4058629"/>
            <a:ext cx="2437765" cy="1892935"/>
          </a:xfrm>
          <a:prstGeom prst="rect">
            <a:avLst/>
          </a:prstGeom>
          <a:noFill/>
          <a:ln>
            <a:noFill/>
          </a:ln>
          <a:extLst>
            <a:ext uri="{53640926-AAD7-44D8-BBD7-CCE9431645EC}">
              <a14:shadowObscured xmlns:a14="http://schemas.microsoft.com/office/drawing/2010/main"/>
            </a:ext>
          </a:ex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140" y="4327252"/>
            <a:ext cx="3191542" cy="1926050"/>
          </a:xfrm>
          <a:prstGeom prst="rect">
            <a:avLst/>
          </a:prstGeom>
        </p:spPr>
      </p:pic>
      <p:cxnSp>
        <p:nvCxnSpPr>
          <p:cNvPr id="24" name="Straight Arrow Connector 23"/>
          <p:cNvCxnSpPr/>
          <p:nvPr/>
        </p:nvCxnSpPr>
        <p:spPr>
          <a:xfrm flipH="1" flipV="1">
            <a:off x="5184173" y="3934573"/>
            <a:ext cx="1174371" cy="8213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3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7"/>
          <p:cNvSpPr>
            <a:spLocks noGrp="1"/>
          </p:cNvSpPr>
          <p:nvPr>
            <p:ph type="title"/>
          </p:nvPr>
        </p:nvSpPr>
        <p:spPr>
          <a:xfrm>
            <a:off x="6853805" y="3236910"/>
            <a:ext cx="1340707" cy="369332"/>
          </a:xfrm>
        </p:spPr>
        <p:txBody>
          <a:bodyPr/>
          <a:lstStyle/>
          <a:p>
            <a:r>
              <a:rPr lang="en-GB" altLang="en-US" sz="1600" dirty="0" smtClean="0">
                <a:solidFill>
                  <a:srgbClr val="2A65AC"/>
                </a:solidFill>
              </a:rPr>
              <a:t>CSET  RF10</a:t>
            </a:r>
          </a:p>
        </p:txBody>
      </p:sp>
      <p:sp>
        <p:nvSpPr>
          <p:cNvPr id="6146" name="Slide Number Placeholder 3"/>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fld id="{F13CB6EC-5260-4EBB-94FE-45E7B2D396A6}" type="slidenum">
              <a:rPr lang="en-GB" altLang="en-US" sz="1600" b="0" smtClean="0">
                <a:solidFill>
                  <a:srgbClr val="376092"/>
                </a:solidFill>
                <a:latin typeface="Comic Sans MS" panose="030F0702030302020204" pitchFamily="66" charset="0"/>
              </a:rPr>
              <a:pPr>
                <a:lnSpc>
                  <a:spcPct val="100000"/>
                </a:lnSpc>
                <a:spcAft>
                  <a:spcPct val="0"/>
                </a:spcAft>
                <a:buClrTx/>
                <a:buSzTx/>
                <a:buFontTx/>
                <a:buNone/>
              </a:pPr>
              <a:t>22</a:t>
            </a:fld>
            <a:endParaRPr lang="en-GB" altLang="en-US" sz="1600" b="0" smtClean="0">
              <a:solidFill>
                <a:srgbClr val="376092"/>
              </a:solidFill>
              <a:latin typeface="Comic Sans MS" panose="030F0702030302020204" pitchFamily="66" charset="0"/>
            </a:endParaRPr>
          </a:p>
        </p:txBody>
      </p:sp>
      <p:pic>
        <p:nvPicPr>
          <p:cNvPr id="6148" name="Picture 4"/>
          <p:cNvPicPr>
            <a:picLocks noChangeAspect="1"/>
          </p:cNvPicPr>
          <p:nvPr/>
        </p:nvPicPr>
        <p:blipFill>
          <a:blip r:embed="rId3">
            <a:extLst>
              <a:ext uri="{28A0092B-C50C-407E-A947-70E740481C1C}">
                <a14:useLocalDpi xmlns:a14="http://schemas.microsoft.com/office/drawing/2010/main" val="0"/>
              </a:ext>
            </a:extLst>
          </a:blip>
          <a:srcRect b="14796"/>
          <a:stretch>
            <a:fillRect/>
          </a:stretch>
        </p:blipFill>
        <p:spPr bwMode="auto">
          <a:xfrm>
            <a:off x="381000" y="4319588"/>
            <a:ext cx="431323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a:blip r:embed="rId4">
            <a:extLst>
              <a:ext uri="{28A0092B-C50C-407E-A947-70E740481C1C}">
                <a14:useLocalDpi xmlns:a14="http://schemas.microsoft.com/office/drawing/2010/main" val="0"/>
              </a:ext>
            </a:extLst>
          </a:blip>
          <a:srcRect t="2824"/>
          <a:stretch>
            <a:fillRect/>
          </a:stretch>
        </p:blipFill>
        <p:spPr bwMode="auto">
          <a:xfrm>
            <a:off x="4694238" y="4506913"/>
            <a:ext cx="4225925"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7825" y="911225"/>
            <a:ext cx="38877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290513" y="236961"/>
            <a:ext cx="89328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lgn="l" defTabSz="762000" rtl="0" eaLnBrk="0" fontAlgn="base" hangingPunct="0">
              <a:spcBef>
                <a:spcPct val="0"/>
              </a:spcBef>
              <a:spcAft>
                <a:spcPct val="0"/>
              </a:spcAft>
              <a:defRPr sz="2800">
                <a:solidFill>
                  <a:srgbClr val="4D83D3"/>
                </a:solidFill>
                <a:latin typeface="+mj-lt"/>
                <a:ea typeface="+mj-ea"/>
                <a:cs typeface="+mj-cs"/>
              </a:defRPr>
            </a:lvl1pPr>
            <a:lvl2pPr algn="l" defTabSz="762000" rtl="0" eaLnBrk="0" fontAlgn="base" hangingPunct="0">
              <a:spcBef>
                <a:spcPct val="0"/>
              </a:spcBef>
              <a:spcAft>
                <a:spcPct val="0"/>
              </a:spcAft>
              <a:defRPr sz="2800">
                <a:solidFill>
                  <a:srgbClr val="4D83D3"/>
                </a:solidFill>
                <a:latin typeface="Arial Black" pitchFamily="34" charset="0"/>
              </a:defRPr>
            </a:lvl2pPr>
            <a:lvl3pPr algn="l" defTabSz="762000" rtl="0" eaLnBrk="0" fontAlgn="base" hangingPunct="0">
              <a:spcBef>
                <a:spcPct val="0"/>
              </a:spcBef>
              <a:spcAft>
                <a:spcPct val="0"/>
              </a:spcAft>
              <a:defRPr sz="2800">
                <a:solidFill>
                  <a:srgbClr val="4D83D3"/>
                </a:solidFill>
                <a:latin typeface="Arial Black" pitchFamily="34" charset="0"/>
              </a:defRPr>
            </a:lvl3pPr>
            <a:lvl4pPr algn="l" defTabSz="762000" rtl="0" eaLnBrk="0" fontAlgn="base" hangingPunct="0">
              <a:spcBef>
                <a:spcPct val="0"/>
              </a:spcBef>
              <a:spcAft>
                <a:spcPct val="0"/>
              </a:spcAft>
              <a:defRPr sz="2800">
                <a:solidFill>
                  <a:srgbClr val="4D83D3"/>
                </a:solidFill>
                <a:latin typeface="Arial Black" pitchFamily="34" charset="0"/>
              </a:defRPr>
            </a:lvl4pPr>
            <a:lvl5pPr algn="l" defTabSz="762000" rtl="0" eaLnBrk="0" fontAlgn="base" hangingPunct="0">
              <a:spcBef>
                <a:spcPct val="0"/>
              </a:spcBef>
              <a:spcAft>
                <a:spcPct val="0"/>
              </a:spcAft>
              <a:defRPr sz="2800">
                <a:solidFill>
                  <a:srgbClr val="4D83D3"/>
                </a:solidFill>
                <a:latin typeface="Arial Black" pitchFamily="34" charset="0"/>
              </a:defRPr>
            </a:lvl5pPr>
            <a:lvl6pPr marL="457200" algn="l" defTabSz="762000" rtl="0" eaLnBrk="0" fontAlgn="base" hangingPunct="0">
              <a:spcBef>
                <a:spcPct val="0"/>
              </a:spcBef>
              <a:spcAft>
                <a:spcPct val="0"/>
              </a:spcAft>
              <a:defRPr sz="2800">
                <a:solidFill>
                  <a:srgbClr val="0B4499"/>
                </a:solidFill>
                <a:latin typeface="Arial Black" pitchFamily="34" charset="0"/>
              </a:defRPr>
            </a:lvl6pPr>
            <a:lvl7pPr marL="914400" algn="l" defTabSz="762000" rtl="0" eaLnBrk="0" fontAlgn="base" hangingPunct="0">
              <a:spcBef>
                <a:spcPct val="0"/>
              </a:spcBef>
              <a:spcAft>
                <a:spcPct val="0"/>
              </a:spcAft>
              <a:defRPr sz="2800">
                <a:solidFill>
                  <a:srgbClr val="0B4499"/>
                </a:solidFill>
                <a:latin typeface="Arial Black" pitchFamily="34" charset="0"/>
              </a:defRPr>
            </a:lvl7pPr>
            <a:lvl8pPr marL="1371600" algn="l" defTabSz="762000" rtl="0" eaLnBrk="0" fontAlgn="base" hangingPunct="0">
              <a:spcBef>
                <a:spcPct val="0"/>
              </a:spcBef>
              <a:spcAft>
                <a:spcPct val="0"/>
              </a:spcAft>
              <a:defRPr sz="2800">
                <a:solidFill>
                  <a:srgbClr val="0B4499"/>
                </a:solidFill>
                <a:latin typeface="Arial Black" pitchFamily="34" charset="0"/>
              </a:defRPr>
            </a:lvl8pPr>
            <a:lvl9pPr marL="1828800" algn="l" defTabSz="762000" rtl="0" eaLnBrk="0" fontAlgn="base" hangingPunct="0">
              <a:spcBef>
                <a:spcPct val="0"/>
              </a:spcBef>
              <a:spcAft>
                <a:spcPct val="0"/>
              </a:spcAft>
              <a:defRPr sz="2800">
                <a:solidFill>
                  <a:srgbClr val="0B4499"/>
                </a:solidFill>
                <a:latin typeface="Arial Black" pitchFamily="34" charset="0"/>
              </a:defRPr>
            </a:lvl9pPr>
          </a:lstStyle>
          <a:p>
            <a:pPr>
              <a:defRPr/>
            </a:pPr>
            <a:r>
              <a:rPr lang="en-US" altLang="en-US" kern="0" dirty="0" smtClean="0"/>
              <a:t>Example of evaluating forecasts against observational campaigns </a:t>
            </a:r>
            <a:r>
              <a:rPr lang="en-US" altLang="en-US" sz="2000" kern="0" dirty="0" smtClean="0"/>
              <a:t>(CSET </a:t>
            </a:r>
            <a:r>
              <a:rPr lang="en-US" altLang="en-US" sz="2000" kern="0" dirty="0" err="1" smtClean="0"/>
              <a:t>Bretherton</a:t>
            </a:r>
            <a:r>
              <a:rPr lang="en-US" altLang="en-US" sz="2000" kern="0" dirty="0" smtClean="0"/>
              <a:t> et al. Jul/Aug 2015) </a:t>
            </a:r>
            <a:r>
              <a:rPr lang="en-US" altLang="en-US" sz="1600" kern="0" dirty="0" smtClean="0"/>
              <a:t/>
            </a:r>
            <a:br>
              <a:rPr lang="en-US" altLang="en-US" sz="1600" kern="0" dirty="0" smtClean="0"/>
            </a:br>
            <a:endParaRPr lang="en-US" altLang="en-US" kern="0" dirty="0" smtClean="0"/>
          </a:p>
        </p:txBody>
      </p:sp>
      <p:sp>
        <p:nvSpPr>
          <p:cNvPr id="10" name="TextBox 9"/>
          <p:cNvSpPr txBox="1"/>
          <p:nvPr/>
        </p:nvSpPr>
        <p:spPr>
          <a:xfrm>
            <a:off x="3021344" y="3849082"/>
            <a:ext cx="3345788" cy="369332"/>
          </a:xfrm>
          <a:prstGeom prst="rect">
            <a:avLst/>
          </a:prstGeom>
          <a:solidFill>
            <a:schemeClr val="bg1"/>
          </a:solidFill>
        </p:spPr>
        <p:txBody>
          <a:bodyPr wrap="none" rtlCol="0">
            <a:spAutoFit/>
          </a:bodyPr>
          <a:lstStyle/>
          <a:p>
            <a:r>
              <a:rPr lang="en-GB" dirty="0" smtClean="0">
                <a:latin typeface="Arial "/>
              </a:rPr>
              <a:t>CF/CWC IFS (~ 9km at HRES)</a:t>
            </a:r>
            <a:endParaRPr lang="en-GB" dirty="0">
              <a:latin typeface="Arial "/>
            </a:endParaRPr>
          </a:p>
        </p:txBody>
      </p:sp>
    </p:spTree>
    <p:extLst>
      <p:ext uri="{BB962C8B-B14F-4D97-AF65-F5344CB8AC3E}">
        <p14:creationId xmlns:p14="http://schemas.microsoft.com/office/powerpoint/2010/main" val="1203221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04609" y="914906"/>
            <a:ext cx="9217458" cy="342900"/>
          </a:xfrm>
        </p:spPr>
        <p:txBody>
          <a:bodyPr/>
          <a:lstStyle/>
          <a:p>
            <a:r>
              <a:rPr lang="en-GB" altLang="en-US" sz="1600" b="1" dirty="0" smtClean="0">
                <a:solidFill>
                  <a:schemeClr val="tx1"/>
                </a:solidFill>
                <a:latin typeface="Arial" panose="020B0604020202020204" pitchFamily="34" charset="0"/>
                <a:cs typeface="Arial" panose="020B0604020202020204" pitchFamily="34" charset="0"/>
              </a:rPr>
              <a:t>Consistent and efficient dual (</a:t>
            </a:r>
            <a:r>
              <a:rPr lang="en-GB" altLang="en-US" sz="1600" b="1" dirty="0" err="1" smtClean="0">
                <a:solidFill>
                  <a:schemeClr val="tx1"/>
                </a:solidFill>
                <a:latin typeface="Arial" panose="020B0604020202020204" pitchFamily="34" charset="0"/>
                <a:cs typeface="Arial" panose="020B0604020202020204" pitchFamily="34" charset="0"/>
              </a:rPr>
              <a:t>dry+moist</a:t>
            </a:r>
            <a:r>
              <a:rPr lang="en-GB" altLang="en-US" sz="1600" b="1" dirty="0" smtClean="0">
                <a:solidFill>
                  <a:schemeClr val="tx1"/>
                </a:solidFill>
                <a:latin typeface="Arial" panose="020B0604020202020204" pitchFamily="34" charset="0"/>
                <a:cs typeface="Arial" panose="020B0604020202020204" pitchFamily="34" charset="0"/>
              </a:rPr>
              <a:t>) mass flux + K-diffusion + cloud treatment</a:t>
            </a:r>
          </a:p>
        </p:txBody>
      </p:sp>
      <p:sp>
        <p:nvSpPr>
          <p:cNvPr id="5123" name="Rectangle 9" descr="Wide upward diagonal"/>
          <p:cNvSpPr>
            <a:spLocks noChangeArrowheads="1"/>
          </p:cNvSpPr>
          <p:nvPr/>
        </p:nvSpPr>
        <p:spPr bwMode="auto">
          <a:xfrm>
            <a:off x="2743200" y="5434013"/>
            <a:ext cx="6083300" cy="92075"/>
          </a:xfrm>
          <a:prstGeom prst="rect">
            <a:avLst/>
          </a:prstGeom>
          <a:pattFill prst="wdUpDiag">
            <a:fgClr>
              <a:srgbClr val="CC330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24" name="Freeform 10"/>
          <p:cNvSpPr>
            <a:spLocks/>
          </p:cNvSpPr>
          <p:nvPr/>
        </p:nvSpPr>
        <p:spPr bwMode="auto">
          <a:xfrm>
            <a:off x="3683000" y="4360863"/>
            <a:ext cx="5143500" cy="500062"/>
          </a:xfrm>
          <a:custGeom>
            <a:avLst/>
            <a:gdLst>
              <a:gd name="T0" fmla="*/ 0 w 4948"/>
              <a:gd name="T1" fmla="*/ 6671 h 524"/>
              <a:gd name="T2" fmla="*/ 39505 w 4948"/>
              <a:gd name="T3" fmla="*/ 6671 h 524"/>
              <a:gd name="T4" fmla="*/ 88367 w 4948"/>
              <a:gd name="T5" fmla="*/ 953 h 524"/>
              <a:gd name="T6" fmla="*/ 111238 w 4948"/>
              <a:gd name="T7" fmla="*/ 953 h 524"/>
              <a:gd name="T8" fmla="*/ 135149 w 4948"/>
              <a:gd name="T9" fmla="*/ 953 h 524"/>
              <a:gd name="T10" fmla="*/ 0 60000 65536"/>
              <a:gd name="T11" fmla="*/ 0 60000 65536"/>
              <a:gd name="T12" fmla="*/ 0 60000 65536"/>
              <a:gd name="T13" fmla="*/ 0 60000 65536"/>
              <a:gd name="T14" fmla="*/ 0 60000 65536"/>
              <a:gd name="T15" fmla="*/ 0 w 4948"/>
              <a:gd name="T16" fmla="*/ 0 h 524"/>
              <a:gd name="T17" fmla="*/ 4948 w 4948"/>
              <a:gd name="T18" fmla="*/ 524 h 524"/>
            </a:gdLst>
            <a:ahLst/>
            <a:cxnLst>
              <a:cxn ang="T10">
                <a:pos x="T0" y="T1"/>
              </a:cxn>
              <a:cxn ang="T11">
                <a:pos x="T2" y="T3"/>
              </a:cxn>
              <a:cxn ang="T12">
                <a:pos x="T4" y="T5"/>
              </a:cxn>
              <a:cxn ang="T13">
                <a:pos x="T6" y="T7"/>
              </a:cxn>
              <a:cxn ang="T14">
                <a:pos x="T8" y="T9"/>
              </a:cxn>
            </a:cxnLst>
            <a:rect l="T15" t="T16" r="T17" b="T18"/>
            <a:pathLst>
              <a:path w="4948" h="524">
                <a:moveTo>
                  <a:pt x="0" y="495"/>
                </a:moveTo>
                <a:cubicBezTo>
                  <a:pt x="244" y="489"/>
                  <a:pt x="923" y="524"/>
                  <a:pt x="1464" y="459"/>
                </a:cubicBezTo>
                <a:cubicBezTo>
                  <a:pt x="2005" y="394"/>
                  <a:pt x="2810" y="179"/>
                  <a:pt x="3246" y="105"/>
                </a:cubicBezTo>
                <a:cubicBezTo>
                  <a:pt x="3682" y="31"/>
                  <a:pt x="3796" y="30"/>
                  <a:pt x="4080" y="15"/>
                </a:cubicBezTo>
                <a:cubicBezTo>
                  <a:pt x="4364" y="0"/>
                  <a:pt x="4767" y="13"/>
                  <a:pt x="4948" y="13"/>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25" name="Freeform 11"/>
          <p:cNvSpPr>
            <a:spLocks/>
          </p:cNvSpPr>
          <p:nvPr/>
        </p:nvSpPr>
        <p:spPr bwMode="auto">
          <a:xfrm>
            <a:off x="3836988" y="4333875"/>
            <a:ext cx="1685925" cy="522288"/>
          </a:xfrm>
          <a:custGeom>
            <a:avLst/>
            <a:gdLst>
              <a:gd name="T0" fmla="*/ 2079 w 1622"/>
              <a:gd name="T1" fmla="*/ 6678 h 547"/>
              <a:gd name="T2" fmla="*/ 22871 w 1622"/>
              <a:gd name="T3" fmla="*/ 6678 h 547"/>
              <a:gd name="T4" fmla="*/ 31187 w 1622"/>
              <a:gd name="T5" fmla="*/ 6678 h 547"/>
              <a:gd name="T6" fmla="*/ 37425 w 1622"/>
              <a:gd name="T7" fmla="*/ 6678 h 547"/>
              <a:gd name="T8" fmla="*/ 41583 w 1622"/>
              <a:gd name="T9" fmla="*/ 6678 h 547"/>
              <a:gd name="T10" fmla="*/ 44702 w 1622"/>
              <a:gd name="T11" fmla="*/ 2862 h 547"/>
              <a:gd name="T12" fmla="*/ 43662 w 1622"/>
              <a:gd name="T13" fmla="*/ 954 h 547"/>
              <a:gd name="T14" fmla="*/ 41583 w 1622"/>
              <a:gd name="T15" fmla="*/ 954 h 547"/>
              <a:gd name="T16" fmla="*/ 35346 w 1622"/>
              <a:gd name="T17" fmla="*/ 954 h 547"/>
              <a:gd name="T18" fmla="*/ 29108 w 1622"/>
              <a:gd name="T19" fmla="*/ 2862 h 547"/>
              <a:gd name="T20" fmla="*/ 24950 w 1622"/>
              <a:gd name="T21" fmla="*/ 2862 h 547"/>
              <a:gd name="T22" fmla="*/ 19752 w 1622"/>
              <a:gd name="T23" fmla="*/ 3816 h 547"/>
              <a:gd name="T24" fmla="*/ 12475 w 1622"/>
              <a:gd name="T25" fmla="*/ 4770 h 547"/>
              <a:gd name="T26" fmla="*/ 10396 w 1622"/>
              <a:gd name="T27" fmla="*/ 4770 h 547"/>
              <a:gd name="T28" fmla="*/ 6237 w 1622"/>
              <a:gd name="T29" fmla="*/ 6678 h 547"/>
              <a:gd name="T30" fmla="*/ 2079 w 1622"/>
              <a:gd name="T31" fmla="*/ 6678 h 547"/>
              <a:gd name="T32" fmla="*/ 1040 w 1622"/>
              <a:gd name="T33" fmla="*/ 6678 h 547"/>
              <a:gd name="T34" fmla="*/ 3119 w 1622"/>
              <a:gd name="T35" fmla="*/ 6678 h 547"/>
              <a:gd name="T36" fmla="*/ 4158 w 1622"/>
              <a:gd name="T37" fmla="*/ 6678 h 5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2"/>
              <a:gd name="T58" fmla="*/ 0 h 547"/>
              <a:gd name="T59" fmla="*/ 1622 w 1622"/>
              <a:gd name="T60" fmla="*/ 547 h 5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2" h="547">
                <a:moveTo>
                  <a:pt x="87" y="520"/>
                </a:moveTo>
                <a:cubicBezTo>
                  <a:pt x="333" y="526"/>
                  <a:pt x="573" y="542"/>
                  <a:pt x="817" y="511"/>
                </a:cubicBezTo>
                <a:cubicBezTo>
                  <a:pt x="878" y="492"/>
                  <a:pt x="1094" y="507"/>
                  <a:pt x="1157" y="500"/>
                </a:cubicBezTo>
                <a:cubicBezTo>
                  <a:pt x="1182" y="493"/>
                  <a:pt x="1332" y="492"/>
                  <a:pt x="1355" y="479"/>
                </a:cubicBezTo>
                <a:cubicBezTo>
                  <a:pt x="1361" y="466"/>
                  <a:pt x="1538" y="459"/>
                  <a:pt x="1544" y="446"/>
                </a:cubicBezTo>
                <a:cubicBezTo>
                  <a:pt x="1548" y="439"/>
                  <a:pt x="1622" y="242"/>
                  <a:pt x="1622" y="242"/>
                </a:cubicBezTo>
                <a:cubicBezTo>
                  <a:pt x="1618" y="190"/>
                  <a:pt x="1620" y="179"/>
                  <a:pt x="1610" y="128"/>
                </a:cubicBezTo>
                <a:cubicBezTo>
                  <a:pt x="1603" y="64"/>
                  <a:pt x="1601" y="0"/>
                  <a:pt x="1520" y="8"/>
                </a:cubicBezTo>
                <a:cubicBezTo>
                  <a:pt x="1469" y="2"/>
                  <a:pt x="1380" y="58"/>
                  <a:pt x="1304" y="92"/>
                </a:cubicBezTo>
                <a:cubicBezTo>
                  <a:pt x="1248" y="95"/>
                  <a:pt x="1121" y="203"/>
                  <a:pt x="1061" y="209"/>
                </a:cubicBezTo>
                <a:cubicBezTo>
                  <a:pt x="1028" y="211"/>
                  <a:pt x="992" y="229"/>
                  <a:pt x="938" y="242"/>
                </a:cubicBezTo>
                <a:cubicBezTo>
                  <a:pt x="884" y="255"/>
                  <a:pt x="811" y="266"/>
                  <a:pt x="734" y="287"/>
                </a:cubicBezTo>
                <a:cubicBezTo>
                  <a:pt x="645" y="282"/>
                  <a:pt x="560" y="349"/>
                  <a:pt x="473" y="368"/>
                </a:cubicBezTo>
                <a:cubicBezTo>
                  <a:pt x="421" y="365"/>
                  <a:pt x="408" y="363"/>
                  <a:pt x="359" y="389"/>
                </a:cubicBezTo>
                <a:cubicBezTo>
                  <a:pt x="327" y="387"/>
                  <a:pt x="241" y="425"/>
                  <a:pt x="209" y="425"/>
                </a:cubicBezTo>
                <a:cubicBezTo>
                  <a:pt x="184" y="425"/>
                  <a:pt x="93" y="433"/>
                  <a:pt x="83" y="458"/>
                </a:cubicBezTo>
                <a:cubicBezTo>
                  <a:pt x="62" y="511"/>
                  <a:pt x="0" y="442"/>
                  <a:pt x="2" y="500"/>
                </a:cubicBezTo>
                <a:cubicBezTo>
                  <a:pt x="0" y="547"/>
                  <a:pt x="69" y="500"/>
                  <a:pt x="110" y="531"/>
                </a:cubicBezTo>
                <a:cubicBezTo>
                  <a:pt x="119" y="529"/>
                  <a:pt x="138" y="526"/>
                  <a:pt x="138" y="526"/>
                </a:cubicBezTo>
              </a:path>
            </a:pathLst>
          </a:custGeom>
          <a:solidFill>
            <a:schemeClr val="hlink"/>
          </a:solidFill>
          <a:ln w="19050" cmpd="sng">
            <a:solidFill>
              <a:schemeClr val="accent2"/>
            </a:solidFill>
            <a:round/>
            <a:headEnd/>
            <a:tailEnd/>
          </a:ln>
        </p:spPr>
        <p:txBody>
          <a:bodyPr/>
          <a:lstStyle/>
          <a:p>
            <a:endParaRPr lang="en-GB"/>
          </a:p>
        </p:txBody>
      </p:sp>
      <p:sp>
        <p:nvSpPr>
          <p:cNvPr id="5126" name="Freeform 12"/>
          <p:cNvSpPr>
            <a:spLocks/>
          </p:cNvSpPr>
          <p:nvPr/>
        </p:nvSpPr>
        <p:spPr bwMode="auto">
          <a:xfrm>
            <a:off x="5710238" y="4156075"/>
            <a:ext cx="230187" cy="554038"/>
          </a:xfrm>
          <a:custGeom>
            <a:avLst/>
            <a:gdLst>
              <a:gd name="T0" fmla="*/ 969 w 236"/>
              <a:gd name="T1" fmla="*/ 17508 h 538"/>
              <a:gd name="T2" fmla="*/ 969 w 236"/>
              <a:gd name="T3" fmla="*/ 17508 h 538"/>
              <a:gd name="T4" fmla="*/ 2907 w 236"/>
              <a:gd name="T5" fmla="*/ 16478 h 538"/>
              <a:gd name="T6" fmla="*/ 2907 w 236"/>
              <a:gd name="T7" fmla="*/ 15448 h 538"/>
              <a:gd name="T8" fmla="*/ 1938 w 236"/>
              <a:gd name="T9" fmla="*/ 12358 h 538"/>
              <a:gd name="T10" fmla="*/ 1938 w 236"/>
              <a:gd name="T11" fmla="*/ 9269 h 538"/>
              <a:gd name="T12" fmla="*/ 1938 w 236"/>
              <a:gd name="T13" fmla="*/ 5149 h 538"/>
              <a:gd name="T14" fmla="*/ 969 w 236"/>
              <a:gd name="T15" fmla="*/ 2060 h 538"/>
              <a:gd name="T16" fmla="*/ 969 w 236"/>
              <a:gd name="T17" fmla="*/ 0 h 538"/>
              <a:gd name="T18" fmla="*/ 969 w 236"/>
              <a:gd name="T19" fmla="*/ 1030 h 538"/>
              <a:gd name="T20" fmla="*/ 969 w 236"/>
              <a:gd name="T21" fmla="*/ 4119 h 538"/>
              <a:gd name="T22" fmla="*/ 969 w 236"/>
              <a:gd name="T23" fmla="*/ 8239 h 538"/>
              <a:gd name="T24" fmla="*/ 969 w 236"/>
              <a:gd name="T25" fmla="*/ 8239 h 538"/>
              <a:gd name="T26" fmla="*/ 969 w 236"/>
              <a:gd name="T27" fmla="*/ 9269 h 538"/>
              <a:gd name="T28" fmla="*/ 969 w 236"/>
              <a:gd name="T29" fmla="*/ 12358 h 538"/>
              <a:gd name="T30" fmla="*/ 969 w 236"/>
              <a:gd name="T31" fmla="*/ 14418 h 538"/>
              <a:gd name="T32" fmla="*/ 969 w 236"/>
              <a:gd name="T33" fmla="*/ 18538 h 538"/>
              <a:gd name="T34" fmla="*/ 969 w 236"/>
              <a:gd name="T35" fmla="*/ 18538 h 5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6"/>
              <a:gd name="T55" fmla="*/ 0 h 538"/>
              <a:gd name="T56" fmla="*/ 236 w 236"/>
              <a:gd name="T57" fmla="*/ 538 h 5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6" h="538">
                <a:moveTo>
                  <a:pt x="52" y="528"/>
                </a:moveTo>
                <a:cubicBezTo>
                  <a:pt x="77" y="526"/>
                  <a:pt x="103" y="528"/>
                  <a:pt x="127" y="523"/>
                </a:cubicBezTo>
                <a:cubicBezTo>
                  <a:pt x="157" y="516"/>
                  <a:pt x="183" y="499"/>
                  <a:pt x="212" y="491"/>
                </a:cubicBezTo>
                <a:cubicBezTo>
                  <a:pt x="214" y="487"/>
                  <a:pt x="232" y="453"/>
                  <a:pt x="233" y="448"/>
                </a:cubicBezTo>
                <a:cubicBezTo>
                  <a:pt x="236" y="423"/>
                  <a:pt x="208" y="387"/>
                  <a:pt x="201" y="363"/>
                </a:cubicBezTo>
                <a:cubicBezTo>
                  <a:pt x="212" y="326"/>
                  <a:pt x="215" y="302"/>
                  <a:pt x="196" y="267"/>
                </a:cubicBezTo>
                <a:cubicBezTo>
                  <a:pt x="183" y="212"/>
                  <a:pt x="196" y="276"/>
                  <a:pt x="196" y="160"/>
                </a:cubicBezTo>
                <a:cubicBezTo>
                  <a:pt x="196" y="111"/>
                  <a:pt x="156" y="85"/>
                  <a:pt x="116" y="64"/>
                </a:cubicBezTo>
                <a:cubicBezTo>
                  <a:pt x="122" y="29"/>
                  <a:pt x="128" y="17"/>
                  <a:pt x="95" y="0"/>
                </a:cubicBezTo>
                <a:cubicBezTo>
                  <a:pt x="42" y="7"/>
                  <a:pt x="49" y="0"/>
                  <a:pt x="63" y="38"/>
                </a:cubicBezTo>
                <a:cubicBezTo>
                  <a:pt x="68" y="74"/>
                  <a:pt x="67" y="104"/>
                  <a:pt x="57" y="139"/>
                </a:cubicBezTo>
                <a:cubicBezTo>
                  <a:pt x="62" y="174"/>
                  <a:pt x="74" y="212"/>
                  <a:pt x="41" y="235"/>
                </a:cubicBezTo>
                <a:cubicBezTo>
                  <a:pt x="38" y="242"/>
                  <a:pt x="36" y="251"/>
                  <a:pt x="31" y="256"/>
                </a:cubicBezTo>
                <a:cubicBezTo>
                  <a:pt x="25" y="262"/>
                  <a:pt x="11" y="259"/>
                  <a:pt x="9" y="267"/>
                </a:cubicBezTo>
                <a:cubicBezTo>
                  <a:pt x="0" y="301"/>
                  <a:pt x="21" y="335"/>
                  <a:pt x="36" y="363"/>
                </a:cubicBezTo>
                <a:cubicBezTo>
                  <a:pt x="49" y="418"/>
                  <a:pt x="36" y="349"/>
                  <a:pt x="36" y="406"/>
                </a:cubicBezTo>
                <a:cubicBezTo>
                  <a:pt x="36" y="433"/>
                  <a:pt x="61" y="520"/>
                  <a:pt x="95" y="534"/>
                </a:cubicBezTo>
                <a:cubicBezTo>
                  <a:pt x="105" y="538"/>
                  <a:pt x="116" y="534"/>
                  <a:pt x="127" y="534"/>
                </a:cubicBezTo>
              </a:path>
            </a:pathLst>
          </a:custGeom>
          <a:solidFill>
            <a:schemeClr val="hlink"/>
          </a:solidFill>
          <a:ln w="19050" cmpd="sng">
            <a:solidFill>
              <a:schemeClr val="accent2"/>
            </a:solidFill>
            <a:round/>
            <a:headEnd/>
            <a:tailEnd/>
          </a:ln>
        </p:spPr>
        <p:txBody>
          <a:bodyPr/>
          <a:lstStyle/>
          <a:p>
            <a:endParaRPr lang="en-GB"/>
          </a:p>
        </p:txBody>
      </p:sp>
      <p:sp>
        <p:nvSpPr>
          <p:cNvPr id="5127" name="Freeform 13"/>
          <p:cNvSpPr>
            <a:spLocks/>
          </p:cNvSpPr>
          <p:nvPr/>
        </p:nvSpPr>
        <p:spPr bwMode="auto">
          <a:xfrm>
            <a:off x="6199188" y="3860800"/>
            <a:ext cx="157162" cy="738188"/>
          </a:xfrm>
          <a:custGeom>
            <a:avLst/>
            <a:gdLst>
              <a:gd name="T0" fmla="*/ 956 w 165"/>
              <a:gd name="T1" fmla="*/ 71512 h 650"/>
              <a:gd name="T2" fmla="*/ 956 w 165"/>
              <a:gd name="T3" fmla="*/ 56756 h 650"/>
              <a:gd name="T4" fmla="*/ 956 w 165"/>
              <a:gd name="T5" fmla="*/ 41999 h 650"/>
              <a:gd name="T6" fmla="*/ 956 w 165"/>
              <a:gd name="T7" fmla="*/ 15892 h 650"/>
              <a:gd name="T8" fmla="*/ 956 w 165"/>
              <a:gd name="T9" fmla="*/ 0 h 650"/>
              <a:gd name="T10" fmla="*/ 956 w 165"/>
              <a:gd name="T11" fmla="*/ 2270 h 650"/>
              <a:gd name="T12" fmla="*/ 1912 w 165"/>
              <a:gd name="T13" fmla="*/ 2270 h 650"/>
              <a:gd name="T14" fmla="*/ 956 w 165"/>
              <a:gd name="T15" fmla="*/ 17027 h 650"/>
              <a:gd name="T16" fmla="*/ 956 w 165"/>
              <a:gd name="T17" fmla="*/ 29513 h 650"/>
              <a:gd name="T18" fmla="*/ 956 w 165"/>
              <a:gd name="T19" fmla="*/ 53350 h 650"/>
              <a:gd name="T20" fmla="*/ 1912 w 165"/>
              <a:gd name="T21" fmla="*/ 59026 h 650"/>
              <a:gd name="T22" fmla="*/ 1912 w 165"/>
              <a:gd name="T23" fmla="*/ 60161 h 650"/>
              <a:gd name="T24" fmla="*/ 956 w 165"/>
              <a:gd name="T25" fmla="*/ 70377 h 650"/>
              <a:gd name="T26" fmla="*/ 956 w 165"/>
              <a:gd name="T27" fmla="*/ 71512 h 6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5"/>
              <a:gd name="T43" fmla="*/ 0 h 650"/>
              <a:gd name="T44" fmla="*/ 165 w 165"/>
              <a:gd name="T45" fmla="*/ 650 h 6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5" h="650">
                <a:moveTo>
                  <a:pt x="50" y="650"/>
                </a:moveTo>
                <a:cubicBezTo>
                  <a:pt x="36" y="605"/>
                  <a:pt x="46" y="560"/>
                  <a:pt x="66" y="517"/>
                </a:cubicBezTo>
                <a:cubicBezTo>
                  <a:pt x="58" y="451"/>
                  <a:pt x="51" y="445"/>
                  <a:pt x="24" y="389"/>
                </a:cubicBezTo>
                <a:cubicBezTo>
                  <a:pt x="30" y="303"/>
                  <a:pt x="50" y="232"/>
                  <a:pt x="29" y="144"/>
                </a:cubicBezTo>
                <a:cubicBezTo>
                  <a:pt x="24" y="93"/>
                  <a:pt x="0" y="19"/>
                  <a:pt x="61" y="0"/>
                </a:cubicBezTo>
                <a:cubicBezTo>
                  <a:pt x="84" y="2"/>
                  <a:pt x="107" y="2"/>
                  <a:pt x="130" y="5"/>
                </a:cubicBezTo>
                <a:cubicBezTo>
                  <a:pt x="137" y="6"/>
                  <a:pt x="150" y="3"/>
                  <a:pt x="152" y="10"/>
                </a:cubicBezTo>
                <a:cubicBezTo>
                  <a:pt x="165" y="69"/>
                  <a:pt x="129" y="113"/>
                  <a:pt x="114" y="165"/>
                </a:cubicBezTo>
                <a:cubicBezTo>
                  <a:pt x="118" y="204"/>
                  <a:pt x="126" y="235"/>
                  <a:pt x="136" y="272"/>
                </a:cubicBezTo>
                <a:cubicBezTo>
                  <a:pt x="119" y="332"/>
                  <a:pt x="117" y="423"/>
                  <a:pt x="130" y="485"/>
                </a:cubicBezTo>
                <a:cubicBezTo>
                  <a:pt x="133" y="501"/>
                  <a:pt x="145" y="514"/>
                  <a:pt x="152" y="528"/>
                </a:cubicBezTo>
                <a:cubicBezTo>
                  <a:pt x="155" y="535"/>
                  <a:pt x="162" y="549"/>
                  <a:pt x="162" y="549"/>
                </a:cubicBezTo>
                <a:cubicBezTo>
                  <a:pt x="159" y="571"/>
                  <a:pt x="160" y="639"/>
                  <a:pt x="125" y="645"/>
                </a:cubicBezTo>
                <a:cubicBezTo>
                  <a:pt x="100" y="649"/>
                  <a:pt x="75" y="648"/>
                  <a:pt x="50" y="650"/>
                </a:cubicBezTo>
                <a:close/>
              </a:path>
            </a:pathLst>
          </a:custGeom>
          <a:solidFill>
            <a:schemeClr val="hlink"/>
          </a:solidFill>
          <a:ln w="19050" cmpd="sng">
            <a:solidFill>
              <a:schemeClr val="accent2"/>
            </a:solidFill>
            <a:round/>
            <a:headEnd/>
            <a:tailEnd/>
          </a:ln>
        </p:spPr>
        <p:txBody>
          <a:bodyPr/>
          <a:lstStyle/>
          <a:p>
            <a:endParaRPr lang="en-GB"/>
          </a:p>
        </p:txBody>
      </p:sp>
      <p:sp>
        <p:nvSpPr>
          <p:cNvPr id="5128" name="Freeform 14"/>
          <p:cNvSpPr>
            <a:spLocks/>
          </p:cNvSpPr>
          <p:nvPr/>
        </p:nvSpPr>
        <p:spPr bwMode="auto">
          <a:xfrm>
            <a:off x="6673850" y="3627438"/>
            <a:ext cx="244475" cy="900112"/>
          </a:xfrm>
          <a:custGeom>
            <a:avLst/>
            <a:gdLst>
              <a:gd name="T0" fmla="*/ 975 w 251"/>
              <a:gd name="T1" fmla="*/ 68993 h 808"/>
              <a:gd name="T2" fmla="*/ 0 w 251"/>
              <a:gd name="T3" fmla="*/ 62316 h 808"/>
              <a:gd name="T4" fmla="*/ 975 w 251"/>
              <a:gd name="T5" fmla="*/ 44512 h 808"/>
              <a:gd name="T6" fmla="*/ 975 w 251"/>
              <a:gd name="T7" fmla="*/ 35609 h 808"/>
              <a:gd name="T8" fmla="*/ 975 w 251"/>
              <a:gd name="T9" fmla="*/ 30045 h 808"/>
              <a:gd name="T10" fmla="*/ 975 w 251"/>
              <a:gd name="T11" fmla="*/ 27820 h 808"/>
              <a:gd name="T12" fmla="*/ 975 w 251"/>
              <a:gd name="T13" fmla="*/ 8902 h 808"/>
              <a:gd name="T14" fmla="*/ 975 w 251"/>
              <a:gd name="T15" fmla="*/ 4451 h 808"/>
              <a:gd name="T16" fmla="*/ 1949 w 251"/>
              <a:gd name="T17" fmla="*/ 2226 h 808"/>
              <a:gd name="T18" fmla="*/ 2924 w 251"/>
              <a:gd name="T19" fmla="*/ 2226 h 808"/>
              <a:gd name="T20" fmla="*/ 2924 w 251"/>
              <a:gd name="T21" fmla="*/ 4451 h 808"/>
              <a:gd name="T22" fmla="*/ 2924 w 251"/>
              <a:gd name="T23" fmla="*/ 27820 h 808"/>
              <a:gd name="T24" fmla="*/ 1949 w 251"/>
              <a:gd name="T25" fmla="*/ 44512 h 808"/>
              <a:gd name="T26" fmla="*/ 1949 w 251"/>
              <a:gd name="T27" fmla="*/ 61204 h 808"/>
              <a:gd name="T28" fmla="*/ 1949 w 251"/>
              <a:gd name="T29" fmla="*/ 66768 h 808"/>
              <a:gd name="T30" fmla="*/ 975 w 251"/>
              <a:gd name="T31" fmla="*/ 68993 h 808"/>
              <a:gd name="T32" fmla="*/ 975 w 251"/>
              <a:gd name="T33" fmla="*/ 68993 h 8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
              <a:gd name="T52" fmla="*/ 0 h 808"/>
              <a:gd name="T53" fmla="*/ 251 w 251"/>
              <a:gd name="T54" fmla="*/ 808 h 8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 h="808">
                <a:moveTo>
                  <a:pt x="16" y="792"/>
                </a:moveTo>
                <a:cubicBezTo>
                  <a:pt x="10" y="767"/>
                  <a:pt x="7" y="742"/>
                  <a:pt x="0" y="717"/>
                </a:cubicBezTo>
                <a:cubicBezTo>
                  <a:pt x="7" y="615"/>
                  <a:pt x="15" y="594"/>
                  <a:pt x="70" y="514"/>
                </a:cubicBezTo>
                <a:cubicBezTo>
                  <a:pt x="66" y="475"/>
                  <a:pt x="68" y="435"/>
                  <a:pt x="59" y="397"/>
                </a:cubicBezTo>
                <a:cubicBezTo>
                  <a:pt x="55" y="378"/>
                  <a:pt x="32" y="344"/>
                  <a:pt x="32" y="344"/>
                </a:cubicBezTo>
                <a:cubicBezTo>
                  <a:pt x="30" y="333"/>
                  <a:pt x="27" y="323"/>
                  <a:pt x="27" y="312"/>
                </a:cubicBezTo>
                <a:cubicBezTo>
                  <a:pt x="27" y="227"/>
                  <a:pt x="35" y="174"/>
                  <a:pt x="54" y="98"/>
                </a:cubicBezTo>
                <a:cubicBezTo>
                  <a:pt x="57" y="85"/>
                  <a:pt x="59" y="67"/>
                  <a:pt x="70" y="56"/>
                </a:cubicBezTo>
                <a:cubicBezTo>
                  <a:pt x="98" y="28"/>
                  <a:pt x="148" y="39"/>
                  <a:pt x="187" y="34"/>
                </a:cubicBezTo>
                <a:cubicBezTo>
                  <a:pt x="242" y="7"/>
                  <a:pt x="221" y="0"/>
                  <a:pt x="240" y="34"/>
                </a:cubicBezTo>
                <a:cubicBezTo>
                  <a:pt x="243" y="40"/>
                  <a:pt x="247" y="45"/>
                  <a:pt x="251" y="50"/>
                </a:cubicBezTo>
                <a:cubicBezTo>
                  <a:pt x="248" y="144"/>
                  <a:pt x="241" y="222"/>
                  <a:pt x="224" y="312"/>
                </a:cubicBezTo>
                <a:cubicBezTo>
                  <a:pt x="219" y="391"/>
                  <a:pt x="206" y="441"/>
                  <a:pt x="187" y="514"/>
                </a:cubicBezTo>
                <a:cubicBezTo>
                  <a:pt x="183" y="578"/>
                  <a:pt x="182" y="642"/>
                  <a:pt x="176" y="706"/>
                </a:cubicBezTo>
                <a:cubicBezTo>
                  <a:pt x="175" y="716"/>
                  <a:pt x="167" y="758"/>
                  <a:pt x="155" y="770"/>
                </a:cubicBezTo>
                <a:cubicBezTo>
                  <a:pt x="138" y="787"/>
                  <a:pt x="79" y="790"/>
                  <a:pt x="70" y="792"/>
                </a:cubicBezTo>
                <a:cubicBezTo>
                  <a:pt x="25" y="802"/>
                  <a:pt x="52" y="808"/>
                  <a:pt x="16" y="792"/>
                </a:cubicBezTo>
                <a:close/>
              </a:path>
            </a:pathLst>
          </a:custGeom>
          <a:solidFill>
            <a:schemeClr val="hlink"/>
          </a:solidFill>
          <a:ln w="19050" cmpd="sng">
            <a:solidFill>
              <a:schemeClr val="accent2"/>
            </a:solidFill>
            <a:round/>
            <a:headEnd/>
            <a:tailEnd/>
          </a:ln>
        </p:spPr>
        <p:txBody>
          <a:bodyPr/>
          <a:lstStyle/>
          <a:p>
            <a:endParaRPr lang="en-GB"/>
          </a:p>
        </p:txBody>
      </p:sp>
      <p:sp>
        <p:nvSpPr>
          <p:cNvPr id="5129" name="Freeform 15"/>
          <p:cNvSpPr>
            <a:spLocks/>
          </p:cNvSpPr>
          <p:nvPr/>
        </p:nvSpPr>
        <p:spPr bwMode="auto">
          <a:xfrm>
            <a:off x="7148513" y="3482975"/>
            <a:ext cx="190500" cy="942975"/>
          </a:xfrm>
          <a:custGeom>
            <a:avLst/>
            <a:gdLst>
              <a:gd name="T0" fmla="*/ 970 w 197"/>
              <a:gd name="T1" fmla="*/ 30872 h 916"/>
              <a:gd name="T2" fmla="*/ 970 w 197"/>
              <a:gd name="T3" fmla="*/ 29843 h 916"/>
              <a:gd name="T4" fmla="*/ 970 w 197"/>
              <a:gd name="T5" fmla="*/ 29843 h 916"/>
              <a:gd name="T6" fmla="*/ 970 w 197"/>
              <a:gd name="T7" fmla="*/ 24697 h 916"/>
              <a:gd name="T8" fmla="*/ 970 w 197"/>
              <a:gd name="T9" fmla="*/ 18523 h 916"/>
              <a:gd name="T10" fmla="*/ 970 w 197"/>
              <a:gd name="T11" fmla="*/ 12349 h 916"/>
              <a:gd name="T12" fmla="*/ 970 w 197"/>
              <a:gd name="T13" fmla="*/ 7203 h 916"/>
              <a:gd name="T14" fmla="*/ 970 w 197"/>
              <a:gd name="T15" fmla="*/ 1029 h 916"/>
              <a:gd name="T16" fmla="*/ 1940 w 197"/>
              <a:gd name="T17" fmla="*/ 3087 h 916"/>
              <a:gd name="T18" fmla="*/ 1940 w 197"/>
              <a:gd name="T19" fmla="*/ 4116 h 916"/>
              <a:gd name="T20" fmla="*/ 1940 w 197"/>
              <a:gd name="T21" fmla="*/ 7203 h 916"/>
              <a:gd name="T22" fmla="*/ 1940 w 197"/>
              <a:gd name="T23" fmla="*/ 9262 h 916"/>
              <a:gd name="T24" fmla="*/ 1940 w 197"/>
              <a:gd name="T25" fmla="*/ 14407 h 916"/>
              <a:gd name="T26" fmla="*/ 1940 w 197"/>
              <a:gd name="T27" fmla="*/ 22639 h 916"/>
              <a:gd name="T28" fmla="*/ 970 w 197"/>
              <a:gd name="T29" fmla="*/ 30872 h 916"/>
              <a:gd name="T30" fmla="*/ 970 w 197"/>
              <a:gd name="T31" fmla="*/ 30872 h 916"/>
              <a:gd name="T32" fmla="*/ 970 w 197"/>
              <a:gd name="T33" fmla="*/ 30872 h 9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7"/>
              <a:gd name="T52" fmla="*/ 0 h 916"/>
              <a:gd name="T53" fmla="*/ 197 w 197"/>
              <a:gd name="T54" fmla="*/ 916 h 9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7" h="916">
                <a:moveTo>
                  <a:pt x="44" y="906"/>
                </a:moveTo>
                <a:cubicBezTo>
                  <a:pt x="41" y="901"/>
                  <a:pt x="38" y="895"/>
                  <a:pt x="34" y="890"/>
                </a:cubicBezTo>
                <a:cubicBezTo>
                  <a:pt x="30" y="885"/>
                  <a:pt x="19" y="885"/>
                  <a:pt x="18" y="879"/>
                </a:cubicBezTo>
                <a:cubicBezTo>
                  <a:pt x="10" y="838"/>
                  <a:pt x="33" y="776"/>
                  <a:pt x="39" y="735"/>
                </a:cubicBezTo>
                <a:cubicBezTo>
                  <a:pt x="35" y="672"/>
                  <a:pt x="24" y="616"/>
                  <a:pt x="12" y="554"/>
                </a:cubicBezTo>
                <a:cubicBezTo>
                  <a:pt x="15" y="483"/>
                  <a:pt x="0" y="434"/>
                  <a:pt x="39" y="383"/>
                </a:cubicBezTo>
                <a:cubicBezTo>
                  <a:pt x="52" y="330"/>
                  <a:pt x="42" y="276"/>
                  <a:pt x="34" y="223"/>
                </a:cubicBezTo>
                <a:cubicBezTo>
                  <a:pt x="36" y="174"/>
                  <a:pt x="15" y="52"/>
                  <a:pt x="76" y="20"/>
                </a:cubicBezTo>
                <a:cubicBezTo>
                  <a:pt x="166" y="26"/>
                  <a:pt x="190" y="0"/>
                  <a:pt x="178" y="84"/>
                </a:cubicBezTo>
                <a:cubicBezTo>
                  <a:pt x="177" y="92"/>
                  <a:pt x="174" y="99"/>
                  <a:pt x="172" y="106"/>
                </a:cubicBezTo>
                <a:cubicBezTo>
                  <a:pt x="172" y="108"/>
                  <a:pt x="160" y="212"/>
                  <a:pt x="156" y="234"/>
                </a:cubicBezTo>
                <a:cubicBezTo>
                  <a:pt x="153" y="248"/>
                  <a:pt x="146" y="276"/>
                  <a:pt x="146" y="276"/>
                </a:cubicBezTo>
                <a:cubicBezTo>
                  <a:pt x="150" y="336"/>
                  <a:pt x="152" y="374"/>
                  <a:pt x="178" y="426"/>
                </a:cubicBezTo>
                <a:cubicBezTo>
                  <a:pt x="197" y="504"/>
                  <a:pt x="164" y="585"/>
                  <a:pt x="146" y="660"/>
                </a:cubicBezTo>
                <a:cubicBezTo>
                  <a:pt x="149" y="718"/>
                  <a:pt x="183" y="885"/>
                  <a:pt x="119" y="916"/>
                </a:cubicBezTo>
                <a:cubicBezTo>
                  <a:pt x="101" y="914"/>
                  <a:pt x="84" y="913"/>
                  <a:pt x="66" y="911"/>
                </a:cubicBezTo>
                <a:cubicBezTo>
                  <a:pt x="19" y="905"/>
                  <a:pt x="27" y="906"/>
                  <a:pt x="44" y="906"/>
                </a:cubicBezTo>
                <a:close/>
              </a:path>
            </a:pathLst>
          </a:custGeom>
          <a:solidFill>
            <a:schemeClr val="hlink"/>
          </a:solidFill>
          <a:ln w="19050" cmpd="sng">
            <a:solidFill>
              <a:schemeClr val="accent2"/>
            </a:solidFill>
            <a:round/>
            <a:headEnd/>
            <a:tailEnd/>
          </a:ln>
        </p:spPr>
        <p:txBody>
          <a:bodyPr/>
          <a:lstStyle/>
          <a:p>
            <a:endParaRPr lang="en-GB"/>
          </a:p>
        </p:txBody>
      </p:sp>
      <p:sp>
        <p:nvSpPr>
          <p:cNvPr id="5130" name="Freeform 16"/>
          <p:cNvSpPr>
            <a:spLocks/>
          </p:cNvSpPr>
          <p:nvPr/>
        </p:nvSpPr>
        <p:spPr bwMode="auto">
          <a:xfrm>
            <a:off x="6772275" y="2366963"/>
            <a:ext cx="1957388" cy="2014537"/>
          </a:xfrm>
          <a:custGeom>
            <a:avLst/>
            <a:gdLst>
              <a:gd name="T0" fmla="*/ 11599 w 2026"/>
              <a:gd name="T1" fmla="*/ 20263 h 2187"/>
              <a:gd name="T2" fmla="*/ 10632 w 2026"/>
              <a:gd name="T3" fmla="*/ 19342 h 2187"/>
              <a:gd name="T4" fmla="*/ 10632 w 2026"/>
              <a:gd name="T5" fmla="*/ 16579 h 2187"/>
              <a:gd name="T6" fmla="*/ 11599 w 2026"/>
              <a:gd name="T7" fmla="*/ 16579 h 2187"/>
              <a:gd name="T8" fmla="*/ 10632 w 2026"/>
              <a:gd name="T9" fmla="*/ 15657 h 2187"/>
              <a:gd name="T10" fmla="*/ 11599 w 2026"/>
              <a:gd name="T11" fmla="*/ 12894 h 2187"/>
              <a:gd name="T12" fmla="*/ 11599 w 2026"/>
              <a:gd name="T13" fmla="*/ 11973 h 2187"/>
              <a:gd name="T14" fmla="*/ 10632 w 2026"/>
              <a:gd name="T15" fmla="*/ 10131 h 2187"/>
              <a:gd name="T16" fmla="*/ 11599 w 2026"/>
              <a:gd name="T17" fmla="*/ 6447 h 2187"/>
              <a:gd name="T18" fmla="*/ 11599 w 2026"/>
              <a:gd name="T19" fmla="*/ 4605 h 2187"/>
              <a:gd name="T20" fmla="*/ 6766 w 2026"/>
              <a:gd name="T21" fmla="*/ 1842 h 2187"/>
              <a:gd name="T22" fmla="*/ 1933 w 2026"/>
              <a:gd name="T23" fmla="*/ 1842 h 2187"/>
              <a:gd name="T24" fmla="*/ 967 w 2026"/>
              <a:gd name="T25" fmla="*/ 1842 h 2187"/>
              <a:gd name="T26" fmla="*/ 967 w 2026"/>
              <a:gd name="T27" fmla="*/ 921 h 2187"/>
              <a:gd name="T28" fmla="*/ 967 w 2026"/>
              <a:gd name="T29" fmla="*/ 921 h 2187"/>
              <a:gd name="T30" fmla="*/ 967 w 2026"/>
              <a:gd name="T31" fmla="*/ 921 h 2187"/>
              <a:gd name="T32" fmla="*/ 967 w 2026"/>
              <a:gd name="T33" fmla="*/ 0 h 2187"/>
              <a:gd name="T34" fmla="*/ 3866 w 2026"/>
              <a:gd name="T35" fmla="*/ 921 h 2187"/>
              <a:gd name="T36" fmla="*/ 16432 w 2026"/>
              <a:gd name="T37" fmla="*/ 921 h 2187"/>
              <a:gd name="T38" fmla="*/ 21265 w 2026"/>
              <a:gd name="T39" fmla="*/ 921 h 2187"/>
              <a:gd name="T40" fmla="*/ 22231 w 2026"/>
              <a:gd name="T41" fmla="*/ 921 h 2187"/>
              <a:gd name="T42" fmla="*/ 22231 w 2026"/>
              <a:gd name="T43" fmla="*/ 921 h 2187"/>
              <a:gd name="T44" fmla="*/ 22231 w 2026"/>
              <a:gd name="T45" fmla="*/ 921 h 2187"/>
              <a:gd name="T46" fmla="*/ 22231 w 2026"/>
              <a:gd name="T47" fmla="*/ 921 h 2187"/>
              <a:gd name="T48" fmla="*/ 22231 w 2026"/>
              <a:gd name="T49" fmla="*/ 921 h 2187"/>
              <a:gd name="T50" fmla="*/ 22231 w 2026"/>
              <a:gd name="T51" fmla="*/ 1842 h 2187"/>
              <a:gd name="T52" fmla="*/ 22231 w 2026"/>
              <a:gd name="T53" fmla="*/ 4605 h 2187"/>
              <a:gd name="T54" fmla="*/ 22231 w 2026"/>
              <a:gd name="T55" fmla="*/ 6447 h 2187"/>
              <a:gd name="T56" fmla="*/ 22231 w 2026"/>
              <a:gd name="T57" fmla="*/ 11052 h 2187"/>
              <a:gd name="T58" fmla="*/ 22231 w 2026"/>
              <a:gd name="T59" fmla="*/ 14736 h 2187"/>
              <a:gd name="T60" fmla="*/ 22231 w 2026"/>
              <a:gd name="T61" fmla="*/ 15657 h 2187"/>
              <a:gd name="T62" fmla="*/ 22231 w 2026"/>
              <a:gd name="T63" fmla="*/ 19342 h 2187"/>
              <a:gd name="T64" fmla="*/ 21265 w 2026"/>
              <a:gd name="T65" fmla="*/ 20263 h 2187"/>
              <a:gd name="T66" fmla="*/ 20298 w 2026"/>
              <a:gd name="T67" fmla="*/ 19342 h 2187"/>
              <a:gd name="T68" fmla="*/ 19332 w 2026"/>
              <a:gd name="T69" fmla="*/ 19342 h 2187"/>
              <a:gd name="T70" fmla="*/ 19332 w 2026"/>
              <a:gd name="T71" fmla="*/ 18421 h 2187"/>
              <a:gd name="T72" fmla="*/ 20298 w 2026"/>
              <a:gd name="T73" fmla="*/ 16579 h 2187"/>
              <a:gd name="T74" fmla="*/ 20298 w 2026"/>
              <a:gd name="T75" fmla="*/ 16579 h 2187"/>
              <a:gd name="T76" fmla="*/ 20298 w 2026"/>
              <a:gd name="T77" fmla="*/ 16579 h 2187"/>
              <a:gd name="T78" fmla="*/ 20298 w 2026"/>
              <a:gd name="T79" fmla="*/ 15657 h 2187"/>
              <a:gd name="T80" fmla="*/ 20298 w 2026"/>
              <a:gd name="T81" fmla="*/ 14736 h 2187"/>
              <a:gd name="T82" fmla="*/ 21265 w 2026"/>
              <a:gd name="T83" fmla="*/ 13815 h 2187"/>
              <a:gd name="T84" fmla="*/ 20298 w 2026"/>
              <a:gd name="T85" fmla="*/ 9210 h 2187"/>
              <a:gd name="T86" fmla="*/ 20298 w 2026"/>
              <a:gd name="T87" fmla="*/ 7368 h 2187"/>
              <a:gd name="T88" fmla="*/ 20298 w 2026"/>
              <a:gd name="T89" fmla="*/ 4605 h 2187"/>
              <a:gd name="T90" fmla="*/ 19332 w 2026"/>
              <a:gd name="T91" fmla="*/ 3684 h 2187"/>
              <a:gd name="T92" fmla="*/ 19332 w 2026"/>
              <a:gd name="T93" fmla="*/ 3684 h 2187"/>
              <a:gd name="T94" fmla="*/ 18365 w 2026"/>
              <a:gd name="T95" fmla="*/ 3684 h 2187"/>
              <a:gd name="T96" fmla="*/ 17399 w 2026"/>
              <a:gd name="T97" fmla="*/ 2763 h 2187"/>
              <a:gd name="T98" fmla="*/ 17399 w 2026"/>
              <a:gd name="T99" fmla="*/ 2763 h 2187"/>
              <a:gd name="T100" fmla="*/ 14499 w 2026"/>
              <a:gd name="T101" fmla="*/ 3684 h 2187"/>
              <a:gd name="T102" fmla="*/ 14499 w 2026"/>
              <a:gd name="T103" fmla="*/ 6447 h 2187"/>
              <a:gd name="T104" fmla="*/ 13532 w 2026"/>
              <a:gd name="T105" fmla="*/ 6447 h 2187"/>
              <a:gd name="T106" fmla="*/ 13532 w 2026"/>
              <a:gd name="T107" fmla="*/ 7368 h 2187"/>
              <a:gd name="T108" fmla="*/ 13532 w 2026"/>
              <a:gd name="T109" fmla="*/ 14736 h 2187"/>
              <a:gd name="T110" fmla="*/ 13532 w 2026"/>
              <a:gd name="T111" fmla="*/ 18421 h 2187"/>
              <a:gd name="T112" fmla="*/ 13532 w 2026"/>
              <a:gd name="T113" fmla="*/ 19342 h 2187"/>
              <a:gd name="T114" fmla="*/ 12566 w 2026"/>
              <a:gd name="T115" fmla="*/ 19342 h 2187"/>
              <a:gd name="T116" fmla="*/ 11599 w 2026"/>
              <a:gd name="T117" fmla="*/ 20263 h 2187"/>
              <a:gd name="T118" fmla="*/ 10632 w 2026"/>
              <a:gd name="T119" fmla="*/ 19342 h 21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26"/>
              <a:gd name="T181" fmla="*/ 0 h 2187"/>
              <a:gd name="T182" fmla="*/ 2026 w 2026"/>
              <a:gd name="T183" fmla="*/ 2187 h 21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26" h="2187">
                <a:moveTo>
                  <a:pt x="1018" y="2182"/>
                </a:moveTo>
                <a:cubicBezTo>
                  <a:pt x="1012" y="2166"/>
                  <a:pt x="1002" y="2134"/>
                  <a:pt x="1002" y="2134"/>
                </a:cubicBezTo>
                <a:cubicBezTo>
                  <a:pt x="996" y="2057"/>
                  <a:pt x="969" y="1972"/>
                  <a:pt x="1007" y="1899"/>
                </a:cubicBezTo>
                <a:cubicBezTo>
                  <a:pt x="1013" y="1874"/>
                  <a:pt x="1019" y="1850"/>
                  <a:pt x="1023" y="1824"/>
                </a:cubicBezTo>
                <a:cubicBezTo>
                  <a:pt x="1017" y="1788"/>
                  <a:pt x="1006" y="1753"/>
                  <a:pt x="996" y="1718"/>
                </a:cubicBezTo>
                <a:cubicBezTo>
                  <a:pt x="1000" y="1623"/>
                  <a:pt x="1011" y="1534"/>
                  <a:pt x="1023" y="1440"/>
                </a:cubicBezTo>
                <a:cubicBezTo>
                  <a:pt x="1028" y="1405"/>
                  <a:pt x="1039" y="1334"/>
                  <a:pt x="1039" y="1334"/>
                </a:cubicBezTo>
                <a:cubicBezTo>
                  <a:pt x="1028" y="1241"/>
                  <a:pt x="1016" y="1149"/>
                  <a:pt x="1007" y="1056"/>
                </a:cubicBezTo>
                <a:cubicBezTo>
                  <a:pt x="1014" y="927"/>
                  <a:pt x="1028" y="799"/>
                  <a:pt x="1050" y="672"/>
                </a:cubicBezTo>
                <a:cubicBezTo>
                  <a:pt x="1048" y="605"/>
                  <a:pt x="1048" y="537"/>
                  <a:pt x="1044" y="470"/>
                </a:cubicBezTo>
                <a:cubicBezTo>
                  <a:pt x="1032" y="271"/>
                  <a:pt x="822" y="251"/>
                  <a:pt x="666" y="214"/>
                </a:cubicBezTo>
                <a:cubicBezTo>
                  <a:pt x="533" y="148"/>
                  <a:pt x="306" y="195"/>
                  <a:pt x="143" y="182"/>
                </a:cubicBezTo>
                <a:cubicBezTo>
                  <a:pt x="125" y="178"/>
                  <a:pt x="107" y="177"/>
                  <a:pt x="90" y="171"/>
                </a:cubicBezTo>
                <a:cubicBezTo>
                  <a:pt x="75" y="166"/>
                  <a:pt x="47" y="150"/>
                  <a:pt x="47" y="150"/>
                </a:cubicBezTo>
                <a:cubicBezTo>
                  <a:pt x="40" y="143"/>
                  <a:pt x="32" y="136"/>
                  <a:pt x="26" y="128"/>
                </a:cubicBezTo>
                <a:cubicBezTo>
                  <a:pt x="17" y="115"/>
                  <a:pt x="4" y="86"/>
                  <a:pt x="4" y="86"/>
                </a:cubicBezTo>
                <a:cubicBezTo>
                  <a:pt x="10" y="18"/>
                  <a:pt x="0" y="25"/>
                  <a:pt x="47" y="0"/>
                </a:cubicBezTo>
                <a:cubicBezTo>
                  <a:pt x="140" y="18"/>
                  <a:pt x="240" y="12"/>
                  <a:pt x="335" y="16"/>
                </a:cubicBezTo>
                <a:cubicBezTo>
                  <a:pt x="716" y="12"/>
                  <a:pt x="1095" y="16"/>
                  <a:pt x="1476" y="22"/>
                </a:cubicBezTo>
                <a:cubicBezTo>
                  <a:pt x="1607" y="26"/>
                  <a:pt x="1742" y="27"/>
                  <a:pt x="1871" y="54"/>
                </a:cubicBezTo>
                <a:cubicBezTo>
                  <a:pt x="1888" y="62"/>
                  <a:pt x="1909" y="64"/>
                  <a:pt x="1924" y="75"/>
                </a:cubicBezTo>
                <a:cubicBezTo>
                  <a:pt x="1930" y="80"/>
                  <a:pt x="1929" y="90"/>
                  <a:pt x="1935" y="96"/>
                </a:cubicBezTo>
                <a:cubicBezTo>
                  <a:pt x="1941" y="102"/>
                  <a:pt x="1949" y="103"/>
                  <a:pt x="1956" y="107"/>
                </a:cubicBezTo>
                <a:cubicBezTo>
                  <a:pt x="1960" y="114"/>
                  <a:pt x="1961" y="122"/>
                  <a:pt x="1967" y="128"/>
                </a:cubicBezTo>
                <a:cubicBezTo>
                  <a:pt x="1973" y="134"/>
                  <a:pt x="1983" y="133"/>
                  <a:pt x="1988" y="139"/>
                </a:cubicBezTo>
                <a:cubicBezTo>
                  <a:pt x="1999" y="154"/>
                  <a:pt x="2001" y="175"/>
                  <a:pt x="2010" y="192"/>
                </a:cubicBezTo>
                <a:cubicBezTo>
                  <a:pt x="2026" y="278"/>
                  <a:pt x="2010" y="440"/>
                  <a:pt x="1967" y="523"/>
                </a:cubicBezTo>
                <a:cubicBezTo>
                  <a:pt x="1954" y="575"/>
                  <a:pt x="1943" y="605"/>
                  <a:pt x="1935" y="662"/>
                </a:cubicBezTo>
                <a:cubicBezTo>
                  <a:pt x="1939" y="841"/>
                  <a:pt x="1930" y="1049"/>
                  <a:pt x="1972" y="1227"/>
                </a:cubicBezTo>
                <a:cubicBezTo>
                  <a:pt x="1969" y="1359"/>
                  <a:pt x="1966" y="1473"/>
                  <a:pt x="1956" y="1600"/>
                </a:cubicBezTo>
                <a:cubicBezTo>
                  <a:pt x="1952" y="1650"/>
                  <a:pt x="1946" y="1750"/>
                  <a:pt x="1946" y="1750"/>
                </a:cubicBezTo>
                <a:cubicBezTo>
                  <a:pt x="1944" y="1871"/>
                  <a:pt x="1943" y="1991"/>
                  <a:pt x="1940" y="2112"/>
                </a:cubicBezTo>
                <a:cubicBezTo>
                  <a:pt x="1939" y="2158"/>
                  <a:pt x="1919" y="2174"/>
                  <a:pt x="1882" y="2187"/>
                </a:cubicBezTo>
                <a:cubicBezTo>
                  <a:pt x="1848" y="2179"/>
                  <a:pt x="1822" y="2174"/>
                  <a:pt x="1786" y="2171"/>
                </a:cubicBezTo>
                <a:cubicBezTo>
                  <a:pt x="1765" y="2166"/>
                  <a:pt x="1743" y="2160"/>
                  <a:pt x="1722" y="2155"/>
                </a:cubicBezTo>
                <a:cubicBezTo>
                  <a:pt x="1695" y="2104"/>
                  <a:pt x="1708" y="2137"/>
                  <a:pt x="1716" y="2027"/>
                </a:cubicBezTo>
                <a:cubicBezTo>
                  <a:pt x="1719" y="1983"/>
                  <a:pt x="1736" y="1942"/>
                  <a:pt x="1743" y="1899"/>
                </a:cubicBezTo>
                <a:cubicBezTo>
                  <a:pt x="1744" y="1892"/>
                  <a:pt x="1752" y="1842"/>
                  <a:pt x="1754" y="1835"/>
                </a:cubicBezTo>
                <a:cubicBezTo>
                  <a:pt x="1759" y="1820"/>
                  <a:pt x="1770" y="1807"/>
                  <a:pt x="1775" y="1792"/>
                </a:cubicBezTo>
                <a:cubicBezTo>
                  <a:pt x="1779" y="1781"/>
                  <a:pt x="1782" y="1771"/>
                  <a:pt x="1786" y="1760"/>
                </a:cubicBezTo>
                <a:cubicBezTo>
                  <a:pt x="1794" y="1694"/>
                  <a:pt x="1798" y="1675"/>
                  <a:pt x="1818" y="1622"/>
                </a:cubicBezTo>
                <a:cubicBezTo>
                  <a:pt x="1826" y="1601"/>
                  <a:pt x="1839" y="1558"/>
                  <a:pt x="1839" y="1558"/>
                </a:cubicBezTo>
                <a:cubicBezTo>
                  <a:pt x="1836" y="1374"/>
                  <a:pt x="1832" y="1196"/>
                  <a:pt x="1823" y="1014"/>
                </a:cubicBezTo>
                <a:cubicBezTo>
                  <a:pt x="1819" y="945"/>
                  <a:pt x="1823" y="868"/>
                  <a:pt x="1807" y="800"/>
                </a:cubicBezTo>
                <a:cubicBezTo>
                  <a:pt x="1797" y="691"/>
                  <a:pt x="1848" y="539"/>
                  <a:pt x="1764" y="459"/>
                </a:cubicBezTo>
                <a:cubicBezTo>
                  <a:pt x="1741" y="411"/>
                  <a:pt x="1773" y="465"/>
                  <a:pt x="1722" y="427"/>
                </a:cubicBezTo>
                <a:cubicBezTo>
                  <a:pt x="1716" y="422"/>
                  <a:pt x="1717" y="411"/>
                  <a:pt x="1711" y="406"/>
                </a:cubicBezTo>
                <a:cubicBezTo>
                  <a:pt x="1692" y="391"/>
                  <a:pt x="1670" y="382"/>
                  <a:pt x="1647" y="374"/>
                </a:cubicBezTo>
                <a:cubicBezTo>
                  <a:pt x="1626" y="367"/>
                  <a:pt x="1604" y="359"/>
                  <a:pt x="1583" y="352"/>
                </a:cubicBezTo>
                <a:cubicBezTo>
                  <a:pt x="1572" y="348"/>
                  <a:pt x="1551" y="342"/>
                  <a:pt x="1551" y="342"/>
                </a:cubicBezTo>
                <a:cubicBezTo>
                  <a:pt x="1462" y="346"/>
                  <a:pt x="1394" y="348"/>
                  <a:pt x="1316" y="384"/>
                </a:cubicBezTo>
                <a:cubicBezTo>
                  <a:pt x="1246" y="457"/>
                  <a:pt x="1249" y="568"/>
                  <a:pt x="1231" y="662"/>
                </a:cubicBezTo>
                <a:cubicBezTo>
                  <a:pt x="1226" y="687"/>
                  <a:pt x="1226" y="712"/>
                  <a:pt x="1220" y="736"/>
                </a:cubicBezTo>
                <a:cubicBezTo>
                  <a:pt x="1215" y="758"/>
                  <a:pt x="1199" y="800"/>
                  <a:pt x="1199" y="800"/>
                </a:cubicBezTo>
                <a:cubicBezTo>
                  <a:pt x="1160" y="1069"/>
                  <a:pt x="1180" y="1351"/>
                  <a:pt x="1210" y="1622"/>
                </a:cubicBezTo>
                <a:cubicBezTo>
                  <a:pt x="1208" y="1733"/>
                  <a:pt x="1214" y="1889"/>
                  <a:pt x="1199" y="2016"/>
                </a:cubicBezTo>
                <a:cubicBezTo>
                  <a:pt x="1197" y="2037"/>
                  <a:pt x="1174" y="2102"/>
                  <a:pt x="1156" y="2112"/>
                </a:cubicBezTo>
                <a:cubicBezTo>
                  <a:pt x="1142" y="2119"/>
                  <a:pt x="1114" y="2134"/>
                  <a:pt x="1114" y="2134"/>
                </a:cubicBezTo>
                <a:cubicBezTo>
                  <a:pt x="1098" y="2165"/>
                  <a:pt x="1069" y="2171"/>
                  <a:pt x="1039" y="2187"/>
                </a:cubicBezTo>
                <a:cubicBezTo>
                  <a:pt x="1009" y="2180"/>
                  <a:pt x="1019" y="2173"/>
                  <a:pt x="996" y="2160"/>
                </a:cubicBezTo>
              </a:path>
            </a:pathLst>
          </a:custGeom>
          <a:solidFill>
            <a:schemeClr val="hlink"/>
          </a:solidFill>
          <a:ln w="19050" cmpd="sng">
            <a:solidFill>
              <a:schemeClr val="accent2"/>
            </a:solidFill>
            <a:round/>
            <a:headEnd/>
            <a:tailEnd/>
          </a:ln>
        </p:spPr>
        <p:txBody>
          <a:bodyPr/>
          <a:lstStyle/>
          <a:p>
            <a:endParaRPr lang="en-GB"/>
          </a:p>
        </p:txBody>
      </p:sp>
      <p:sp>
        <p:nvSpPr>
          <p:cNvPr id="5131" name="Freeform 17"/>
          <p:cNvSpPr>
            <a:spLocks/>
          </p:cNvSpPr>
          <p:nvPr/>
        </p:nvSpPr>
        <p:spPr bwMode="auto">
          <a:xfrm>
            <a:off x="5072063" y="3935413"/>
            <a:ext cx="82550" cy="520700"/>
          </a:xfrm>
          <a:custGeom>
            <a:avLst/>
            <a:gdLst>
              <a:gd name="T0" fmla="*/ 0 w 168"/>
              <a:gd name="T1" fmla="*/ 0 h 1092"/>
              <a:gd name="T2" fmla="*/ 0 w 168"/>
              <a:gd name="T3" fmla="*/ 0 h 1092"/>
              <a:gd name="T4" fmla="*/ 0 w 168"/>
              <a:gd name="T5" fmla="*/ 0 h 1092"/>
              <a:gd name="T6" fmla="*/ 0 w 168"/>
              <a:gd name="T7" fmla="*/ 0 h 1092"/>
              <a:gd name="T8" fmla="*/ 0 w 168"/>
              <a:gd name="T9" fmla="*/ 0 h 1092"/>
              <a:gd name="T10" fmla="*/ 0 w 168"/>
              <a:gd name="T11" fmla="*/ 0 h 1092"/>
              <a:gd name="T12" fmla="*/ 0 w 168"/>
              <a:gd name="T13" fmla="*/ 0 h 1092"/>
              <a:gd name="T14" fmla="*/ 0 w 168"/>
              <a:gd name="T15" fmla="*/ 0 h 1092"/>
              <a:gd name="T16" fmla="*/ 0 w 168"/>
              <a:gd name="T17" fmla="*/ 0 h 1092"/>
              <a:gd name="T18" fmla="*/ 0 w 168"/>
              <a:gd name="T19" fmla="*/ 0 h 1092"/>
              <a:gd name="T20" fmla="*/ 0 w 168"/>
              <a:gd name="T21" fmla="*/ 0 h 1092"/>
              <a:gd name="T22" fmla="*/ 0 w 168"/>
              <a:gd name="T23" fmla="*/ 0 h 1092"/>
              <a:gd name="T24" fmla="*/ 0 w 168"/>
              <a:gd name="T25" fmla="*/ 0 h 1092"/>
              <a:gd name="T26" fmla="*/ 0 w 168"/>
              <a:gd name="T27" fmla="*/ 0 h 10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1092"/>
              <a:gd name="T44" fmla="*/ 168 w 168"/>
              <a:gd name="T45" fmla="*/ 1092 h 10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1092">
                <a:moveTo>
                  <a:pt x="71" y="1092"/>
                </a:moveTo>
                <a:cubicBezTo>
                  <a:pt x="70" y="1086"/>
                  <a:pt x="74" y="1072"/>
                  <a:pt x="63" y="1058"/>
                </a:cubicBezTo>
                <a:cubicBezTo>
                  <a:pt x="52" y="1044"/>
                  <a:pt x="10" y="1024"/>
                  <a:pt x="5" y="1006"/>
                </a:cubicBezTo>
                <a:cubicBezTo>
                  <a:pt x="0" y="988"/>
                  <a:pt x="6" y="972"/>
                  <a:pt x="31" y="948"/>
                </a:cubicBezTo>
                <a:cubicBezTo>
                  <a:pt x="56" y="924"/>
                  <a:pt x="157" y="898"/>
                  <a:pt x="153" y="860"/>
                </a:cubicBezTo>
                <a:cubicBezTo>
                  <a:pt x="149" y="822"/>
                  <a:pt x="5" y="766"/>
                  <a:pt x="5" y="718"/>
                </a:cubicBezTo>
                <a:cubicBezTo>
                  <a:pt x="5" y="670"/>
                  <a:pt x="153" y="620"/>
                  <a:pt x="153" y="572"/>
                </a:cubicBezTo>
                <a:cubicBezTo>
                  <a:pt x="153" y="524"/>
                  <a:pt x="7" y="478"/>
                  <a:pt x="7" y="430"/>
                </a:cubicBezTo>
                <a:cubicBezTo>
                  <a:pt x="7" y="382"/>
                  <a:pt x="134" y="323"/>
                  <a:pt x="151" y="286"/>
                </a:cubicBezTo>
                <a:cubicBezTo>
                  <a:pt x="168" y="249"/>
                  <a:pt x="129" y="223"/>
                  <a:pt x="111" y="206"/>
                </a:cubicBezTo>
                <a:cubicBezTo>
                  <a:pt x="93" y="189"/>
                  <a:pt x="63" y="193"/>
                  <a:pt x="45" y="182"/>
                </a:cubicBezTo>
                <a:cubicBezTo>
                  <a:pt x="27" y="171"/>
                  <a:pt x="0" y="161"/>
                  <a:pt x="5" y="140"/>
                </a:cubicBezTo>
                <a:cubicBezTo>
                  <a:pt x="10" y="119"/>
                  <a:pt x="61" y="81"/>
                  <a:pt x="73" y="58"/>
                </a:cubicBezTo>
                <a:cubicBezTo>
                  <a:pt x="85" y="35"/>
                  <a:pt x="76" y="12"/>
                  <a:pt x="77" y="0"/>
                </a:cubicBezTo>
              </a:path>
            </a:pathLst>
          </a:custGeom>
          <a:noFill/>
          <a:ln w="19050" cmpd="sng">
            <a:solidFill>
              <a:srgbClr val="FF0000"/>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2" name="Freeform 18"/>
          <p:cNvSpPr>
            <a:spLocks/>
          </p:cNvSpPr>
          <p:nvPr/>
        </p:nvSpPr>
        <p:spPr bwMode="auto">
          <a:xfrm rot="-1565587">
            <a:off x="6553200" y="3668713"/>
            <a:ext cx="92075" cy="577850"/>
          </a:xfrm>
          <a:custGeom>
            <a:avLst/>
            <a:gdLst>
              <a:gd name="T0" fmla="*/ 0 w 168"/>
              <a:gd name="T1" fmla="*/ 0 h 1092"/>
              <a:gd name="T2" fmla="*/ 0 w 168"/>
              <a:gd name="T3" fmla="*/ 0 h 1092"/>
              <a:gd name="T4" fmla="*/ 0 w 168"/>
              <a:gd name="T5" fmla="*/ 0 h 1092"/>
              <a:gd name="T6" fmla="*/ 0 w 168"/>
              <a:gd name="T7" fmla="*/ 0 h 1092"/>
              <a:gd name="T8" fmla="*/ 0 w 168"/>
              <a:gd name="T9" fmla="*/ 0 h 1092"/>
              <a:gd name="T10" fmla="*/ 0 w 168"/>
              <a:gd name="T11" fmla="*/ 0 h 1092"/>
              <a:gd name="T12" fmla="*/ 0 w 168"/>
              <a:gd name="T13" fmla="*/ 0 h 1092"/>
              <a:gd name="T14" fmla="*/ 0 w 168"/>
              <a:gd name="T15" fmla="*/ 0 h 1092"/>
              <a:gd name="T16" fmla="*/ 0 w 168"/>
              <a:gd name="T17" fmla="*/ 0 h 1092"/>
              <a:gd name="T18" fmla="*/ 0 w 168"/>
              <a:gd name="T19" fmla="*/ 0 h 1092"/>
              <a:gd name="T20" fmla="*/ 0 w 168"/>
              <a:gd name="T21" fmla="*/ 0 h 1092"/>
              <a:gd name="T22" fmla="*/ 0 w 168"/>
              <a:gd name="T23" fmla="*/ 0 h 1092"/>
              <a:gd name="T24" fmla="*/ 0 w 168"/>
              <a:gd name="T25" fmla="*/ 0 h 1092"/>
              <a:gd name="T26" fmla="*/ 0 w 168"/>
              <a:gd name="T27" fmla="*/ 0 h 10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1092"/>
              <a:gd name="T44" fmla="*/ 168 w 168"/>
              <a:gd name="T45" fmla="*/ 1092 h 10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1092">
                <a:moveTo>
                  <a:pt x="71" y="1092"/>
                </a:moveTo>
                <a:cubicBezTo>
                  <a:pt x="70" y="1086"/>
                  <a:pt x="74" y="1072"/>
                  <a:pt x="63" y="1058"/>
                </a:cubicBezTo>
                <a:cubicBezTo>
                  <a:pt x="52" y="1044"/>
                  <a:pt x="10" y="1024"/>
                  <a:pt x="5" y="1006"/>
                </a:cubicBezTo>
                <a:cubicBezTo>
                  <a:pt x="0" y="988"/>
                  <a:pt x="6" y="972"/>
                  <a:pt x="31" y="948"/>
                </a:cubicBezTo>
                <a:cubicBezTo>
                  <a:pt x="56" y="924"/>
                  <a:pt x="157" y="898"/>
                  <a:pt x="153" y="860"/>
                </a:cubicBezTo>
                <a:cubicBezTo>
                  <a:pt x="149" y="822"/>
                  <a:pt x="5" y="766"/>
                  <a:pt x="5" y="718"/>
                </a:cubicBezTo>
                <a:cubicBezTo>
                  <a:pt x="5" y="670"/>
                  <a:pt x="153" y="620"/>
                  <a:pt x="153" y="572"/>
                </a:cubicBezTo>
                <a:cubicBezTo>
                  <a:pt x="153" y="524"/>
                  <a:pt x="7" y="478"/>
                  <a:pt x="7" y="430"/>
                </a:cubicBezTo>
                <a:cubicBezTo>
                  <a:pt x="7" y="382"/>
                  <a:pt x="134" y="323"/>
                  <a:pt x="151" y="286"/>
                </a:cubicBezTo>
                <a:cubicBezTo>
                  <a:pt x="168" y="249"/>
                  <a:pt x="129" y="223"/>
                  <a:pt x="111" y="206"/>
                </a:cubicBezTo>
                <a:cubicBezTo>
                  <a:pt x="93" y="189"/>
                  <a:pt x="63" y="193"/>
                  <a:pt x="45" y="182"/>
                </a:cubicBezTo>
                <a:cubicBezTo>
                  <a:pt x="27" y="171"/>
                  <a:pt x="0" y="161"/>
                  <a:pt x="5" y="140"/>
                </a:cubicBezTo>
                <a:cubicBezTo>
                  <a:pt x="10" y="119"/>
                  <a:pt x="61" y="81"/>
                  <a:pt x="73" y="58"/>
                </a:cubicBezTo>
                <a:cubicBezTo>
                  <a:pt x="85" y="35"/>
                  <a:pt x="76" y="12"/>
                  <a:pt x="77" y="0"/>
                </a:cubicBezTo>
              </a:path>
            </a:pathLst>
          </a:custGeom>
          <a:noFill/>
          <a:ln w="19050" cmpd="sng">
            <a:solidFill>
              <a:srgbClr val="FF0000"/>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3" name="Text Box 24"/>
          <p:cNvSpPr txBox="1">
            <a:spLocks noChangeArrowheads="1"/>
          </p:cNvSpPr>
          <p:nvPr/>
        </p:nvSpPr>
        <p:spPr bwMode="auto">
          <a:xfrm>
            <a:off x="4406900" y="4857750"/>
            <a:ext cx="185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500" b="0">
              <a:solidFill>
                <a:srgbClr val="009900"/>
              </a:solidFill>
              <a:latin typeface="Times New Roman" panose="02020603050405020304" pitchFamily="18" charset="0"/>
            </a:endParaRPr>
          </a:p>
        </p:txBody>
      </p:sp>
      <p:grpSp>
        <p:nvGrpSpPr>
          <p:cNvPr id="5134" name="Group 27"/>
          <p:cNvGrpSpPr>
            <a:grpSpLocks/>
          </p:cNvGrpSpPr>
          <p:nvPr/>
        </p:nvGrpSpPr>
        <p:grpSpPr bwMode="auto">
          <a:xfrm rot="-9044492">
            <a:off x="5427663" y="3968750"/>
            <a:ext cx="39687" cy="528638"/>
            <a:chOff x="1824" y="768"/>
            <a:chExt cx="43" cy="554"/>
          </a:xfrm>
        </p:grpSpPr>
        <p:sp>
          <p:nvSpPr>
            <p:cNvPr id="5178" name="Freeform 28"/>
            <p:cNvSpPr>
              <a:spLocks/>
            </p:cNvSpPr>
            <p:nvPr/>
          </p:nvSpPr>
          <p:spPr bwMode="auto">
            <a:xfrm>
              <a:off x="1824" y="768"/>
              <a:ext cx="43" cy="289"/>
            </a:xfrm>
            <a:custGeom>
              <a:avLst/>
              <a:gdLst>
                <a:gd name="T0" fmla="*/ 15 w 43"/>
                <a:gd name="T1" fmla="*/ 289 h 289"/>
                <a:gd name="T2" fmla="*/ 39 w 43"/>
                <a:gd name="T3" fmla="*/ 263 h 289"/>
                <a:gd name="T4" fmla="*/ 2 w 43"/>
                <a:gd name="T5" fmla="*/ 228 h 289"/>
                <a:gd name="T6" fmla="*/ 39 w 43"/>
                <a:gd name="T7" fmla="*/ 191 h 289"/>
                <a:gd name="T8" fmla="*/ 2 w 43"/>
                <a:gd name="T9" fmla="*/ 156 h 289"/>
                <a:gd name="T10" fmla="*/ 39 w 43"/>
                <a:gd name="T11" fmla="*/ 120 h 289"/>
                <a:gd name="T12" fmla="*/ 29 w 43"/>
                <a:gd name="T13" fmla="*/ 100 h 289"/>
                <a:gd name="T14" fmla="*/ 12 w 43"/>
                <a:gd name="T15" fmla="*/ 94 h 289"/>
                <a:gd name="T16" fmla="*/ 2 w 43"/>
                <a:gd name="T17" fmla="*/ 83 h 289"/>
                <a:gd name="T18" fmla="*/ 19 w 43"/>
                <a:gd name="T19" fmla="*/ 63 h 289"/>
                <a:gd name="T20" fmla="*/ 20 w 43"/>
                <a:gd name="T21" fmla="*/ 0 h 2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289"/>
                <a:gd name="T35" fmla="*/ 43 w 43"/>
                <a:gd name="T36" fmla="*/ 289 h 2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289">
                  <a:moveTo>
                    <a:pt x="15" y="289"/>
                  </a:moveTo>
                  <a:cubicBezTo>
                    <a:pt x="19" y="285"/>
                    <a:pt x="41" y="273"/>
                    <a:pt x="39" y="263"/>
                  </a:cubicBezTo>
                  <a:cubicBezTo>
                    <a:pt x="37" y="253"/>
                    <a:pt x="2" y="240"/>
                    <a:pt x="2" y="228"/>
                  </a:cubicBezTo>
                  <a:cubicBezTo>
                    <a:pt x="2" y="216"/>
                    <a:pt x="39" y="203"/>
                    <a:pt x="39" y="191"/>
                  </a:cubicBezTo>
                  <a:cubicBezTo>
                    <a:pt x="39" y="179"/>
                    <a:pt x="2" y="168"/>
                    <a:pt x="2" y="156"/>
                  </a:cubicBezTo>
                  <a:cubicBezTo>
                    <a:pt x="2" y="144"/>
                    <a:pt x="34" y="129"/>
                    <a:pt x="39" y="120"/>
                  </a:cubicBezTo>
                  <a:cubicBezTo>
                    <a:pt x="43" y="111"/>
                    <a:pt x="33" y="104"/>
                    <a:pt x="29" y="100"/>
                  </a:cubicBezTo>
                  <a:cubicBezTo>
                    <a:pt x="24" y="96"/>
                    <a:pt x="16" y="97"/>
                    <a:pt x="12" y="94"/>
                  </a:cubicBezTo>
                  <a:cubicBezTo>
                    <a:pt x="7" y="91"/>
                    <a:pt x="0" y="89"/>
                    <a:pt x="2" y="83"/>
                  </a:cubicBezTo>
                  <a:cubicBezTo>
                    <a:pt x="3" y="78"/>
                    <a:pt x="16" y="77"/>
                    <a:pt x="19" y="63"/>
                  </a:cubicBezTo>
                  <a:cubicBezTo>
                    <a:pt x="22" y="49"/>
                    <a:pt x="20" y="13"/>
                    <a:pt x="20" y="0"/>
                  </a:cubicBezTo>
                </a:path>
              </a:pathLst>
            </a:custGeom>
            <a:noFill/>
            <a:ln w="19050" cmpd="sng">
              <a:solidFill>
                <a:srgbClr val="FFFF00"/>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9" name="Freeform 29"/>
            <p:cNvSpPr>
              <a:spLocks/>
            </p:cNvSpPr>
            <p:nvPr/>
          </p:nvSpPr>
          <p:spPr bwMode="auto">
            <a:xfrm>
              <a:off x="1824" y="1056"/>
              <a:ext cx="43" cy="266"/>
            </a:xfrm>
            <a:custGeom>
              <a:avLst/>
              <a:gdLst>
                <a:gd name="T0" fmla="*/ 24 w 43"/>
                <a:gd name="T1" fmla="*/ 266 h 266"/>
                <a:gd name="T2" fmla="*/ 22 w 43"/>
                <a:gd name="T3" fmla="*/ 250 h 266"/>
                <a:gd name="T4" fmla="*/ 2 w 43"/>
                <a:gd name="T5" fmla="*/ 237 h 266"/>
                <a:gd name="T6" fmla="*/ 8 w 43"/>
                <a:gd name="T7" fmla="*/ 223 h 266"/>
                <a:gd name="T8" fmla="*/ 39 w 43"/>
                <a:gd name="T9" fmla="*/ 201 h 266"/>
                <a:gd name="T10" fmla="*/ 2 w 43"/>
                <a:gd name="T11" fmla="*/ 165 h 266"/>
                <a:gd name="T12" fmla="*/ 39 w 43"/>
                <a:gd name="T13" fmla="*/ 129 h 266"/>
                <a:gd name="T14" fmla="*/ 2 w 43"/>
                <a:gd name="T15" fmla="*/ 93 h 266"/>
                <a:gd name="T16" fmla="*/ 39 w 43"/>
                <a:gd name="T17" fmla="*/ 57 h 266"/>
                <a:gd name="T18" fmla="*/ 29 w 43"/>
                <a:gd name="T19" fmla="*/ 37 h 266"/>
                <a:gd name="T20" fmla="*/ 12 w 43"/>
                <a:gd name="T21" fmla="*/ 31 h 266"/>
                <a:gd name="T22" fmla="*/ 2 w 43"/>
                <a:gd name="T23" fmla="*/ 21 h 266"/>
                <a:gd name="T24" fmla="*/ 19 w 43"/>
                <a:gd name="T25" fmla="*/ 0 h 2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66"/>
                <a:gd name="T41" fmla="*/ 43 w 43"/>
                <a:gd name="T42" fmla="*/ 266 h 2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66">
                  <a:moveTo>
                    <a:pt x="24" y="266"/>
                  </a:moveTo>
                  <a:cubicBezTo>
                    <a:pt x="24" y="263"/>
                    <a:pt x="26" y="255"/>
                    <a:pt x="22" y="250"/>
                  </a:cubicBezTo>
                  <a:cubicBezTo>
                    <a:pt x="18" y="245"/>
                    <a:pt x="4" y="241"/>
                    <a:pt x="2" y="237"/>
                  </a:cubicBezTo>
                  <a:cubicBezTo>
                    <a:pt x="0" y="233"/>
                    <a:pt x="2" y="229"/>
                    <a:pt x="8" y="223"/>
                  </a:cubicBezTo>
                  <a:cubicBezTo>
                    <a:pt x="14" y="217"/>
                    <a:pt x="40" y="210"/>
                    <a:pt x="39" y="201"/>
                  </a:cubicBezTo>
                  <a:cubicBezTo>
                    <a:pt x="38" y="191"/>
                    <a:pt x="2" y="177"/>
                    <a:pt x="2" y="165"/>
                  </a:cubicBezTo>
                  <a:cubicBezTo>
                    <a:pt x="2" y="153"/>
                    <a:pt x="39" y="141"/>
                    <a:pt x="39" y="129"/>
                  </a:cubicBezTo>
                  <a:cubicBezTo>
                    <a:pt x="39" y="117"/>
                    <a:pt x="2" y="105"/>
                    <a:pt x="2" y="93"/>
                  </a:cubicBezTo>
                  <a:cubicBezTo>
                    <a:pt x="2" y="81"/>
                    <a:pt x="34" y="67"/>
                    <a:pt x="39" y="57"/>
                  </a:cubicBezTo>
                  <a:cubicBezTo>
                    <a:pt x="43" y="48"/>
                    <a:pt x="33" y="42"/>
                    <a:pt x="29" y="37"/>
                  </a:cubicBezTo>
                  <a:cubicBezTo>
                    <a:pt x="24" y="33"/>
                    <a:pt x="16" y="34"/>
                    <a:pt x="12" y="31"/>
                  </a:cubicBezTo>
                  <a:cubicBezTo>
                    <a:pt x="7" y="29"/>
                    <a:pt x="0" y="26"/>
                    <a:pt x="2" y="21"/>
                  </a:cubicBezTo>
                  <a:cubicBezTo>
                    <a:pt x="3" y="16"/>
                    <a:pt x="16" y="4"/>
                    <a:pt x="19" y="0"/>
                  </a:cubicBezTo>
                </a:path>
              </a:pathLst>
            </a:custGeom>
            <a:noFill/>
            <a:ln w="19050" cmpd="sng">
              <a:solidFill>
                <a:srgbClr val="FFFF00"/>
              </a:solidFill>
              <a:round/>
              <a:headEnd type="none"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135" name="AutoShape 30"/>
          <p:cNvSpPr>
            <a:spLocks/>
          </p:cNvSpPr>
          <p:nvPr/>
        </p:nvSpPr>
        <p:spPr bwMode="auto">
          <a:xfrm rot="-5400000">
            <a:off x="6521450" y="4748213"/>
            <a:ext cx="92075" cy="1647825"/>
          </a:xfrm>
          <a:prstGeom prst="leftBrace">
            <a:avLst>
              <a:gd name="adj1" fmla="val 14449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36" name="Text Box 31"/>
          <p:cNvSpPr txBox="1">
            <a:spLocks noChangeArrowheads="1"/>
          </p:cNvSpPr>
          <p:nvPr/>
        </p:nvSpPr>
        <p:spPr bwMode="auto">
          <a:xfrm>
            <a:off x="5746750" y="5567363"/>
            <a:ext cx="1633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gn="ctr">
              <a:lnSpc>
                <a:spcPct val="100000"/>
              </a:lnSpc>
              <a:spcAft>
                <a:spcPct val="0"/>
              </a:spcAft>
              <a:buClrTx/>
              <a:buSzTx/>
              <a:buFontTx/>
              <a:buNone/>
            </a:pPr>
            <a:r>
              <a:rPr lang="en-GB" altLang="en-US" sz="1500" b="0"/>
              <a:t>Shallow cumulus</a:t>
            </a:r>
          </a:p>
        </p:txBody>
      </p:sp>
      <p:sp>
        <p:nvSpPr>
          <p:cNvPr id="5137" name="AutoShape 32"/>
          <p:cNvSpPr>
            <a:spLocks/>
          </p:cNvSpPr>
          <p:nvPr/>
        </p:nvSpPr>
        <p:spPr bwMode="auto">
          <a:xfrm rot="-5400000">
            <a:off x="8170068" y="5056982"/>
            <a:ext cx="93663" cy="1028700"/>
          </a:xfrm>
          <a:prstGeom prst="leftBrace">
            <a:avLst>
              <a:gd name="adj1" fmla="val 8867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38" name="Text Box 33"/>
          <p:cNvSpPr txBox="1">
            <a:spLocks noChangeArrowheads="1"/>
          </p:cNvSpPr>
          <p:nvPr/>
        </p:nvSpPr>
        <p:spPr bwMode="auto">
          <a:xfrm>
            <a:off x="7508875" y="5567363"/>
            <a:ext cx="1416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gn="ctr">
              <a:lnSpc>
                <a:spcPct val="100000"/>
              </a:lnSpc>
              <a:spcAft>
                <a:spcPct val="0"/>
              </a:spcAft>
              <a:buClrTx/>
              <a:buSzTx/>
              <a:buFontTx/>
              <a:buNone/>
            </a:pPr>
            <a:r>
              <a:rPr lang="en-GB" altLang="en-US" sz="1500" b="0"/>
              <a:t>Deep cumulus</a:t>
            </a:r>
          </a:p>
        </p:txBody>
      </p:sp>
      <p:sp>
        <p:nvSpPr>
          <p:cNvPr id="5139" name="AutoShape 34"/>
          <p:cNvSpPr>
            <a:spLocks/>
          </p:cNvSpPr>
          <p:nvPr/>
        </p:nvSpPr>
        <p:spPr bwMode="auto">
          <a:xfrm rot="-5400000">
            <a:off x="4641056" y="4777582"/>
            <a:ext cx="92075" cy="1589088"/>
          </a:xfrm>
          <a:prstGeom prst="leftBrace">
            <a:avLst>
              <a:gd name="adj1" fmla="val 13934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40" name="Text Box 35"/>
          <p:cNvSpPr txBox="1">
            <a:spLocks noChangeArrowheads="1"/>
          </p:cNvSpPr>
          <p:nvPr/>
        </p:nvSpPr>
        <p:spPr bwMode="auto">
          <a:xfrm>
            <a:off x="3971925" y="5557838"/>
            <a:ext cx="14144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gn="ctr">
              <a:lnSpc>
                <a:spcPct val="100000"/>
              </a:lnSpc>
              <a:spcAft>
                <a:spcPct val="0"/>
              </a:spcAft>
              <a:buClrTx/>
              <a:buSzTx/>
              <a:buFontTx/>
              <a:buNone/>
            </a:pPr>
            <a:r>
              <a:rPr lang="en-GB" altLang="en-US" sz="1500" b="0"/>
              <a:t>Stratocumulus</a:t>
            </a:r>
          </a:p>
        </p:txBody>
      </p:sp>
      <p:sp>
        <p:nvSpPr>
          <p:cNvPr id="5141" name="AutoShape 36"/>
          <p:cNvSpPr>
            <a:spLocks/>
          </p:cNvSpPr>
          <p:nvPr/>
        </p:nvSpPr>
        <p:spPr bwMode="auto">
          <a:xfrm rot="-5400000">
            <a:off x="3173412" y="5095876"/>
            <a:ext cx="92075" cy="952500"/>
          </a:xfrm>
          <a:prstGeom prst="leftBrace">
            <a:avLst>
              <a:gd name="adj1" fmla="val 83525"/>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42" name="Text Box 37"/>
          <p:cNvSpPr txBox="1">
            <a:spLocks noChangeArrowheads="1"/>
          </p:cNvSpPr>
          <p:nvPr/>
        </p:nvSpPr>
        <p:spPr bwMode="auto">
          <a:xfrm>
            <a:off x="2847975" y="5559425"/>
            <a:ext cx="7413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gn="ctr">
              <a:lnSpc>
                <a:spcPct val="100000"/>
              </a:lnSpc>
              <a:spcAft>
                <a:spcPct val="0"/>
              </a:spcAft>
              <a:buClrTx/>
              <a:buSzTx/>
              <a:buFontTx/>
              <a:buNone/>
            </a:pPr>
            <a:r>
              <a:rPr lang="en-GB" altLang="en-US" sz="1500" b="0"/>
              <a:t>dry BL</a:t>
            </a:r>
          </a:p>
        </p:txBody>
      </p:sp>
      <p:sp>
        <p:nvSpPr>
          <p:cNvPr id="5143" name="Text Box 38"/>
          <p:cNvSpPr txBox="1">
            <a:spLocks noChangeArrowheads="1"/>
          </p:cNvSpPr>
          <p:nvPr/>
        </p:nvSpPr>
        <p:spPr bwMode="auto">
          <a:xfrm>
            <a:off x="8810625" y="4138613"/>
            <a:ext cx="433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GB" altLang="en-US" sz="1800" b="0">
                <a:latin typeface="Times New Roman" panose="02020603050405020304" pitchFamily="18" charset="0"/>
              </a:rPr>
              <a:t>z</a:t>
            </a:r>
            <a:r>
              <a:rPr lang="en-GB" altLang="en-US" sz="1800" b="0" baseline="-25000">
                <a:latin typeface="Times New Roman" panose="02020603050405020304" pitchFamily="18" charset="0"/>
              </a:rPr>
              <a:t>cb</a:t>
            </a:r>
          </a:p>
        </p:txBody>
      </p:sp>
      <p:sp>
        <p:nvSpPr>
          <p:cNvPr id="5144" name="Text Box 39"/>
          <p:cNvSpPr txBox="1">
            <a:spLocks noChangeArrowheads="1"/>
          </p:cNvSpPr>
          <p:nvPr/>
        </p:nvSpPr>
        <p:spPr bwMode="auto">
          <a:xfrm>
            <a:off x="2497138" y="4718050"/>
            <a:ext cx="334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GB" altLang="en-US" sz="1800" b="0">
                <a:solidFill>
                  <a:srgbClr val="FF0000"/>
                </a:solidFill>
                <a:cs typeface="Arial" panose="020B0604020202020204" pitchFamily="34" charset="0"/>
              </a:rPr>
              <a:t>z</a:t>
            </a:r>
            <a:r>
              <a:rPr lang="en-GB" altLang="en-US" sz="1800" b="0" baseline="-25000">
                <a:solidFill>
                  <a:srgbClr val="FF0000"/>
                </a:solidFill>
                <a:cs typeface="Arial" panose="020B0604020202020204" pitchFamily="34" charset="0"/>
              </a:rPr>
              <a:t>i</a:t>
            </a:r>
          </a:p>
        </p:txBody>
      </p:sp>
      <p:sp>
        <p:nvSpPr>
          <p:cNvPr id="5145" name="Text Box 40"/>
          <p:cNvSpPr txBox="1">
            <a:spLocks noChangeArrowheads="1"/>
          </p:cNvSpPr>
          <p:nvPr/>
        </p:nvSpPr>
        <p:spPr bwMode="auto">
          <a:xfrm>
            <a:off x="8810625" y="2165350"/>
            <a:ext cx="33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GB" altLang="en-US" sz="1800" b="0">
                <a:latin typeface="Times New Roman" panose="02020603050405020304" pitchFamily="18" charset="0"/>
              </a:rPr>
              <a:t>z</a:t>
            </a:r>
            <a:r>
              <a:rPr lang="en-GB" altLang="en-US" sz="1800" b="0" baseline="-25000">
                <a:latin typeface="Times New Roman" panose="02020603050405020304" pitchFamily="18" charset="0"/>
              </a:rPr>
              <a:t>i</a:t>
            </a:r>
          </a:p>
        </p:txBody>
      </p:sp>
      <p:sp>
        <p:nvSpPr>
          <p:cNvPr id="5146" name="Freeform 41"/>
          <p:cNvSpPr>
            <a:spLocks/>
          </p:cNvSpPr>
          <p:nvPr/>
        </p:nvSpPr>
        <p:spPr bwMode="auto">
          <a:xfrm>
            <a:off x="2741613" y="2335213"/>
            <a:ext cx="6084887" cy="2630487"/>
          </a:xfrm>
          <a:custGeom>
            <a:avLst/>
            <a:gdLst>
              <a:gd name="T0" fmla="*/ 0 w 5854"/>
              <a:gd name="T1" fmla="*/ 37211 h 2758"/>
              <a:gd name="T2" fmla="*/ 27031 w 5854"/>
              <a:gd name="T3" fmla="*/ 35303 h 2758"/>
              <a:gd name="T4" fmla="*/ 66539 w 5854"/>
              <a:gd name="T5" fmla="*/ 29578 h 2758"/>
              <a:gd name="T6" fmla="*/ 94610 w 5854"/>
              <a:gd name="T7" fmla="*/ 21945 h 2758"/>
              <a:gd name="T8" fmla="*/ 122681 w 5854"/>
              <a:gd name="T9" fmla="*/ 15266 h 2758"/>
              <a:gd name="T10" fmla="*/ 130999 w 5854"/>
              <a:gd name="T11" fmla="*/ 1908 h 2758"/>
              <a:gd name="T12" fmla="*/ 160109 w 5854"/>
              <a:gd name="T13" fmla="*/ 954 h 2758"/>
              <a:gd name="T14" fmla="*/ 0 60000 65536"/>
              <a:gd name="T15" fmla="*/ 0 60000 65536"/>
              <a:gd name="T16" fmla="*/ 0 60000 65536"/>
              <a:gd name="T17" fmla="*/ 0 60000 65536"/>
              <a:gd name="T18" fmla="*/ 0 60000 65536"/>
              <a:gd name="T19" fmla="*/ 0 60000 65536"/>
              <a:gd name="T20" fmla="*/ 0 60000 65536"/>
              <a:gd name="T21" fmla="*/ 0 w 5854"/>
              <a:gd name="T22" fmla="*/ 0 h 2758"/>
              <a:gd name="T23" fmla="*/ 5854 w 5854"/>
              <a:gd name="T24" fmla="*/ 2758 h 27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54" h="2758">
                <a:moveTo>
                  <a:pt x="0" y="2758"/>
                </a:moveTo>
                <a:cubicBezTo>
                  <a:pt x="166" y="2732"/>
                  <a:pt x="588" y="2702"/>
                  <a:pt x="996" y="2602"/>
                </a:cubicBezTo>
                <a:cubicBezTo>
                  <a:pt x="1404" y="2502"/>
                  <a:pt x="2042" y="2328"/>
                  <a:pt x="2448" y="2158"/>
                </a:cubicBezTo>
                <a:cubicBezTo>
                  <a:pt x="2854" y="1988"/>
                  <a:pt x="3094" y="1759"/>
                  <a:pt x="3432" y="1582"/>
                </a:cubicBezTo>
                <a:cubicBezTo>
                  <a:pt x="3770" y="1405"/>
                  <a:pt x="4252" y="1331"/>
                  <a:pt x="4476" y="1096"/>
                </a:cubicBezTo>
                <a:cubicBezTo>
                  <a:pt x="4700" y="861"/>
                  <a:pt x="4546" y="344"/>
                  <a:pt x="4776" y="172"/>
                </a:cubicBezTo>
                <a:cubicBezTo>
                  <a:pt x="5006" y="0"/>
                  <a:pt x="5630" y="88"/>
                  <a:pt x="5854" y="66"/>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7" name="Line 42"/>
          <p:cNvSpPr>
            <a:spLocks noChangeShapeType="1"/>
          </p:cNvSpPr>
          <p:nvPr/>
        </p:nvSpPr>
        <p:spPr bwMode="auto">
          <a:xfrm>
            <a:off x="2741613" y="5434013"/>
            <a:ext cx="6084887" cy="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Rectangle 8"/>
          <p:cNvSpPr/>
          <p:nvPr/>
        </p:nvSpPr>
        <p:spPr>
          <a:xfrm>
            <a:off x="4741863" y="2895600"/>
            <a:ext cx="200025"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solidFill>
                <a:schemeClr val="bg1"/>
              </a:solidFill>
            </a:endParaRPr>
          </a:p>
        </p:txBody>
      </p:sp>
      <p:sp>
        <p:nvSpPr>
          <p:cNvPr id="16" name="Rectangle 15"/>
          <p:cNvSpPr/>
          <p:nvPr/>
        </p:nvSpPr>
        <p:spPr>
          <a:xfrm>
            <a:off x="2316163" y="3821113"/>
            <a:ext cx="606425" cy="24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K</a:t>
            </a:r>
          </a:p>
        </p:txBody>
      </p:sp>
      <p:sp>
        <p:nvSpPr>
          <p:cNvPr id="5150" name="TextBox 95"/>
          <p:cNvSpPr txBox="1">
            <a:spLocks noChangeArrowheads="1"/>
          </p:cNvSpPr>
          <p:nvPr/>
        </p:nvSpPr>
        <p:spPr bwMode="auto">
          <a:xfrm>
            <a:off x="5594350" y="3306763"/>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r>
              <a:rPr lang="en-GB" altLang="en-US" sz="1200"/>
              <a:t>Zi=Zcb</a:t>
            </a:r>
          </a:p>
        </p:txBody>
      </p:sp>
      <p:sp>
        <p:nvSpPr>
          <p:cNvPr id="5151" name="TextBox 1"/>
          <p:cNvSpPr txBox="1">
            <a:spLocks noChangeArrowheads="1"/>
          </p:cNvSpPr>
          <p:nvPr/>
        </p:nvSpPr>
        <p:spPr bwMode="auto">
          <a:xfrm>
            <a:off x="555625" y="5070475"/>
            <a:ext cx="149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r>
              <a:rPr lang="en-GB" altLang="en-US" sz="2000">
                <a:solidFill>
                  <a:srgbClr val="FF0000"/>
                </a:solidFill>
                <a:latin typeface="Arial" panose="020B0604020202020204" pitchFamily="34" charset="0"/>
                <a:cs typeface="Arial" panose="020B0604020202020204" pitchFamily="34" charset="0"/>
              </a:rPr>
              <a:t>Mixed layer</a:t>
            </a:r>
          </a:p>
        </p:txBody>
      </p:sp>
      <p:sp>
        <p:nvSpPr>
          <p:cNvPr id="5152" name="AutoShape 4"/>
          <p:cNvSpPr>
            <a:spLocks/>
          </p:cNvSpPr>
          <p:nvPr/>
        </p:nvSpPr>
        <p:spPr bwMode="auto">
          <a:xfrm>
            <a:off x="2017713" y="5024438"/>
            <a:ext cx="165100" cy="428625"/>
          </a:xfrm>
          <a:prstGeom prst="leftBrace">
            <a:avLst>
              <a:gd name="adj1" fmla="val 36358"/>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endParaRPr lang="en-GB" altLang="en-US" sz="1800" b="0">
              <a:latin typeface="Times New Roman" panose="02020603050405020304" pitchFamily="18" charset="0"/>
            </a:endParaRPr>
          </a:p>
        </p:txBody>
      </p:sp>
      <p:sp>
        <p:nvSpPr>
          <p:cNvPr id="5153" name="Freeform 19"/>
          <p:cNvSpPr>
            <a:spLocks/>
          </p:cNvSpPr>
          <p:nvPr/>
        </p:nvSpPr>
        <p:spPr bwMode="auto">
          <a:xfrm flipH="1">
            <a:off x="6442075" y="3686175"/>
            <a:ext cx="525463" cy="1722438"/>
          </a:xfrm>
          <a:custGeom>
            <a:avLst/>
            <a:gdLst>
              <a:gd name="T0" fmla="*/ 7504 w 420"/>
              <a:gd name="T1" fmla="*/ 1719 h 1001"/>
              <a:gd name="T2" fmla="*/ 1251 w 420"/>
              <a:gd name="T3" fmla="*/ 1719 h 1001"/>
              <a:gd name="T4" fmla="*/ 1251 w 420"/>
              <a:gd name="T5" fmla="*/ 1719 h 1001"/>
              <a:gd name="T6" fmla="*/ 2501 w 420"/>
              <a:gd name="T7" fmla="*/ 1719 h 1001"/>
              <a:gd name="T8" fmla="*/ 11256 w 420"/>
              <a:gd name="T9" fmla="*/ 1719 h 1001"/>
              <a:gd name="T10" fmla="*/ 11256 w 420"/>
              <a:gd name="T11" fmla="*/ 1719 h 1001"/>
              <a:gd name="T12" fmla="*/ 8755 w 420"/>
              <a:gd name="T13" fmla="*/ 1719 h 1001"/>
              <a:gd name="T14" fmla="*/ 0 60000 65536"/>
              <a:gd name="T15" fmla="*/ 0 60000 65536"/>
              <a:gd name="T16" fmla="*/ 0 60000 65536"/>
              <a:gd name="T17" fmla="*/ 0 60000 65536"/>
              <a:gd name="T18" fmla="*/ 0 60000 65536"/>
              <a:gd name="T19" fmla="*/ 0 60000 65536"/>
              <a:gd name="T20" fmla="*/ 0 60000 65536"/>
              <a:gd name="T21" fmla="*/ 0 w 420"/>
              <a:gd name="T22" fmla="*/ 0 h 1001"/>
              <a:gd name="T23" fmla="*/ 420 w 420"/>
              <a:gd name="T24" fmla="*/ 1001 h 10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1001">
                <a:moveTo>
                  <a:pt x="240" y="14"/>
                </a:moveTo>
                <a:cubicBezTo>
                  <a:pt x="211" y="28"/>
                  <a:pt x="107" y="0"/>
                  <a:pt x="68" y="94"/>
                </a:cubicBezTo>
                <a:cubicBezTo>
                  <a:pt x="29" y="188"/>
                  <a:pt x="0" y="436"/>
                  <a:pt x="4" y="578"/>
                </a:cubicBezTo>
                <a:cubicBezTo>
                  <a:pt x="8" y="720"/>
                  <a:pt x="29" y="897"/>
                  <a:pt x="90" y="949"/>
                </a:cubicBezTo>
                <a:cubicBezTo>
                  <a:pt x="151" y="1001"/>
                  <a:pt x="324" y="984"/>
                  <a:pt x="372" y="890"/>
                </a:cubicBezTo>
                <a:cubicBezTo>
                  <a:pt x="420" y="797"/>
                  <a:pt x="387" y="523"/>
                  <a:pt x="378" y="389"/>
                </a:cubicBezTo>
                <a:cubicBezTo>
                  <a:pt x="369" y="255"/>
                  <a:pt x="331" y="136"/>
                  <a:pt x="318" y="87"/>
                </a:cubicBezTo>
              </a:path>
            </a:pathLst>
          </a:custGeom>
          <a:noFill/>
          <a:ln w="50800">
            <a:solidFill>
              <a:srgbClr val="009900"/>
            </a:solidFill>
            <a:round/>
            <a:headEnd type="none" w="med" len="me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4" name="TextBox 2"/>
          <p:cNvSpPr txBox="1">
            <a:spLocks noChangeArrowheads="1"/>
          </p:cNvSpPr>
          <p:nvPr/>
        </p:nvSpPr>
        <p:spPr bwMode="auto">
          <a:xfrm>
            <a:off x="280988" y="1506538"/>
            <a:ext cx="45069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buFont typeface="Arial" panose="020B0604020202020204" pitchFamily="34" charset="0"/>
              <a:buChar char="•"/>
            </a:pPr>
            <a:r>
              <a:rPr lang="en-GB" altLang="en-US" sz="1200" dirty="0">
                <a:solidFill>
                  <a:srgbClr val="0000FF"/>
                </a:solidFill>
              </a:rPr>
              <a:t>“</a:t>
            </a:r>
            <a:r>
              <a:rPr lang="en-GB" altLang="en-US" sz="1400" dirty="0">
                <a:solidFill>
                  <a:srgbClr val="0000FF"/>
                </a:solidFill>
              </a:rPr>
              <a:t>Diffusion scheme” does K-diffusion in moist conserved variables +dry mass flux</a:t>
            </a:r>
          </a:p>
          <a:p>
            <a:pPr>
              <a:buFont typeface="Arial" panose="020B0604020202020204" pitchFamily="34" charset="0"/>
              <a:buChar char="•"/>
            </a:pPr>
            <a:r>
              <a:rPr lang="en-GB" altLang="en-US" sz="1400" dirty="0">
                <a:solidFill>
                  <a:srgbClr val="0000FF"/>
                </a:solidFill>
              </a:rPr>
              <a:t>The convective boundary-layer height </a:t>
            </a:r>
            <a:r>
              <a:rPr lang="en-GB" altLang="en-US" sz="1400" dirty="0" err="1"/>
              <a:t>Zi</a:t>
            </a:r>
            <a:r>
              <a:rPr lang="en-GB" altLang="en-US" sz="1400" dirty="0"/>
              <a:t> </a:t>
            </a:r>
            <a:r>
              <a:rPr lang="en-GB" altLang="en-US" sz="1400" dirty="0">
                <a:solidFill>
                  <a:srgbClr val="0000FF"/>
                </a:solidFill>
              </a:rPr>
              <a:t>and cloud base </a:t>
            </a:r>
            <a:r>
              <a:rPr lang="en-GB" altLang="en-US" sz="1400" dirty="0" err="1"/>
              <a:t>Zb</a:t>
            </a:r>
            <a:r>
              <a:rPr lang="en-GB" altLang="en-US" sz="1400" dirty="0">
                <a:solidFill>
                  <a:srgbClr val="0000FF"/>
                </a:solidFill>
              </a:rPr>
              <a:t> are determined by the same test parcel as in the shallow convection  </a:t>
            </a:r>
          </a:p>
          <a:p>
            <a:pPr>
              <a:buFont typeface="Arial" panose="020B0604020202020204" pitchFamily="34" charset="0"/>
              <a:buChar char="•"/>
            </a:pPr>
            <a:r>
              <a:rPr lang="en-GB" altLang="en-US" sz="1400" dirty="0">
                <a:solidFill>
                  <a:srgbClr val="0000FF"/>
                </a:solidFill>
              </a:rPr>
              <a:t>Shallow and deep convection provide the moist convective transport (also in </a:t>
            </a:r>
            <a:r>
              <a:rPr lang="en-GB" altLang="en-US" sz="1400" dirty="0" err="1">
                <a:solidFill>
                  <a:srgbClr val="0000FF"/>
                </a:solidFill>
              </a:rPr>
              <a:t>Sc</a:t>
            </a:r>
            <a:r>
              <a:rPr lang="en-GB" altLang="en-US" sz="1400" dirty="0">
                <a:solidFill>
                  <a:srgbClr val="0000FF"/>
                </a:solidFill>
              </a:rPr>
              <a:t> !), the condensate detrainment is the main source term for the cloud scheme</a:t>
            </a:r>
          </a:p>
          <a:p>
            <a:pPr>
              <a:buFont typeface="Arial" panose="020B0604020202020204" pitchFamily="34" charset="0"/>
              <a:buChar char="•"/>
            </a:pPr>
            <a:r>
              <a:rPr lang="en-GB" altLang="en-US" sz="1400" dirty="0">
                <a:solidFill>
                  <a:srgbClr val="0000FF"/>
                </a:solidFill>
              </a:rPr>
              <a:t>Clouds are computed in the prognostic cloud scheme (for condensation RH&gt;80%) using convective detrainment and moisture tendency from diffusive mixing</a:t>
            </a:r>
          </a:p>
          <a:p>
            <a:pPr>
              <a:buFont typeface="Arial" panose="020B0604020202020204" pitchFamily="34" charset="0"/>
              <a:buChar char="•"/>
            </a:pPr>
            <a:r>
              <a:rPr lang="en-GB" altLang="en-US" sz="1400" dirty="0">
                <a:solidFill>
                  <a:srgbClr val="0000FF"/>
                </a:solidFill>
              </a:rPr>
              <a:t>Additional K-mixing, entrainment in ‘elevated’ cloud and shear layers</a:t>
            </a:r>
          </a:p>
        </p:txBody>
      </p:sp>
      <p:sp>
        <p:nvSpPr>
          <p:cNvPr id="5155" name="Text Box 24"/>
          <p:cNvSpPr txBox="1">
            <a:spLocks noChangeArrowheads="1"/>
          </p:cNvSpPr>
          <p:nvPr/>
        </p:nvSpPr>
        <p:spPr bwMode="auto">
          <a:xfrm>
            <a:off x="6959600" y="4737100"/>
            <a:ext cx="781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GB" altLang="en-US" sz="2000">
                <a:solidFill>
                  <a:srgbClr val="009900"/>
                </a:solidFill>
                <a:latin typeface="Times New Roman" panose="02020603050405020304" pitchFamily="18" charset="0"/>
              </a:rPr>
              <a:t>M</a:t>
            </a:r>
          </a:p>
          <a:p>
            <a:pPr>
              <a:lnSpc>
                <a:spcPct val="100000"/>
              </a:lnSpc>
              <a:spcAft>
                <a:spcPct val="0"/>
              </a:spcAft>
              <a:buClrTx/>
              <a:buSzTx/>
              <a:buFontTx/>
              <a:buNone/>
            </a:pPr>
            <a:r>
              <a:rPr lang="en-GB" altLang="en-US" sz="2000">
                <a:solidFill>
                  <a:srgbClr val="009900"/>
                </a:solidFill>
                <a:latin typeface="Times New Roman" panose="02020603050405020304" pitchFamily="18" charset="0"/>
              </a:rPr>
              <a:t>moist</a:t>
            </a:r>
          </a:p>
        </p:txBody>
      </p:sp>
      <p:sp>
        <p:nvSpPr>
          <p:cNvPr id="5156" name="Rectangle 2"/>
          <p:cNvSpPr txBox="1">
            <a:spLocks noChangeArrowheads="1"/>
          </p:cNvSpPr>
          <p:nvPr/>
        </p:nvSpPr>
        <p:spPr bwMode="auto">
          <a:xfrm>
            <a:off x="555625" y="280988"/>
            <a:ext cx="68341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lnSpc>
                <a:spcPct val="90000"/>
              </a:lnSpc>
            </a:pPr>
            <a:endParaRPr lang="en-US" altLang="en-US" sz="2400">
              <a:solidFill>
                <a:srgbClr val="618FFD"/>
              </a:solidFill>
              <a:latin typeface="Arial Black" panose="020B0A04020102020204" pitchFamily="34" charset="0"/>
            </a:endParaRPr>
          </a:p>
        </p:txBody>
      </p:sp>
      <p:sp>
        <p:nvSpPr>
          <p:cNvPr id="5157" name="Rectangle 2"/>
          <p:cNvSpPr txBox="1">
            <a:spLocks noChangeArrowheads="1"/>
          </p:cNvSpPr>
          <p:nvPr/>
        </p:nvSpPr>
        <p:spPr bwMode="auto">
          <a:xfrm>
            <a:off x="422275" y="44450"/>
            <a:ext cx="893286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defTabSz="762000">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66763" indent="-285750" defTabSz="76200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300163" indent="-342900" defTabSz="7620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719263" indent="-228600" defTabSz="7620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138363" indent="-228600" defTabSz="7620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95563" indent="-228600" defTabSz="7620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3052763" indent="-228600" defTabSz="7620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509963" indent="-228600" defTabSz="7620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967163" indent="-228600" defTabSz="7620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US" altLang="en-US" sz="2800" b="0" dirty="0" err="1">
                <a:solidFill>
                  <a:srgbClr val="618FFD"/>
                </a:solidFill>
                <a:latin typeface="Arial Black" panose="020B0A04020102020204" pitchFamily="34" charset="0"/>
              </a:rPr>
              <a:t>Subgrid</a:t>
            </a:r>
            <a:r>
              <a:rPr lang="en-US" altLang="en-US" sz="2800" b="0" dirty="0">
                <a:solidFill>
                  <a:srgbClr val="618FFD"/>
                </a:solidFill>
                <a:latin typeface="Arial Black" panose="020B0A04020102020204" pitchFamily="34" charset="0"/>
              </a:rPr>
              <a:t> vertical transport, mixing and condensation</a:t>
            </a:r>
          </a:p>
        </p:txBody>
      </p:sp>
      <p:sp>
        <p:nvSpPr>
          <p:cNvPr id="5158" name="Freeform 19"/>
          <p:cNvSpPr>
            <a:spLocks/>
          </p:cNvSpPr>
          <p:nvPr/>
        </p:nvSpPr>
        <p:spPr bwMode="auto">
          <a:xfrm flipH="1">
            <a:off x="3132138" y="4894263"/>
            <a:ext cx="525462" cy="525462"/>
          </a:xfrm>
          <a:custGeom>
            <a:avLst/>
            <a:gdLst>
              <a:gd name="T0" fmla="*/ 7504 w 420"/>
              <a:gd name="T1" fmla="*/ 524 h 1001"/>
              <a:gd name="T2" fmla="*/ 1251 w 420"/>
              <a:gd name="T3" fmla="*/ 524 h 1001"/>
              <a:gd name="T4" fmla="*/ 1251 w 420"/>
              <a:gd name="T5" fmla="*/ 524 h 1001"/>
              <a:gd name="T6" fmla="*/ 2501 w 420"/>
              <a:gd name="T7" fmla="*/ 524 h 1001"/>
              <a:gd name="T8" fmla="*/ 11256 w 420"/>
              <a:gd name="T9" fmla="*/ 524 h 1001"/>
              <a:gd name="T10" fmla="*/ 11256 w 420"/>
              <a:gd name="T11" fmla="*/ 524 h 1001"/>
              <a:gd name="T12" fmla="*/ 8755 w 420"/>
              <a:gd name="T13" fmla="*/ 524 h 1001"/>
              <a:gd name="T14" fmla="*/ 0 60000 65536"/>
              <a:gd name="T15" fmla="*/ 0 60000 65536"/>
              <a:gd name="T16" fmla="*/ 0 60000 65536"/>
              <a:gd name="T17" fmla="*/ 0 60000 65536"/>
              <a:gd name="T18" fmla="*/ 0 60000 65536"/>
              <a:gd name="T19" fmla="*/ 0 60000 65536"/>
              <a:gd name="T20" fmla="*/ 0 60000 65536"/>
              <a:gd name="T21" fmla="*/ 0 w 420"/>
              <a:gd name="T22" fmla="*/ 0 h 1001"/>
              <a:gd name="T23" fmla="*/ 420 w 420"/>
              <a:gd name="T24" fmla="*/ 1001 h 10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1001">
                <a:moveTo>
                  <a:pt x="240" y="14"/>
                </a:moveTo>
                <a:cubicBezTo>
                  <a:pt x="211" y="28"/>
                  <a:pt x="107" y="0"/>
                  <a:pt x="68" y="94"/>
                </a:cubicBezTo>
                <a:cubicBezTo>
                  <a:pt x="29" y="188"/>
                  <a:pt x="0" y="436"/>
                  <a:pt x="4" y="578"/>
                </a:cubicBezTo>
                <a:cubicBezTo>
                  <a:pt x="8" y="720"/>
                  <a:pt x="29" y="897"/>
                  <a:pt x="90" y="949"/>
                </a:cubicBezTo>
                <a:cubicBezTo>
                  <a:pt x="151" y="1001"/>
                  <a:pt x="324" y="984"/>
                  <a:pt x="372" y="890"/>
                </a:cubicBezTo>
                <a:cubicBezTo>
                  <a:pt x="420" y="797"/>
                  <a:pt x="387" y="523"/>
                  <a:pt x="378" y="389"/>
                </a:cubicBezTo>
                <a:cubicBezTo>
                  <a:pt x="369" y="255"/>
                  <a:pt x="331" y="136"/>
                  <a:pt x="318" y="87"/>
                </a:cubicBezTo>
              </a:path>
            </a:pathLst>
          </a:custGeom>
          <a:noFill/>
          <a:ln w="50800">
            <a:solidFill>
              <a:srgbClr val="009900"/>
            </a:solidFill>
            <a:round/>
            <a:headEnd type="none" w="med" len="med"/>
            <a:tailEnd type="triangle" w="sm"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9" name="Text Box 24"/>
          <p:cNvSpPr txBox="1">
            <a:spLocks noChangeArrowheads="1"/>
          </p:cNvSpPr>
          <p:nvPr/>
        </p:nvSpPr>
        <p:spPr bwMode="auto">
          <a:xfrm>
            <a:off x="3635375" y="4797425"/>
            <a:ext cx="569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Wingdings" panose="05000000000000000000" pitchFamily="2" charset="2"/>
              <a:buChar char="l"/>
              <a:defRPr sz="2200" b="1">
                <a:solidFill>
                  <a:schemeClr val="tx1"/>
                </a:solidFill>
                <a:latin typeface="Arial" panose="020B0604020202020204" pitchFamily="34"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Arial" panose="020B0604020202020204" pitchFamily="34" charset="0"/>
              </a:defRPr>
            </a:lvl2pPr>
            <a:lvl3pPr marL="1143000" indent="-228600">
              <a:lnSpc>
                <a:spcPts val="2600"/>
              </a:lnSpc>
              <a:spcAft>
                <a:spcPts val="800"/>
              </a:spcAft>
              <a:buClr>
                <a:schemeClr val="bg2"/>
              </a:buClr>
              <a:buSzPct val="100000"/>
              <a:buFont typeface="Wingdings" panose="05000000000000000000" pitchFamily="2" charset="2"/>
              <a:buChar char="§"/>
              <a:defRPr b="1">
                <a:solidFill>
                  <a:schemeClr val="tx1"/>
                </a:solidFill>
                <a:latin typeface="Arial" panose="020B0604020202020204" pitchFamily="34" charset="0"/>
              </a:defRPr>
            </a:lvl3pPr>
            <a:lvl4pPr marL="16002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4pPr>
            <a:lvl5pPr marL="2057400" indent="-228600">
              <a:lnSpc>
                <a:spcPts val="2600"/>
              </a:lnSpc>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lnSpc>
                <a:spcPts val="2600"/>
              </a:lnSpc>
              <a:spcBef>
                <a:spcPct val="0"/>
              </a:spcBef>
              <a:spcAft>
                <a:spcPts val="800"/>
              </a:spcAft>
              <a:buClr>
                <a:schemeClr val="bg2"/>
              </a:buClr>
              <a:buSzPct val="100000"/>
              <a:buFont typeface="Wingdings" panose="05000000000000000000" pitchFamily="2" charset="2"/>
              <a:buChar char=""/>
              <a:defRPr sz="1600" b="1">
                <a:solidFill>
                  <a:schemeClr val="tx1"/>
                </a:solidFill>
                <a:latin typeface="Arial" panose="020B0604020202020204" pitchFamily="34" charset="0"/>
              </a:defRPr>
            </a:lvl9pPr>
          </a:lstStyle>
          <a:p>
            <a:pPr>
              <a:lnSpc>
                <a:spcPct val="100000"/>
              </a:lnSpc>
              <a:spcAft>
                <a:spcPct val="0"/>
              </a:spcAft>
              <a:buClrTx/>
              <a:buSzTx/>
              <a:buFontTx/>
              <a:buNone/>
            </a:pPr>
            <a:r>
              <a:rPr lang="en-GB" altLang="en-US" sz="2000">
                <a:solidFill>
                  <a:srgbClr val="009900"/>
                </a:solidFill>
                <a:latin typeface="Times New Roman" panose="02020603050405020304" pitchFamily="18" charset="0"/>
              </a:rPr>
              <a:t>M</a:t>
            </a:r>
          </a:p>
          <a:p>
            <a:pPr>
              <a:lnSpc>
                <a:spcPct val="100000"/>
              </a:lnSpc>
              <a:spcAft>
                <a:spcPct val="0"/>
              </a:spcAft>
              <a:buClrTx/>
              <a:buSzTx/>
              <a:buFontTx/>
              <a:buNone/>
            </a:pPr>
            <a:r>
              <a:rPr lang="en-GB" altLang="en-US" sz="2000">
                <a:solidFill>
                  <a:srgbClr val="009900"/>
                </a:solidFill>
                <a:latin typeface="Times New Roman" panose="02020603050405020304" pitchFamily="18" charset="0"/>
              </a:rPr>
              <a:t>dry</a:t>
            </a:r>
          </a:p>
        </p:txBody>
      </p:sp>
      <p:grpSp>
        <p:nvGrpSpPr>
          <p:cNvPr id="5160" name="Group 4"/>
          <p:cNvGrpSpPr>
            <a:grpSpLocks/>
          </p:cNvGrpSpPr>
          <p:nvPr/>
        </p:nvGrpSpPr>
        <p:grpSpPr bwMode="auto">
          <a:xfrm>
            <a:off x="4319588" y="4505325"/>
            <a:ext cx="1098550" cy="360363"/>
            <a:chOff x="4583824" y="4666080"/>
            <a:chExt cx="1345026" cy="718356"/>
          </a:xfrm>
        </p:grpSpPr>
        <p:grpSp>
          <p:nvGrpSpPr>
            <p:cNvPr id="5173" name="Group 3"/>
            <p:cNvGrpSpPr>
              <a:grpSpLocks/>
            </p:cNvGrpSpPr>
            <p:nvPr/>
          </p:nvGrpSpPr>
          <p:grpSpPr bwMode="auto">
            <a:xfrm>
              <a:off x="4583824" y="4833236"/>
              <a:ext cx="1345026" cy="551200"/>
              <a:chOff x="1176357" y="6063382"/>
              <a:chExt cx="282625" cy="141674"/>
            </a:xfrm>
          </p:grpSpPr>
          <p:sp>
            <p:nvSpPr>
              <p:cNvPr id="8252" name="Freeform 45"/>
              <p:cNvSpPr>
                <a:spLocks/>
              </p:cNvSpPr>
              <p:nvPr/>
            </p:nvSpPr>
            <p:spPr bwMode="auto">
              <a:xfrm>
                <a:off x="1333598" y="6063528"/>
                <a:ext cx="125384" cy="141528"/>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4450">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sp>
            <p:nvSpPr>
              <p:cNvPr id="8253" name="Freeform 46"/>
              <p:cNvSpPr>
                <a:spLocks/>
              </p:cNvSpPr>
              <p:nvPr/>
            </p:nvSpPr>
            <p:spPr bwMode="auto">
              <a:xfrm flipH="1">
                <a:off x="1176357" y="6063528"/>
                <a:ext cx="131510" cy="141528"/>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1275">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grpSp>
        <p:sp>
          <p:nvSpPr>
            <p:cNvPr id="8254" name="Text Box 47"/>
            <p:cNvSpPr txBox="1">
              <a:spLocks noChangeArrowheads="1"/>
            </p:cNvSpPr>
            <p:nvPr/>
          </p:nvSpPr>
          <p:spPr bwMode="auto">
            <a:xfrm>
              <a:off x="4768473" y="4666080"/>
              <a:ext cx="384848" cy="39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sp>
          <p:nvSpPr>
            <p:cNvPr id="60" name="Text Box 47"/>
            <p:cNvSpPr txBox="1">
              <a:spLocks noChangeArrowheads="1"/>
            </p:cNvSpPr>
            <p:nvPr/>
          </p:nvSpPr>
          <p:spPr bwMode="auto">
            <a:xfrm>
              <a:off x="5439043" y="4666080"/>
              <a:ext cx="382904" cy="39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grpSp>
      <p:grpSp>
        <p:nvGrpSpPr>
          <p:cNvPr id="5161" name="Group 61"/>
          <p:cNvGrpSpPr>
            <a:grpSpLocks/>
          </p:cNvGrpSpPr>
          <p:nvPr/>
        </p:nvGrpSpPr>
        <p:grpSpPr bwMode="auto">
          <a:xfrm>
            <a:off x="4522788" y="4868863"/>
            <a:ext cx="1344612" cy="550862"/>
            <a:chOff x="4583824" y="4833236"/>
            <a:chExt cx="1345026" cy="551200"/>
          </a:xfrm>
        </p:grpSpPr>
        <p:grpSp>
          <p:nvGrpSpPr>
            <p:cNvPr id="5168" name="Group 62"/>
            <p:cNvGrpSpPr>
              <a:grpSpLocks/>
            </p:cNvGrpSpPr>
            <p:nvPr/>
          </p:nvGrpSpPr>
          <p:grpSpPr bwMode="auto">
            <a:xfrm>
              <a:off x="4583824" y="4833236"/>
              <a:ext cx="1345026" cy="551200"/>
              <a:chOff x="1176357" y="6063382"/>
              <a:chExt cx="282625" cy="141674"/>
            </a:xfrm>
          </p:grpSpPr>
          <p:sp>
            <p:nvSpPr>
              <p:cNvPr id="66" name="Freeform 45"/>
              <p:cNvSpPr>
                <a:spLocks/>
              </p:cNvSpPr>
              <p:nvPr/>
            </p:nvSpPr>
            <p:spPr bwMode="auto">
              <a:xfrm>
                <a:off x="1333519" y="6063382"/>
                <a:ext cx="125463" cy="141674"/>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4450">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sp>
            <p:nvSpPr>
              <p:cNvPr id="67" name="Freeform 46"/>
              <p:cNvSpPr>
                <a:spLocks/>
              </p:cNvSpPr>
              <p:nvPr/>
            </p:nvSpPr>
            <p:spPr bwMode="auto">
              <a:xfrm flipH="1">
                <a:off x="1176357" y="6063382"/>
                <a:ext cx="131803" cy="141674"/>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1275">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grpSp>
        <p:sp>
          <p:nvSpPr>
            <p:cNvPr id="64" name="Text Box 47"/>
            <p:cNvSpPr txBox="1">
              <a:spLocks noChangeArrowheads="1"/>
            </p:cNvSpPr>
            <p:nvPr/>
          </p:nvSpPr>
          <p:spPr bwMode="auto">
            <a:xfrm>
              <a:off x="4769618" y="4914248"/>
              <a:ext cx="382706" cy="4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sp>
          <p:nvSpPr>
            <p:cNvPr id="65" name="Text Box 47"/>
            <p:cNvSpPr txBox="1">
              <a:spLocks noChangeArrowheads="1"/>
            </p:cNvSpPr>
            <p:nvPr/>
          </p:nvSpPr>
          <p:spPr bwMode="auto">
            <a:xfrm>
              <a:off x="5438162" y="4893598"/>
              <a:ext cx="384293" cy="4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grpSp>
      <p:grpSp>
        <p:nvGrpSpPr>
          <p:cNvPr id="5162" name="Group 67"/>
          <p:cNvGrpSpPr>
            <a:grpSpLocks/>
          </p:cNvGrpSpPr>
          <p:nvPr/>
        </p:nvGrpSpPr>
        <p:grpSpPr bwMode="auto">
          <a:xfrm>
            <a:off x="6918325" y="2274888"/>
            <a:ext cx="1096963" cy="358775"/>
            <a:chOff x="4583824" y="4666080"/>
            <a:chExt cx="1345026" cy="718356"/>
          </a:xfrm>
        </p:grpSpPr>
        <p:grpSp>
          <p:nvGrpSpPr>
            <p:cNvPr id="5163" name="Group 68"/>
            <p:cNvGrpSpPr>
              <a:grpSpLocks/>
            </p:cNvGrpSpPr>
            <p:nvPr/>
          </p:nvGrpSpPr>
          <p:grpSpPr bwMode="auto">
            <a:xfrm>
              <a:off x="4583824" y="4833236"/>
              <a:ext cx="1345026" cy="551200"/>
              <a:chOff x="1176357" y="6063382"/>
              <a:chExt cx="282625" cy="141674"/>
            </a:xfrm>
          </p:grpSpPr>
          <p:sp>
            <p:nvSpPr>
              <p:cNvPr id="72" name="Freeform 45"/>
              <p:cNvSpPr>
                <a:spLocks/>
              </p:cNvSpPr>
              <p:nvPr/>
            </p:nvSpPr>
            <p:spPr bwMode="auto">
              <a:xfrm>
                <a:off x="1333416" y="6063718"/>
                <a:ext cx="125566" cy="141338"/>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4450">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sp>
            <p:nvSpPr>
              <p:cNvPr id="73" name="Freeform 46"/>
              <p:cNvSpPr>
                <a:spLocks/>
              </p:cNvSpPr>
              <p:nvPr/>
            </p:nvSpPr>
            <p:spPr bwMode="auto">
              <a:xfrm flipH="1">
                <a:off x="1176357" y="6063718"/>
                <a:ext cx="131701" cy="141338"/>
              </a:xfrm>
              <a:custGeom>
                <a:avLst/>
                <a:gdLst>
                  <a:gd name="T0" fmla="*/ 0 w 574"/>
                  <a:gd name="T1" fmla="*/ 0 h 582"/>
                  <a:gd name="T2" fmla="*/ 0 w 574"/>
                  <a:gd name="T3" fmla="*/ 0 h 582"/>
                  <a:gd name="T4" fmla="*/ 0 w 574"/>
                  <a:gd name="T5" fmla="*/ 0 h 582"/>
                  <a:gd name="T6" fmla="*/ 0 w 574"/>
                  <a:gd name="T7" fmla="*/ 0 h 582"/>
                  <a:gd name="T8" fmla="*/ 0 w 574"/>
                  <a:gd name="T9" fmla="*/ 0 h 582"/>
                  <a:gd name="T10" fmla="*/ 0 w 574"/>
                  <a:gd name="T11" fmla="*/ 0 h 582"/>
                  <a:gd name="T12" fmla="*/ 0 w 574"/>
                  <a:gd name="T13" fmla="*/ 0 h 582"/>
                  <a:gd name="T14" fmla="*/ 0 w 574"/>
                  <a:gd name="T15" fmla="*/ 0 h 582"/>
                  <a:gd name="T16" fmla="*/ 0 w 574"/>
                  <a:gd name="T17" fmla="*/ 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582"/>
                  <a:gd name="T29" fmla="*/ 574 w 57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582">
                    <a:moveTo>
                      <a:pt x="0" y="321"/>
                    </a:moveTo>
                    <a:cubicBezTo>
                      <a:pt x="13" y="348"/>
                      <a:pt x="33" y="442"/>
                      <a:pt x="80" y="485"/>
                    </a:cubicBezTo>
                    <a:cubicBezTo>
                      <a:pt x="127" y="528"/>
                      <a:pt x="215" y="580"/>
                      <a:pt x="280" y="581"/>
                    </a:cubicBezTo>
                    <a:cubicBezTo>
                      <a:pt x="345" y="582"/>
                      <a:pt x="419" y="541"/>
                      <a:pt x="468" y="493"/>
                    </a:cubicBezTo>
                    <a:cubicBezTo>
                      <a:pt x="517" y="445"/>
                      <a:pt x="570" y="359"/>
                      <a:pt x="572" y="293"/>
                    </a:cubicBezTo>
                    <a:cubicBezTo>
                      <a:pt x="574" y="227"/>
                      <a:pt x="529" y="146"/>
                      <a:pt x="480" y="97"/>
                    </a:cubicBezTo>
                    <a:cubicBezTo>
                      <a:pt x="431" y="48"/>
                      <a:pt x="346" y="2"/>
                      <a:pt x="280" y="1"/>
                    </a:cubicBezTo>
                    <a:cubicBezTo>
                      <a:pt x="214" y="0"/>
                      <a:pt x="131" y="51"/>
                      <a:pt x="84" y="89"/>
                    </a:cubicBezTo>
                    <a:cubicBezTo>
                      <a:pt x="37" y="127"/>
                      <a:pt x="17" y="200"/>
                      <a:pt x="0" y="229"/>
                    </a:cubicBezTo>
                  </a:path>
                </a:pathLst>
              </a:custGeom>
              <a:noFill/>
              <a:ln w="41275">
                <a:solidFill>
                  <a:schemeClr val="bg2">
                    <a:lumMod val="75000"/>
                  </a:schemeClr>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pPr>
                  <a:defRPr/>
                </a:pPr>
                <a:endParaRPr lang="en-GB" sz="1200"/>
              </a:p>
            </p:txBody>
          </p:sp>
        </p:grpSp>
        <p:sp>
          <p:nvSpPr>
            <p:cNvPr id="70" name="Text Box 47"/>
            <p:cNvSpPr txBox="1">
              <a:spLocks noChangeArrowheads="1"/>
            </p:cNvSpPr>
            <p:nvPr/>
          </p:nvSpPr>
          <p:spPr bwMode="auto">
            <a:xfrm>
              <a:off x="4768741" y="4666080"/>
              <a:ext cx="383458" cy="4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sp>
          <p:nvSpPr>
            <p:cNvPr id="71" name="Text Box 47"/>
            <p:cNvSpPr txBox="1">
              <a:spLocks noChangeArrowheads="1"/>
            </p:cNvSpPr>
            <p:nvPr/>
          </p:nvSpPr>
          <p:spPr bwMode="auto">
            <a:xfrm>
              <a:off x="5438334" y="4666080"/>
              <a:ext cx="383458" cy="4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30000"/>
                <a:buFont typeface="Wingdings" panose="05000000000000000000" pitchFamily="2" charset="2"/>
                <a:buChar char="F"/>
                <a:defRPr sz="2000">
                  <a:solidFill>
                    <a:schemeClr val="accent2"/>
                  </a:solidFill>
                  <a:latin typeface="Arial" panose="020B0604020202020204" pitchFamily="34" charset="0"/>
                </a:defRPr>
              </a:lvl1pPr>
              <a:lvl2pPr marL="742950" indent="-285750">
                <a:spcBef>
                  <a:spcPct val="20000"/>
                </a:spcBef>
                <a:buFont typeface="Wingdings" panose="05000000000000000000" pitchFamily="2" charset="2"/>
                <a:buChar char="û"/>
                <a:defRPr>
                  <a:solidFill>
                    <a:schemeClr val="accent2"/>
                  </a:solidFill>
                  <a:latin typeface="Arial" panose="020B0604020202020204" pitchFamily="34" charset="0"/>
                </a:defRPr>
              </a:lvl2pPr>
              <a:lvl3pPr marL="1143000" indent="-228600">
                <a:spcBef>
                  <a:spcPct val="20000"/>
                </a:spcBef>
                <a:buFont typeface="Wingdings" panose="05000000000000000000" pitchFamily="2" charset="2"/>
                <a:buChar char="ü"/>
                <a:defRPr sz="16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Times New Roman" panose="02020603050405020304" pitchFamily="18" charset="0"/>
                </a:defRPr>
              </a:lvl4pPr>
              <a:lvl5pPr marL="2057400" indent="-228600">
                <a:spcBef>
                  <a:spcPct val="20000"/>
                </a:spcBef>
                <a:buChar char="»"/>
                <a:defRPr sz="2000">
                  <a:solidFill>
                    <a:schemeClr val="accent2"/>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defRPr>
              </a:lvl9pPr>
            </a:lstStyle>
            <a:p>
              <a:pPr>
                <a:spcBef>
                  <a:spcPct val="0"/>
                </a:spcBef>
                <a:buSzTx/>
                <a:buFontTx/>
                <a:buNone/>
                <a:defRPr/>
              </a:pPr>
              <a:r>
                <a:rPr lang="en-GB" altLang="en-US" b="1" dirty="0" smtClean="0">
                  <a:solidFill>
                    <a:schemeClr val="bg2">
                      <a:lumMod val="75000"/>
                    </a:schemeClr>
                  </a:solidFill>
                  <a:latin typeface="Times New Roman" panose="02020603050405020304" pitchFamily="18" charset="0"/>
                </a:rPr>
                <a:t>K</a:t>
              </a:r>
              <a:endParaRPr lang="en-GB" altLang="en-US" b="1" baseline="-25000" dirty="0">
                <a:solidFill>
                  <a:schemeClr val="bg2">
                    <a:lumMod val="75000"/>
                  </a:schemeClr>
                </a:solidFill>
                <a:latin typeface="Times New Roman" panose="02020603050405020304" pitchFamily="18" charset="0"/>
              </a:endParaRPr>
            </a:p>
          </p:txBody>
        </p:sp>
      </p:grpSp>
    </p:spTree>
    <p:extLst>
      <p:ext uri="{BB962C8B-B14F-4D97-AF65-F5344CB8AC3E}">
        <p14:creationId xmlns:p14="http://schemas.microsoft.com/office/powerpoint/2010/main" val="1144395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801" y="722164"/>
            <a:ext cx="5034746" cy="3152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8" name="Title 1"/>
          <p:cNvSpPr>
            <a:spLocks noGrp="1"/>
          </p:cNvSpPr>
          <p:nvPr>
            <p:ph type="title"/>
          </p:nvPr>
        </p:nvSpPr>
        <p:spPr>
          <a:xfrm>
            <a:off x="845474" y="244955"/>
            <a:ext cx="7524159" cy="369332"/>
          </a:xfrm>
        </p:spPr>
        <p:txBody>
          <a:bodyPr/>
          <a:lstStyle/>
          <a:p>
            <a:r>
              <a:rPr lang="en-GB" altLang="en-US" dirty="0" smtClean="0">
                <a:latin typeface="Optima" pitchFamily="80" charset="0"/>
              </a:rPr>
              <a:t>How does the model actually create BL clouds?</a:t>
            </a:r>
          </a:p>
        </p:txBody>
      </p:sp>
      <p:cxnSp>
        <p:nvCxnSpPr>
          <p:cNvPr id="14339" name="Straight Connector 4"/>
          <p:cNvCxnSpPr>
            <a:cxnSpLocks noChangeShapeType="1"/>
          </p:cNvCxnSpPr>
          <p:nvPr/>
        </p:nvCxnSpPr>
        <p:spPr bwMode="auto">
          <a:xfrm flipV="1">
            <a:off x="367571" y="2748891"/>
            <a:ext cx="4529138" cy="9525"/>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14340" name="Freeform 7"/>
          <p:cNvSpPr>
            <a:spLocks/>
          </p:cNvSpPr>
          <p:nvPr/>
        </p:nvSpPr>
        <p:spPr bwMode="auto">
          <a:xfrm>
            <a:off x="2990517" y="1011769"/>
            <a:ext cx="2387204" cy="676275"/>
          </a:xfrm>
          <a:custGeom>
            <a:avLst/>
            <a:gdLst>
              <a:gd name="T0" fmla="*/ 427512 w 3183110"/>
              <a:gd name="T1" fmla="*/ 498764 h 902525"/>
              <a:gd name="T2" fmla="*/ 391886 w 3183110"/>
              <a:gd name="T3" fmla="*/ 344384 h 902525"/>
              <a:gd name="T4" fmla="*/ 391886 w 3183110"/>
              <a:gd name="T5" fmla="*/ 59377 h 902525"/>
              <a:gd name="T6" fmla="*/ 463138 w 3183110"/>
              <a:gd name="T7" fmla="*/ 59377 h 902525"/>
              <a:gd name="T8" fmla="*/ 581891 w 3183110"/>
              <a:gd name="T9" fmla="*/ 95003 h 902525"/>
              <a:gd name="T10" fmla="*/ 665019 w 3183110"/>
              <a:gd name="T11" fmla="*/ 190005 h 902525"/>
              <a:gd name="T12" fmla="*/ 712520 w 3183110"/>
              <a:gd name="T13" fmla="*/ 106878 h 902525"/>
              <a:gd name="T14" fmla="*/ 938151 w 3183110"/>
              <a:gd name="T15" fmla="*/ 35626 h 902525"/>
              <a:gd name="T16" fmla="*/ 1116281 w 3183110"/>
              <a:gd name="T17" fmla="*/ 0 h 902525"/>
              <a:gd name="T18" fmla="*/ 1235034 w 3183110"/>
              <a:gd name="T19" fmla="*/ 71252 h 902525"/>
              <a:gd name="T20" fmla="*/ 1306286 w 3183110"/>
              <a:gd name="T21" fmla="*/ 213756 h 902525"/>
              <a:gd name="T22" fmla="*/ 1306286 w 3183110"/>
              <a:gd name="T23" fmla="*/ 95003 h 902525"/>
              <a:gd name="T24" fmla="*/ 1425039 w 3183110"/>
              <a:gd name="T25" fmla="*/ 23751 h 902525"/>
              <a:gd name="T26" fmla="*/ 1555668 w 3183110"/>
              <a:gd name="T27" fmla="*/ 59377 h 902525"/>
              <a:gd name="T28" fmla="*/ 1662546 w 3183110"/>
              <a:gd name="T29" fmla="*/ 249382 h 902525"/>
              <a:gd name="T30" fmla="*/ 1757548 w 3183110"/>
              <a:gd name="T31" fmla="*/ 142504 h 902525"/>
              <a:gd name="T32" fmla="*/ 2196935 w 3183110"/>
              <a:gd name="T33" fmla="*/ 83127 h 902525"/>
              <a:gd name="T34" fmla="*/ 2256312 w 3183110"/>
              <a:gd name="T35" fmla="*/ 201881 h 902525"/>
              <a:gd name="T36" fmla="*/ 2256312 w 3183110"/>
              <a:gd name="T37" fmla="*/ 130629 h 902525"/>
              <a:gd name="T38" fmla="*/ 2375065 w 3183110"/>
              <a:gd name="T39" fmla="*/ 83127 h 902525"/>
              <a:gd name="T40" fmla="*/ 2648198 w 3183110"/>
              <a:gd name="T41" fmla="*/ 142504 h 902525"/>
              <a:gd name="T42" fmla="*/ 2814452 w 3183110"/>
              <a:gd name="T43" fmla="*/ 415636 h 902525"/>
              <a:gd name="T44" fmla="*/ 2885704 w 3183110"/>
              <a:gd name="T45" fmla="*/ 285008 h 902525"/>
              <a:gd name="T46" fmla="*/ 2980707 w 3183110"/>
              <a:gd name="T47" fmla="*/ 285008 h 902525"/>
              <a:gd name="T48" fmla="*/ 3123211 w 3183110"/>
              <a:gd name="T49" fmla="*/ 391886 h 902525"/>
              <a:gd name="T50" fmla="*/ 3170712 w 3183110"/>
              <a:gd name="T51" fmla="*/ 688769 h 902525"/>
              <a:gd name="T52" fmla="*/ 3087585 w 3183110"/>
              <a:gd name="T53" fmla="*/ 771896 h 902525"/>
              <a:gd name="T54" fmla="*/ 2945081 w 3183110"/>
              <a:gd name="T55" fmla="*/ 736270 h 902525"/>
              <a:gd name="T56" fmla="*/ 2861954 w 3183110"/>
              <a:gd name="T57" fmla="*/ 795647 h 902525"/>
              <a:gd name="T58" fmla="*/ 2636322 w 3183110"/>
              <a:gd name="T59" fmla="*/ 902525 h 902525"/>
              <a:gd name="T60" fmla="*/ 2470068 w 3183110"/>
              <a:gd name="T61" fmla="*/ 866899 h 902525"/>
              <a:gd name="T62" fmla="*/ 2363190 w 3183110"/>
              <a:gd name="T63" fmla="*/ 712520 h 902525"/>
              <a:gd name="T64" fmla="*/ 2220686 w 3183110"/>
              <a:gd name="T65" fmla="*/ 855023 h 902525"/>
              <a:gd name="T66" fmla="*/ 2042556 w 3183110"/>
              <a:gd name="T67" fmla="*/ 866899 h 902525"/>
              <a:gd name="T68" fmla="*/ 1900052 w 3183110"/>
              <a:gd name="T69" fmla="*/ 724395 h 902525"/>
              <a:gd name="T70" fmla="*/ 1710047 w 3183110"/>
              <a:gd name="T71" fmla="*/ 878774 h 902525"/>
              <a:gd name="T72" fmla="*/ 1567543 w 3183110"/>
              <a:gd name="T73" fmla="*/ 819397 h 902525"/>
              <a:gd name="T74" fmla="*/ 1389413 w 3183110"/>
              <a:gd name="T75" fmla="*/ 700644 h 902525"/>
              <a:gd name="T76" fmla="*/ 1341912 w 3183110"/>
              <a:gd name="T77" fmla="*/ 688769 h 902525"/>
              <a:gd name="T78" fmla="*/ 1175657 w 3183110"/>
              <a:gd name="T79" fmla="*/ 748146 h 902525"/>
              <a:gd name="T80" fmla="*/ 973777 w 3183110"/>
              <a:gd name="T81" fmla="*/ 748146 h 902525"/>
              <a:gd name="T82" fmla="*/ 795647 w 3183110"/>
              <a:gd name="T83" fmla="*/ 795647 h 902525"/>
              <a:gd name="T84" fmla="*/ 190006 w 3183110"/>
              <a:gd name="T85" fmla="*/ 760021 h 902525"/>
              <a:gd name="T86" fmla="*/ 154380 w 3183110"/>
              <a:gd name="T87" fmla="*/ 653143 h 902525"/>
              <a:gd name="T88" fmla="*/ 59377 w 3183110"/>
              <a:gd name="T89" fmla="*/ 558140 h 902525"/>
              <a:gd name="T90" fmla="*/ 0 w 3183110"/>
              <a:gd name="T91" fmla="*/ 427512 h 902525"/>
              <a:gd name="T92" fmla="*/ 166255 w 3183110"/>
              <a:gd name="T93" fmla="*/ 368135 h 902525"/>
              <a:gd name="T94" fmla="*/ 403761 w 3183110"/>
              <a:gd name="T95" fmla="*/ 415636 h 902525"/>
              <a:gd name="T96" fmla="*/ 486889 w 3183110"/>
              <a:gd name="T97" fmla="*/ 451262 h 90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3110" h="902525">
                <a:moveTo>
                  <a:pt x="427512" y="498764"/>
                </a:moveTo>
                <a:lnTo>
                  <a:pt x="427512" y="498764"/>
                </a:lnTo>
                <a:cubicBezTo>
                  <a:pt x="423554" y="459179"/>
                  <a:pt x="424582" y="418773"/>
                  <a:pt x="415637" y="380010"/>
                </a:cubicBezTo>
                <a:cubicBezTo>
                  <a:pt x="412428" y="366103"/>
                  <a:pt x="396083" y="358025"/>
                  <a:pt x="391886" y="344384"/>
                </a:cubicBezTo>
                <a:cubicBezTo>
                  <a:pt x="380014" y="305801"/>
                  <a:pt x="376052" y="265215"/>
                  <a:pt x="368135" y="225631"/>
                </a:cubicBezTo>
                <a:cubicBezTo>
                  <a:pt x="376052" y="170213"/>
                  <a:pt x="374183" y="112485"/>
                  <a:pt x="391886" y="59377"/>
                </a:cubicBezTo>
                <a:cubicBezTo>
                  <a:pt x="395844" y="47502"/>
                  <a:pt x="414994" y="47501"/>
                  <a:pt x="427512" y="47501"/>
                </a:cubicBezTo>
                <a:cubicBezTo>
                  <a:pt x="440030" y="47501"/>
                  <a:pt x="451102" y="55938"/>
                  <a:pt x="463138" y="59377"/>
                </a:cubicBezTo>
                <a:cubicBezTo>
                  <a:pt x="478831" y="63861"/>
                  <a:pt x="495006" y="66562"/>
                  <a:pt x="510639" y="71252"/>
                </a:cubicBezTo>
                <a:cubicBezTo>
                  <a:pt x="534619" y="78446"/>
                  <a:pt x="581891" y="95003"/>
                  <a:pt x="581891" y="95003"/>
                </a:cubicBezTo>
                <a:cubicBezTo>
                  <a:pt x="597725" y="110837"/>
                  <a:pt x="614647" y="125652"/>
                  <a:pt x="629393" y="142504"/>
                </a:cubicBezTo>
                <a:cubicBezTo>
                  <a:pt x="642426" y="157399"/>
                  <a:pt x="645227" y="190005"/>
                  <a:pt x="665019" y="190005"/>
                </a:cubicBezTo>
                <a:cubicBezTo>
                  <a:pt x="684811" y="190005"/>
                  <a:pt x="688769" y="158338"/>
                  <a:pt x="700644" y="142504"/>
                </a:cubicBezTo>
                <a:cubicBezTo>
                  <a:pt x="704603" y="130629"/>
                  <a:pt x="702904" y="114892"/>
                  <a:pt x="712520" y="106878"/>
                </a:cubicBezTo>
                <a:cubicBezTo>
                  <a:pt x="722992" y="98151"/>
                  <a:pt x="836407" y="61303"/>
                  <a:pt x="843148" y="59377"/>
                </a:cubicBezTo>
                <a:cubicBezTo>
                  <a:pt x="874534" y="50410"/>
                  <a:pt x="906483" y="43543"/>
                  <a:pt x="938151" y="35626"/>
                </a:cubicBezTo>
                <a:cubicBezTo>
                  <a:pt x="953985" y="31668"/>
                  <a:pt x="969594" y="26671"/>
                  <a:pt x="985652" y="23751"/>
                </a:cubicBezTo>
                <a:lnTo>
                  <a:pt x="1116281" y="0"/>
                </a:lnTo>
                <a:cubicBezTo>
                  <a:pt x="1140032" y="7917"/>
                  <a:pt x="1166065" y="10870"/>
                  <a:pt x="1187533" y="23751"/>
                </a:cubicBezTo>
                <a:cubicBezTo>
                  <a:pt x="1206734" y="35272"/>
                  <a:pt x="1220461" y="54251"/>
                  <a:pt x="1235034" y="71252"/>
                </a:cubicBezTo>
                <a:cubicBezTo>
                  <a:pt x="1247221" y="85470"/>
                  <a:pt x="1290850" y="160320"/>
                  <a:pt x="1294411" y="166255"/>
                </a:cubicBezTo>
                <a:cubicBezTo>
                  <a:pt x="1298369" y="182089"/>
                  <a:pt x="1306286" y="197435"/>
                  <a:pt x="1306286" y="213756"/>
                </a:cubicBezTo>
                <a:cubicBezTo>
                  <a:pt x="1306286" y="226274"/>
                  <a:pt x="1294411" y="190648"/>
                  <a:pt x="1294411" y="178130"/>
                </a:cubicBezTo>
                <a:cubicBezTo>
                  <a:pt x="1294411" y="150140"/>
                  <a:pt x="1294704" y="120484"/>
                  <a:pt x="1306286" y="95003"/>
                </a:cubicBezTo>
                <a:cubicBezTo>
                  <a:pt x="1315552" y="74618"/>
                  <a:pt x="1334586" y="59022"/>
                  <a:pt x="1353787" y="47501"/>
                </a:cubicBezTo>
                <a:cubicBezTo>
                  <a:pt x="1375255" y="34620"/>
                  <a:pt x="1425039" y="23751"/>
                  <a:pt x="1425039" y="23751"/>
                </a:cubicBezTo>
                <a:cubicBezTo>
                  <a:pt x="1448790" y="27709"/>
                  <a:pt x="1473061" y="29291"/>
                  <a:pt x="1496291" y="35626"/>
                </a:cubicBezTo>
                <a:cubicBezTo>
                  <a:pt x="1516857" y="41235"/>
                  <a:pt x="1537591" y="48079"/>
                  <a:pt x="1555668" y="59377"/>
                </a:cubicBezTo>
                <a:cubicBezTo>
                  <a:pt x="1586483" y="78637"/>
                  <a:pt x="1640106" y="163341"/>
                  <a:pt x="1650670" y="178130"/>
                </a:cubicBezTo>
                <a:cubicBezTo>
                  <a:pt x="1654629" y="201881"/>
                  <a:pt x="1645520" y="232356"/>
                  <a:pt x="1662546" y="249382"/>
                </a:cubicBezTo>
                <a:cubicBezTo>
                  <a:pt x="1674087" y="260923"/>
                  <a:pt x="1664935" y="215162"/>
                  <a:pt x="1674421" y="201881"/>
                </a:cubicBezTo>
                <a:cubicBezTo>
                  <a:pt x="1675953" y="199736"/>
                  <a:pt x="1746837" y="146915"/>
                  <a:pt x="1757548" y="142504"/>
                </a:cubicBezTo>
                <a:cubicBezTo>
                  <a:pt x="1904374" y="82046"/>
                  <a:pt x="1882985" y="89930"/>
                  <a:pt x="1995055" y="71252"/>
                </a:cubicBezTo>
                <a:cubicBezTo>
                  <a:pt x="2062348" y="75210"/>
                  <a:pt x="2130971" y="69240"/>
                  <a:pt x="2196935" y="83127"/>
                </a:cubicBezTo>
                <a:cubicBezTo>
                  <a:pt x="2210901" y="86067"/>
                  <a:pt x="2213605" y="106361"/>
                  <a:pt x="2220686" y="118753"/>
                </a:cubicBezTo>
                <a:cubicBezTo>
                  <a:pt x="2244165" y="159842"/>
                  <a:pt x="2242989" y="161912"/>
                  <a:pt x="2256312" y="201881"/>
                </a:cubicBezTo>
                <a:cubicBezTo>
                  <a:pt x="2252354" y="221673"/>
                  <a:pt x="2244437" y="281441"/>
                  <a:pt x="2244437" y="261257"/>
                </a:cubicBezTo>
                <a:cubicBezTo>
                  <a:pt x="2244437" y="217535"/>
                  <a:pt x="2238787" y="170685"/>
                  <a:pt x="2256312" y="130629"/>
                </a:cubicBezTo>
                <a:cubicBezTo>
                  <a:pt x="2268704" y="102305"/>
                  <a:pt x="2303813" y="91044"/>
                  <a:pt x="2327564" y="71252"/>
                </a:cubicBezTo>
                <a:cubicBezTo>
                  <a:pt x="2343398" y="75210"/>
                  <a:pt x="2358894" y="80922"/>
                  <a:pt x="2375065" y="83127"/>
                </a:cubicBezTo>
                <a:cubicBezTo>
                  <a:pt x="2446098" y="92813"/>
                  <a:pt x="2588821" y="106878"/>
                  <a:pt x="2588821" y="106878"/>
                </a:cubicBezTo>
                <a:cubicBezTo>
                  <a:pt x="2608613" y="118753"/>
                  <a:pt x="2630827" y="127305"/>
                  <a:pt x="2648198" y="142504"/>
                </a:cubicBezTo>
                <a:cubicBezTo>
                  <a:pt x="2747225" y="229153"/>
                  <a:pt x="2760742" y="250528"/>
                  <a:pt x="2826328" y="332509"/>
                </a:cubicBezTo>
                <a:cubicBezTo>
                  <a:pt x="2854036" y="415636"/>
                  <a:pt x="2873829" y="395844"/>
                  <a:pt x="2814452" y="415636"/>
                </a:cubicBezTo>
                <a:cubicBezTo>
                  <a:pt x="2818411" y="391885"/>
                  <a:pt x="2818714" y="367227"/>
                  <a:pt x="2826328" y="344384"/>
                </a:cubicBezTo>
                <a:cubicBezTo>
                  <a:pt x="2836573" y="313649"/>
                  <a:pt x="2859625" y="299910"/>
                  <a:pt x="2885704" y="285008"/>
                </a:cubicBezTo>
                <a:cubicBezTo>
                  <a:pt x="2901074" y="276225"/>
                  <a:pt x="2917372" y="269174"/>
                  <a:pt x="2933206" y="261257"/>
                </a:cubicBezTo>
                <a:cubicBezTo>
                  <a:pt x="2949040" y="269174"/>
                  <a:pt x="2964436" y="278035"/>
                  <a:pt x="2980707" y="285008"/>
                </a:cubicBezTo>
                <a:cubicBezTo>
                  <a:pt x="2992213" y="289939"/>
                  <a:pt x="3005465" y="290673"/>
                  <a:pt x="3016333" y="296883"/>
                </a:cubicBezTo>
                <a:cubicBezTo>
                  <a:pt x="3057103" y="320180"/>
                  <a:pt x="3091026" y="359701"/>
                  <a:pt x="3123211" y="391886"/>
                </a:cubicBezTo>
                <a:cubicBezTo>
                  <a:pt x="3139045" y="427512"/>
                  <a:pt x="3157600" y="462049"/>
                  <a:pt x="3170712" y="498764"/>
                </a:cubicBezTo>
                <a:cubicBezTo>
                  <a:pt x="3193170" y="561648"/>
                  <a:pt x="3180063" y="623312"/>
                  <a:pt x="3170712" y="688769"/>
                </a:cubicBezTo>
                <a:cubicBezTo>
                  <a:pt x="3166125" y="720878"/>
                  <a:pt x="3150785" y="741638"/>
                  <a:pt x="3123211" y="760021"/>
                </a:cubicBezTo>
                <a:cubicBezTo>
                  <a:pt x="3112796" y="766965"/>
                  <a:pt x="3099460" y="767938"/>
                  <a:pt x="3087585" y="771896"/>
                </a:cubicBezTo>
                <a:cubicBezTo>
                  <a:pt x="3051959" y="767938"/>
                  <a:pt x="3015482" y="768715"/>
                  <a:pt x="2980707" y="760021"/>
                </a:cubicBezTo>
                <a:cubicBezTo>
                  <a:pt x="2966861" y="756559"/>
                  <a:pt x="2957847" y="742653"/>
                  <a:pt x="2945081" y="736270"/>
                </a:cubicBezTo>
                <a:cubicBezTo>
                  <a:pt x="2933885" y="730672"/>
                  <a:pt x="2921330" y="728353"/>
                  <a:pt x="2909455" y="724395"/>
                </a:cubicBezTo>
                <a:cubicBezTo>
                  <a:pt x="2893621" y="748146"/>
                  <a:pt x="2885705" y="779813"/>
                  <a:pt x="2861954" y="795647"/>
                </a:cubicBezTo>
                <a:cubicBezTo>
                  <a:pt x="2850687" y="803158"/>
                  <a:pt x="2751145" y="871151"/>
                  <a:pt x="2731325" y="878774"/>
                </a:cubicBezTo>
                <a:cubicBezTo>
                  <a:pt x="2700858" y="890492"/>
                  <a:pt x="2636322" y="902525"/>
                  <a:pt x="2636322" y="902525"/>
                </a:cubicBezTo>
                <a:lnTo>
                  <a:pt x="2517569" y="878774"/>
                </a:lnTo>
                <a:cubicBezTo>
                  <a:pt x="2501610" y="875354"/>
                  <a:pt x="2485069" y="873328"/>
                  <a:pt x="2470068" y="866899"/>
                </a:cubicBezTo>
                <a:cubicBezTo>
                  <a:pt x="2456950" y="861277"/>
                  <a:pt x="2446317" y="851065"/>
                  <a:pt x="2434442" y="843148"/>
                </a:cubicBezTo>
                <a:cubicBezTo>
                  <a:pt x="2375117" y="754159"/>
                  <a:pt x="2397542" y="798399"/>
                  <a:pt x="2363190" y="712520"/>
                </a:cubicBezTo>
                <a:cubicBezTo>
                  <a:pt x="2355273" y="740229"/>
                  <a:pt x="2356389" y="772341"/>
                  <a:pt x="2339439" y="795647"/>
                </a:cubicBezTo>
                <a:cubicBezTo>
                  <a:pt x="2306409" y="841063"/>
                  <a:pt x="2266261" y="842593"/>
                  <a:pt x="2220686" y="855023"/>
                </a:cubicBezTo>
                <a:cubicBezTo>
                  <a:pt x="2192884" y="862606"/>
                  <a:pt x="2165268" y="870857"/>
                  <a:pt x="2137559" y="878774"/>
                </a:cubicBezTo>
                <a:cubicBezTo>
                  <a:pt x="2105891" y="874816"/>
                  <a:pt x="2073517" y="874639"/>
                  <a:pt x="2042556" y="866899"/>
                </a:cubicBezTo>
                <a:cubicBezTo>
                  <a:pt x="2025382" y="862605"/>
                  <a:pt x="2008213" y="854990"/>
                  <a:pt x="1995055" y="843148"/>
                </a:cubicBezTo>
                <a:cubicBezTo>
                  <a:pt x="1950311" y="802878"/>
                  <a:pt x="1930048" y="769388"/>
                  <a:pt x="1900052" y="724395"/>
                </a:cubicBezTo>
                <a:cubicBezTo>
                  <a:pt x="1893449" y="744205"/>
                  <a:pt x="1878403" y="794943"/>
                  <a:pt x="1864426" y="807522"/>
                </a:cubicBezTo>
                <a:cubicBezTo>
                  <a:pt x="1796353" y="868788"/>
                  <a:pt x="1782236" y="864337"/>
                  <a:pt x="1710047" y="878774"/>
                </a:cubicBezTo>
                <a:cubicBezTo>
                  <a:pt x="1670873" y="865716"/>
                  <a:pt x="1657646" y="862082"/>
                  <a:pt x="1615044" y="843148"/>
                </a:cubicBezTo>
                <a:cubicBezTo>
                  <a:pt x="1598867" y="835958"/>
                  <a:pt x="1583659" y="826722"/>
                  <a:pt x="1567543" y="819397"/>
                </a:cubicBezTo>
                <a:cubicBezTo>
                  <a:pt x="1540099" y="806922"/>
                  <a:pt x="1510882" y="798207"/>
                  <a:pt x="1484416" y="783771"/>
                </a:cubicBezTo>
                <a:cubicBezTo>
                  <a:pt x="1448436" y="764146"/>
                  <a:pt x="1417607" y="728838"/>
                  <a:pt x="1389413" y="700644"/>
                </a:cubicBezTo>
                <a:cubicBezTo>
                  <a:pt x="1381496" y="684810"/>
                  <a:pt x="1382837" y="657436"/>
                  <a:pt x="1365663" y="653143"/>
                </a:cubicBezTo>
                <a:cubicBezTo>
                  <a:pt x="1351817" y="649681"/>
                  <a:pt x="1352876" y="679632"/>
                  <a:pt x="1341912" y="688769"/>
                </a:cubicBezTo>
                <a:cubicBezTo>
                  <a:pt x="1328312" y="700102"/>
                  <a:pt x="1311082" y="706566"/>
                  <a:pt x="1294411" y="712520"/>
                </a:cubicBezTo>
                <a:cubicBezTo>
                  <a:pt x="1255491" y="726420"/>
                  <a:pt x="1215157" y="735992"/>
                  <a:pt x="1175657" y="748146"/>
                </a:cubicBezTo>
                <a:cubicBezTo>
                  <a:pt x="1163693" y="751827"/>
                  <a:pt x="1151906" y="756063"/>
                  <a:pt x="1140031" y="760021"/>
                </a:cubicBezTo>
                <a:cubicBezTo>
                  <a:pt x="1084613" y="756063"/>
                  <a:pt x="1029336" y="748146"/>
                  <a:pt x="973777" y="748146"/>
                </a:cubicBezTo>
                <a:cubicBezTo>
                  <a:pt x="949699" y="748146"/>
                  <a:pt x="925755" y="753686"/>
                  <a:pt x="902525" y="760021"/>
                </a:cubicBezTo>
                <a:cubicBezTo>
                  <a:pt x="852210" y="773743"/>
                  <a:pt x="845288" y="790919"/>
                  <a:pt x="795647" y="795647"/>
                </a:cubicBezTo>
                <a:cubicBezTo>
                  <a:pt x="728541" y="802038"/>
                  <a:pt x="661060" y="803564"/>
                  <a:pt x="593767" y="807522"/>
                </a:cubicBezTo>
                <a:lnTo>
                  <a:pt x="190006" y="760021"/>
                </a:lnTo>
                <a:cubicBezTo>
                  <a:pt x="145791" y="754046"/>
                  <a:pt x="155052" y="750163"/>
                  <a:pt x="142504" y="712520"/>
                </a:cubicBezTo>
                <a:cubicBezTo>
                  <a:pt x="146463" y="692728"/>
                  <a:pt x="162331" y="671695"/>
                  <a:pt x="154380" y="653143"/>
                </a:cubicBezTo>
                <a:cubicBezTo>
                  <a:pt x="147407" y="636871"/>
                  <a:pt x="119396" y="641910"/>
                  <a:pt x="106878" y="629392"/>
                </a:cubicBezTo>
                <a:cubicBezTo>
                  <a:pt x="86694" y="609208"/>
                  <a:pt x="74063" y="582617"/>
                  <a:pt x="59377" y="558140"/>
                </a:cubicBezTo>
                <a:cubicBezTo>
                  <a:pt x="47502" y="538348"/>
                  <a:pt x="33302" y="519776"/>
                  <a:pt x="23751" y="498764"/>
                </a:cubicBezTo>
                <a:cubicBezTo>
                  <a:pt x="13391" y="475973"/>
                  <a:pt x="0" y="427512"/>
                  <a:pt x="0" y="427512"/>
                </a:cubicBezTo>
                <a:cubicBezTo>
                  <a:pt x="11875" y="419595"/>
                  <a:pt x="22374" y="409062"/>
                  <a:pt x="35626" y="403761"/>
                </a:cubicBezTo>
                <a:cubicBezTo>
                  <a:pt x="59158" y="394348"/>
                  <a:pt x="133436" y="376340"/>
                  <a:pt x="166255" y="368135"/>
                </a:cubicBezTo>
                <a:cubicBezTo>
                  <a:pt x="217667" y="373847"/>
                  <a:pt x="280512" y="377705"/>
                  <a:pt x="332509" y="391886"/>
                </a:cubicBezTo>
                <a:cubicBezTo>
                  <a:pt x="356662" y="398473"/>
                  <a:pt x="403761" y="415636"/>
                  <a:pt x="403761" y="415636"/>
                </a:cubicBezTo>
                <a:cubicBezTo>
                  <a:pt x="438591" y="438856"/>
                  <a:pt x="435680" y="441429"/>
                  <a:pt x="475013" y="451262"/>
                </a:cubicBezTo>
                <a:cubicBezTo>
                  <a:pt x="478853" y="452222"/>
                  <a:pt x="482930" y="451262"/>
                  <a:pt x="486889" y="451262"/>
                </a:cubicBezTo>
                <a:lnTo>
                  <a:pt x="427512" y="498764"/>
                </a:lnTo>
                <a:close/>
              </a:path>
            </a:pathLst>
          </a:custGeom>
          <a:solidFill>
            <a:schemeClr val="accent1"/>
          </a:solidFill>
          <a:ln w="25400" cap="flat" cmpd="sng" algn="ctr">
            <a:solidFill>
              <a:schemeClr val="tx1"/>
            </a:solidFill>
            <a:prstDash val="solid"/>
            <a:round/>
            <a:headEnd type="none" w="med" len="med"/>
            <a:tailEnd type="none" w="med" len="med"/>
          </a:ln>
        </p:spPr>
        <p:txBody>
          <a:bodyPr/>
          <a:lstStyle/>
          <a:p>
            <a:endParaRPr lang="en-GB" sz="1350"/>
          </a:p>
        </p:txBody>
      </p:sp>
      <p:sp>
        <p:nvSpPr>
          <p:cNvPr id="14341" name="Curved Left Arrow 11"/>
          <p:cNvSpPr>
            <a:spLocks noChangeArrowheads="1"/>
          </p:cNvSpPr>
          <p:nvPr/>
        </p:nvSpPr>
        <p:spPr bwMode="auto">
          <a:xfrm>
            <a:off x="4157330" y="1057013"/>
            <a:ext cx="382191" cy="1701404"/>
          </a:xfrm>
          <a:prstGeom prst="curvedLeftArrow">
            <a:avLst>
              <a:gd name="adj1" fmla="val 25041"/>
              <a:gd name="adj2" fmla="val 50102"/>
              <a:gd name="adj3" fmla="val 25000"/>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sp>
        <p:nvSpPr>
          <p:cNvPr id="14342" name="Curved Left Arrow 14"/>
          <p:cNvSpPr>
            <a:spLocks noChangeArrowheads="1"/>
          </p:cNvSpPr>
          <p:nvPr/>
        </p:nvSpPr>
        <p:spPr bwMode="auto">
          <a:xfrm rot="10800000">
            <a:off x="3628693" y="1011769"/>
            <a:ext cx="383381" cy="1701404"/>
          </a:xfrm>
          <a:prstGeom prst="curvedLeftArrow">
            <a:avLst>
              <a:gd name="adj1" fmla="val 24963"/>
              <a:gd name="adj2" fmla="val 49947"/>
              <a:gd name="adj3" fmla="val 25000"/>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cxnSp>
        <p:nvCxnSpPr>
          <p:cNvPr id="14343" name="Straight Connector 16"/>
          <p:cNvCxnSpPr>
            <a:cxnSpLocks noChangeShapeType="1"/>
          </p:cNvCxnSpPr>
          <p:nvPr/>
        </p:nvCxnSpPr>
        <p:spPr bwMode="auto">
          <a:xfrm>
            <a:off x="6298524" y="3654782"/>
            <a:ext cx="2138363"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14344" name="Straight Connector 18"/>
          <p:cNvCxnSpPr>
            <a:cxnSpLocks noChangeShapeType="1"/>
          </p:cNvCxnSpPr>
          <p:nvPr/>
        </p:nvCxnSpPr>
        <p:spPr bwMode="auto">
          <a:xfrm>
            <a:off x="7429618" y="1641436"/>
            <a:ext cx="17860" cy="1974056"/>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14345" name="Freeform 19"/>
          <p:cNvSpPr>
            <a:spLocks/>
          </p:cNvSpPr>
          <p:nvPr/>
        </p:nvSpPr>
        <p:spPr bwMode="auto">
          <a:xfrm>
            <a:off x="7399853" y="2266514"/>
            <a:ext cx="642938" cy="1396603"/>
          </a:xfrm>
          <a:custGeom>
            <a:avLst/>
            <a:gdLst>
              <a:gd name="T0" fmla="*/ 812644 w 856502"/>
              <a:gd name="T1" fmla="*/ 1862137 h 1862229"/>
              <a:gd name="T2" fmla="*/ 776987 w 856502"/>
              <a:gd name="T3" fmla="*/ 282797 h 1862229"/>
              <a:gd name="T4" fmla="*/ 75731 w 856502"/>
              <a:gd name="T5" fmla="*/ 21552 h 1862229"/>
              <a:gd name="T6" fmla="*/ 51959 w 856502"/>
              <a:gd name="T7" fmla="*/ 33427 h 18622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6502" h="1862229">
                <a:moveTo>
                  <a:pt x="811935" y="1862229"/>
                </a:moveTo>
                <a:cubicBezTo>
                  <a:pt x="855478" y="1225909"/>
                  <a:pt x="899021" y="589590"/>
                  <a:pt x="776309" y="282811"/>
                </a:cubicBezTo>
                <a:cubicBezTo>
                  <a:pt x="653597" y="-23968"/>
                  <a:pt x="196397" y="63117"/>
                  <a:pt x="75665" y="21553"/>
                </a:cubicBezTo>
                <a:cubicBezTo>
                  <a:pt x="-45067" y="-20011"/>
                  <a:pt x="3423" y="6709"/>
                  <a:pt x="51914" y="33429"/>
                </a:cubicBezTo>
              </a:path>
            </a:pathLst>
          </a:custGeom>
          <a:noFill/>
          <a:ln w="254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sz="1350"/>
          </a:p>
        </p:txBody>
      </p:sp>
      <p:sp>
        <p:nvSpPr>
          <p:cNvPr id="21" name="Freeform 20"/>
          <p:cNvSpPr/>
          <p:nvPr/>
        </p:nvSpPr>
        <p:spPr bwMode="auto">
          <a:xfrm>
            <a:off x="6775965" y="1890276"/>
            <a:ext cx="1398984" cy="1746647"/>
          </a:xfrm>
          <a:custGeom>
            <a:avLst/>
            <a:gdLst>
              <a:gd name="connsiteX0" fmla="*/ 88083 w 1865010"/>
              <a:gd name="connsiteY0" fmla="*/ 2327564 h 2327564"/>
              <a:gd name="connsiteX1" fmla="*/ 76208 w 1865010"/>
              <a:gd name="connsiteY1" fmla="*/ 890649 h 2327564"/>
              <a:gd name="connsiteX2" fmla="*/ 907481 w 1865010"/>
              <a:gd name="connsiteY2" fmla="*/ 498764 h 2327564"/>
              <a:gd name="connsiteX3" fmla="*/ 1762504 w 1865010"/>
              <a:gd name="connsiteY3" fmla="*/ 403761 h 2327564"/>
              <a:gd name="connsiteX4" fmla="*/ 1750629 w 1865010"/>
              <a:gd name="connsiteY4" fmla="*/ 71252 h 2327564"/>
              <a:gd name="connsiteX5" fmla="*/ 871855 w 1865010"/>
              <a:gd name="connsiteY5" fmla="*/ 0 h 2327564"/>
              <a:gd name="connsiteX6" fmla="*/ 871855 w 1865010"/>
              <a:gd name="connsiteY6" fmla="*/ 0 h 23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010" h="2327564">
                <a:moveTo>
                  <a:pt x="88083" y="2327564"/>
                </a:moveTo>
                <a:cubicBezTo>
                  <a:pt x="13862" y="1761506"/>
                  <a:pt x="-60358" y="1195449"/>
                  <a:pt x="76208" y="890649"/>
                </a:cubicBezTo>
                <a:cubicBezTo>
                  <a:pt x="212774" y="585849"/>
                  <a:pt x="626432" y="579912"/>
                  <a:pt x="907481" y="498764"/>
                </a:cubicBezTo>
                <a:cubicBezTo>
                  <a:pt x="1188530" y="417616"/>
                  <a:pt x="1621979" y="475013"/>
                  <a:pt x="1762504" y="403761"/>
                </a:cubicBezTo>
                <a:cubicBezTo>
                  <a:pt x="1903029" y="332509"/>
                  <a:pt x="1899070" y="138545"/>
                  <a:pt x="1750629" y="71252"/>
                </a:cubicBezTo>
                <a:cubicBezTo>
                  <a:pt x="1602188" y="3959"/>
                  <a:pt x="871855" y="0"/>
                  <a:pt x="871855" y="0"/>
                </a:cubicBezTo>
                <a:lnTo>
                  <a:pt x="871855" y="0"/>
                </a:lnTo>
              </a:path>
            </a:pathLst>
          </a:custGeom>
          <a:noFill/>
          <a:ln w="25400" cap="flat" cmpd="sng" algn="ctr">
            <a:solidFill>
              <a:schemeClr val="accent1">
                <a:lumMod val="75000"/>
              </a:schemeClr>
            </a:solidFill>
            <a:prstDash val="solid"/>
            <a:round/>
            <a:headEnd type="none" w="med" len="med"/>
            <a:tailEnd type="none" w="med" len="med"/>
          </a:ln>
          <a:effectLst/>
        </p:spPr>
        <p:txBody>
          <a:bodyPr/>
          <a:lstStyle/>
          <a:p>
            <a:pPr>
              <a:lnSpc>
                <a:spcPct val="80000"/>
              </a:lnSpc>
              <a:defRPr/>
            </a:pPr>
            <a:endParaRPr lang="en-GB" sz="1350">
              <a:latin typeface="Optima" pitchFamily="-32" charset="0"/>
              <a:ea typeface="ＭＳ Ｐゴシック" pitchFamily="-64" charset="-128"/>
            </a:endParaRPr>
          </a:p>
        </p:txBody>
      </p:sp>
      <p:sp>
        <p:nvSpPr>
          <p:cNvPr id="14347" name="TextBox 21"/>
          <p:cNvSpPr txBox="1">
            <a:spLocks noChangeArrowheads="1"/>
          </p:cNvSpPr>
          <p:nvPr/>
        </p:nvSpPr>
        <p:spPr bwMode="auto">
          <a:xfrm>
            <a:off x="6420594" y="3714279"/>
            <a:ext cx="2053767"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650"/>
              <a:t>Moisture tendency</a:t>
            </a:r>
          </a:p>
        </p:txBody>
      </p:sp>
      <p:sp>
        <p:nvSpPr>
          <p:cNvPr id="14348" name="TextBox 22"/>
          <p:cNvSpPr txBox="1">
            <a:spLocks noChangeArrowheads="1"/>
          </p:cNvSpPr>
          <p:nvPr/>
        </p:nvSpPr>
        <p:spPr bwMode="auto">
          <a:xfrm>
            <a:off x="8174949" y="2535595"/>
            <a:ext cx="9679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350" b="0">
                <a:solidFill>
                  <a:srgbClr val="FF0000"/>
                </a:solidFill>
              </a:rPr>
              <a:t>Mixing distributes moisture through BL</a:t>
            </a:r>
          </a:p>
        </p:txBody>
      </p:sp>
      <p:sp>
        <p:nvSpPr>
          <p:cNvPr id="24" name="TextBox 23"/>
          <p:cNvSpPr txBox="1"/>
          <p:nvPr/>
        </p:nvSpPr>
        <p:spPr>
          <a:xfrm>
            <a:off x="5672256" y="2510591"/>
            <a:ext cx="1088231" cy="978729"/>
          </a:xfrm>
          <a:prstGeom prst="rect">
            <a:avLst/>
          </a:prstGeom>
          <a:noFill/>
        </p:spPr>
        <p:txBody>
          <a:bodyPr>
            <a:spAutoFit/>
          </a:bodyPr>
          <a:lstStyle/>
          <a:p>
            <a:pPr>
              <a:lnSpc>
                <a:spcPct val="80000"/>
              </a:lnSpc>
              <a:defRPr/>
            </a:pPr>
            <a:r>
              <a:rPr lang="en-GB" sz="1200" dirty="0">
                <a:solidFill>
                  <a:schemeClr val="accent1">
                    <a:lumMod val="75000"/>
                  </a:schemeClr>
                </a:solidFill>
                <a:latin typeface="Optima" pitchFamily="-32" charset="0"/>
                <a:ea typeface="ＭＳ Ｐゴシック" pitchFamily="-64" charset="-128"/>
              </a:rPr>
              <a:t>Convection takes moisture from BL and deposits it in cloud layer</a:t>
            </a:r>
          </a:p>
        </p:txBody>
      </p:sp>
      <p:grpSp>
        <p:nvGrpSpPr>
          <p:cNvPr id="14350" name="Group 29"/>
          <p:cNvGrpSpPr>
            <a:grpSpLocks/>
          </p:cNvGrpSpPr>
          <p:nvPr/>
        </p:nvGrpSpPr>
        <p:grpSpPr bwMode="auto">
          <a:xfrm>
            <a:off x="1727264" y="833176"/>
            <a:ext cx="1238657" cy="1851422"/>
            <a:chOff x="1070063" y="1032151"/>
            <a:chExt cx="1423755" cy="2468945"/>
          </a:xfrm>
        </p:grpSpPr>
        <p:sp>
          <p:nvSpPr>
            <p:cNvPr id="14364" name="Freeform 10"/>
            <p:cNvSpPr>
              <a:spLocks/>
            </p:cNvSpPr>
            <p:nvPr/>
          </p:nvSpPr>
          <p:spPr bwMode="auto">
            <a:xfrm>
              <a:off x="1104405" y="1032151"/>
              <a:ext cx="1389413" cy="1074206"/>
            </a:xfrm>
            <a:custGeom>
              <a:avLst/>
              <a:gdLst>
                <a:gd name="T0" fmla="*/ 1270660 w 1389413"/>
                <a:gd name="T1" fmla="*/ 1010742 h 1074206"/>
                <a:gd name="T2" fmla="*/ 1270660 w 1389413"/>
                <a:gd name="T3" fmla="*/ 1010742 h 1074206"/>
                <a:gd name="T4" fmla="*/ 1021278 w 1389413"/>
                <a:gd name="T5" fmla="*/ 1034492 h 1074206"/>
                <a:gd name="T6" fmla="*/ 831273 w 1389413"/>
                <a:gd name="T7" fmla="*/ 1058243 h 1074206"/>
                <a:gd name="T8" fmla="*/ 439387 w 1389413"/>
                <a:gd name="T9" fmla="*/ 1058243 h 1074206"/>
                <a:gd name="T10" fmla="*/ 296883 w 1389413"/>
                <a:gd name="T11" fmla="*/ 1070118 h 1074206"/>
                <a:gd name="T12" fmla="*/ 83127 w 1389413"/>
                <a:gd name="T13" fmla="*/ 1022617 h 1074206"/>
                <a:gd name="T14" fmla="*/ 47501 w 1389413"/>
                <a:gd name="T15" fmla="*/ 939490 h 1074206"/>
                <a:gd name="T16" fmla="*/ 0 w 1389413"/>
                <a:gd name="T17" fmla="*/ 868238 h 1074206"/>
                <a:gd name="T18" fmla="*/ 11875 w 1389413"/>
                <a:gd name="T19" fmla="*/ 808861 h 1074206"/>
                <a:gd name="T20" fmla="*/ 142504 w 1389413"/>
                <a:gd name="T21" fmla="*/ 678233 h 1074206"/>
                <a:gd name="T22" fmla="*/ 178130 w 1389413"/>
                <a:gd name="T23" fmla="*/ 666357 h 1074206"/>
                <a:gd name="T24" fmla="*/ 213756 w 1389413"/>
                <a:gd name="T25" fmla="*/ 678233 h 1074206"/>
                <a:gd name="T26" fmla="*/ 225631 w 1389413"/>
                <a:gd name="T27" fmla="*/ 713859 h 1074206"/>
                <a:gd name="T28" fmla="*/ 237506 w 1389413"/>
                <a:gd name="T29" fmla="*/ 678233 h 1074206"/>
                <a:gd name="T30" fmla="*/ 273132 w 1389413"/>
                <a:gd name="T31" fmla="*/ 654482 h 1074206"/>
                <a:gd name="T32" fmla="*/ 285008 w 1389413"/>
                <a:gd name="T33" fmla="*/ 618856 h 1074206"/>
                <a:gd name="T34" fmla="*/ 320634 w 1389413"/>
                <a:gd name="T35" fmla="*/ 606981 h 1074206"/>
                <a:gd name="T36" fmla="*/ 332509 w 1389413"/>
                <a:gd name="T37" fmla="*/ 559479 h 1074206"/>
                <a:gd name="T38" fmla="*/ 344384 w 1389413"/>
                <a:gd name="T39" fmla="*/ 523854 h 1074206"/>
                <a:gd name="T40" fmla="*/ 403761 w 1389413"/>
                <a:gd name="T41" fmla="*/ 452602 h 1074206"/>
                <a:gd name="T42" fmla="*/ 439387 w 1389413"/>
                <a:gd name="T43" fmla="*/ 440726 h 1074206"/>
                <a:gd name="T44" fmla="*/ 510639 w 1389413"/>
                <a:gd name="T45" fmla="*/ 405100 h 1074206"/>
                <a:gd name="T46" fmla="*/ 534389 w 1389413"/>
                <a:gd name="T47" fmla="*/ 310098 h 1074206"/>
                <a:gd name="T48" fmla="*/ 546265 w 1389413"/>
                <a:gd name="T49" fmla="*/ 143843 h 1074206"/>
                <a:gd name="T50" fmla="*/ 665018 w 1389413"/>
                <a:gd name="T51" fmla="*/ 60716 h 1074206"/>
                <a:gd name="T52" fmla="*/ 712519 w 1389413"/>
                <a:gd name="T53" fmla="*/ 108217 h 1074206"/>
                <a:gd name="T54" fmla="*/ 676893 w 1389413"/>
                <a:gd name="T55" fmla="*/ 131968 h 1074206"/>
                <a:gd name="T56" fmla="*/ 641267 w 1389413"/>
                <a:gd name="T57" fmla="*/ 108217 h 1074206"/>
                <a:gd name="T58" fmla="*/ 605641 w 1389413"/>
                <a:gd name="T59" fmla="*/ 13215 h 1074206"/>
                <a:gd name="T60" fmla="*/ 641267 w 1389413"/>
                <a:gd name="T61" fmla="*/ 1339 h 1074206"/>
                <a:gd name="T62" fmla="*/ 653143 w 1389413"/>
                <a:gd name="T63" fmla="*/ 36965 h 1074206"/>
                <a:gd name="T64" fmla="*/ 605641 w 1389413"/>
                <a:gd name="T65" fmla="*/ 120092 h 1074206"/>
                <a:gd name="T66" fmla="*/ 688769 w 1389413"/>
                <a:gd name="T67" fmla="*/ 167594 h 1074206"/>
                <a:gd name="T68" fmla="*/ 724395 w 1389413"/>
                <a:gd name="T69" fmla="*/ 203220 h 1074206"/>
                <a:gd name="T70" fmla="*/ 760021 w 1389413"/>
                <a:gd name="T71" fmla="*/ 274472 h 1074206"/>
                <a:gd name="T72" fmla="*/ 795647 w 1389413"/>
                <a:gd name="T73" fmla="*/ 298222 h 1074206"/>
                <a:gd name="T74" fmla="*/ 866899 w 1389413"/>
                <a:gd name="T75" fmla="*/ 381350 h 1074206"/>
                <a:gd name="T76" fmla="*/ 878774 w 1389413"/>
                <a:gd name="T77" fmla="*/ 416976 h 1074206"/>
                <a:gd name="T78" fmla="*/ 961901 w 1389413"/>
                <a:gd name="T79" fmla="*/ 464477 h 1074206"/>
                <a:gd name="T80" fmla="*/ 997527 w 1389413"/>
                <a:gd name="T81" fmla="*/ 547604 h 1074206"/>
                <a:gd name="T82" fmla="*/ 950026 w 1389413"/>
                <a:gd name="T83" fmla="*/ 618856 h 1074206"/>
                <a:gd name="T84" fmla="*/ 938150 w 1389413"/>
                <a:gd name="T85" fmla="*/ 654482 h 1074206"/>
                <a:gd name="T86" fmla="*/ 914400 w 1389413"/>
                <a:gd name="T87" fmla="*/ 690108 h 1074206"/>
                <a:gd name="T88" fmla="*/ 950026 w 1389413"/>
                <a:gd name="T89" fmla="*/ 678233 h 1074206"/>
                <a:gd name="T90" fmla="*/ 1045028 w 1389413"/>
                <a:gd name="T91" fmla="*/ 690108 h 1074206"/>
                <a:gd name="T92" fmla="*/ 1045028 w 1389413"/>
                <a:gd name="T93" fmla="*/ 785111 h 1074206"/>
                <a:gd name="T94" fmla="*/ 1080654 w 1389413"/>
                <a:gd name="T95" fmla="*/ 796986 h 1074206"/>
                <a:gd name="T96" fmla="*/ 1104405 w 1389413"/>
                <a:gd name="T97" fmla="*/ 832612 h 1074206"/>
                <a:gd name="T98" fmla="*/ 1175657 w 1389413"/>
                <a:gd name="T99" fmla="*/ 808861 h 1074206"/>
                <a:gd name="T100" fmla="*/ 1211283 w 1389413"/>
                <a:gd name="T101" fmla="*/ 820737 h 1074206"/>
                <a:gd name="T102" fmla="*/ 1270660 w 1389413"/>
                <a:gd name="T103" fmla="*/ 844487 h 1074206"/>
                <a:gd name="T104" fmla="*/ 1341912 w 1389413"/>
                <a:gd name="T105" fmla="*/ 856363 h 1074206"/>
                <a:gd name="T106" fmla="*/ 1389413 w 1389413"/>
                <a:gd name="T107" fmla="*/ 927615 h 1074206"/>
                <a:gd name="T108" fmla="*/ 1377537 w 1389413"/>
                <a:gd name="T109" fmla="*/ 1034492 h 1074206"/>
                <a:gd name="T110" fmla="*/ 1341912 w 1389413"/>
                <a:gd name="T111" fmla="*/ 1022617 h 1074206"/>
                <a:gd name="T112" fmla="*/ 1306286 w 1389413"/>
                <a:gd name="T113" fmla="*/ 998866 h 1074206"/>
                <a:gd name="T114" fmla="*/ 1270660 w 1389413"/>
                <a:gd name="T115" fmla="*/ 1010742 h 1074206"/>
                <a:gd name="T116" fmla="*/ 1270660 w 1389413"/>
                <a:gd name="T117" fmla="*/ 1010742 h 10742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9413" h="1074206">
                  <a:moveTo>
                    <a:pt x="1270660" y="1010742"/>
                  </a:moveTo>
                  <a:lnTo>
                    <a:pt x="1270660" y="1010742"/>
                  </a:lnTo>
                  <a:cubicBezTo>
                    <a:pt x="1187533" y="1018659"/>
                    <a:pt x="1103160" y="1018115"/>
                    <a:pt x="1021278" y="1034492"/>
                  </a:cubicBezTo>
                  <a:cubicBezTo>
                    <a:pt x="919028" y="1054943"/>
                    <a:pt x="982002" y="1044541"/>
                    <a:pt x="831273" y="1058243"/>
                  </a:cubicBezTo>
                  <a:cubicBezTo>
                    <a:pt x="651681" y="1094160"/>
                    <a:pt x="855046" y="1058243"/>
                    <a:pt x="439387" y="1058243"/>
                  </a:cubicBezTo>
                  <a:cubicBezTo>
                    <a:pt x="391721" y="1058243"/>
                    <a:pt x="344384" y="1066160"/>
                    <a:pt x="296883" y="1070118"/>
                  </a:cubicBezTo>
                  <a:cubicBezTo>
                    <a:pt x="184595" y="1062632"/>
                    <a:pt x="137521" y="1098768"/>
                    <a:pt x="83127" y="1022617"/>
                  </a:cubicBezTo>
                  <a:cubicBezTo>
                    <a:pt x="23667" y="939373"/>
                    <a:pt x="86266" y="1009267"/>
                    <a:pt x="47501" y="939490"/>
                  </a:cubicBezTo>
                  <a:cubicBezTo>
                    <a:pt x="33639" y="914537"/>
                    <a:pt x="0" y="868238"/>
                    <a:pt x="0" y="868238"/>
                  </a:cubicBezTo>
                  <a:cubicBezTo>
                    <a:pt x="3958" y="848446"/>
                    <a:pt x="3523" y="827236"/>
                    <a:pt x="11875" y="808861"/>
                  </a:cubicBezTo>
                  <a:cubicBezTo>
                    <a:pt x="42851" y="740712"/>
                    <a:pt x="78394" y="716699"/>
                    <a:pt x="142504" y="678233"/>
                  </a:cubicBezTo>
                  <a:cubicBezTo>
                    <a:pt x="153238" y="671793"/>
                    <a:pt x="166255" y="670316"/>
                    <a:pt x="178130" y="666357"/>
                  </a:cubicBezTo>
                  <a:cubicBezTo>
                    <a:pt x="190005" y="670316"/>
                    <a:pt x="204905" y="669382"/>
                    <a:pt x="213756" y="678233"/>
                  </a:cubicBezTo>
                  <a:cubicBezTo>
                    <a:pt x="222607" y="687084"/>
                    <a:pt x="213113" y="713859"/>
                    <a:pt x="225631" y="713859"/>
                  </a:cubicBezTo>
                  <a:cubicBezTo>
                    <a:pt x="238149" y="713859"/>
                    <a:pt x="229686" y="688008"/>
                    <a:pt x="237506" y="678233"/>
                  </a:cubicBezTo>
                  <a:cubicBezTo>
                    <a:pt x="246422" y="667088"/>
                    <a:pt x="261257" y="662399"/>
                    <a:pt x="273132" y="654482"/>
                  </a:cubicBezTo>
                  <a:cubicBezTo>
                    <a:pt x="277091" y="642607"/>
                    <a:pt x="276157" y="627707"/>
                    <a:pt x="285008" y="618856"/>
                  </a:cubicBezTo>
                  <a:cubicBezTo>
                    <a:pt x="293859" y="610005"/>
                    <a:pt x="312814" y="616756"/>
                    <a:pt x="320634" y="606981"/>
                  </a:cubicBezTo>
                  <a:cubicBezTo>
                    <a:pt x="330830" y="594236"/>
                    <a:pt x="328025" y="575172"/>
                    <a:pt x="332509" y="559479"/>
                  </a:cubicBezTo>
                  <a:cubicBezTo>
                    <a:pt x="335948" y="547443"/>
                    <a:pt x="338786" y="535050"/>
                    <a:pt x="344384" y="523854"/>
                  </a:cubicBezTo>
                  <a:cubicBezTo>
                    <a:pt x="355337" y="501948"/>
                    <a:pt x="384064" y="465734"/>
                    <a:pt x="403761" y="452602"/>
                  </a:cubicBezTo>
                  <a:cubicBezTo>
                    <a:pt x="414176" y="445658"/>
                    <a:pt x="427512" y="444685"/>
                    <a:pt x="439387" y="440726"/>
                  </a:cubicBezTo>
                  <a:cubicBezTo>
                    <a:pt x="580845" y="460936"/>
                    <a:pt x="504711" y="476243"/>
                    <a:pt x="510639" y="405100"/>
                  </a:cubicBezTo>
                  <a:cubicBezTo>
                    <a:pt x="513350" y="372571"/>
                    <a:pt x="526472" y="341765"/>
                    <a:pt x="534389" y="310098"/>
                  </a:cubicBezTo>
                  <a:cubicBezTo>
                    <a:pt x="525427" y="256323"/>
                    <a:pt x="505450" y="194861"/>
                    <a:pt x="546265" y="143843"/>
                  </a:cubicBezTo>
                  <a:cubicBezTo>
                    <a:pt x="576450" y="106112"/>
                    <a:pt x="625434" y="88425"/>
                    <a:pt x="665018" y="60716"/>
                  </a:cubicBezTo>
                  <a:cubicBezTo>
                    <a:pt x="681783" y="66304"/>
                    <a:pt x="727422" y="70961"/>
                    <a:pt x="712519" y="108217"/>
                  </a:cubicBezTo>
                  <a:cubicBezTo>
                    <a:pt x="707218" y="121469"/>
                    <a:pt x="688768" y="124051"/>
                    <a:pt x="676893" y="131968"/>
                  </a:cubicBezTo>
                  <a:cubicBezTo>
                    <a:pt x="665018" y="124051"/>
                    <a:pt x="650404" y="119181"/>
                    <a:pt x="641267" y="108217"/>
                  </a:cubicBezTo>
                  <a:cubicBezTo>
                    <a:pt x="619090" y="81605"/>
                    <a:pt x="613631" y="45172"/>
                    <a:pt x="605641" y="13215"/>
                  </a:cubicBezTo>
                  <a:cubicBezTo>
                    <a:pt x="617516" y="9256"/>
                    <a:pt x="630071" y="-4259"/>
                    <a:pt x="641267" y="1339"/>
                  </a:cubicBezTo>
                  <a:cubicBezTo>
                    <a:pt x="652463" y="6937"/>
                    <a:pt x="653143" y="24447"/>
                    <a:pt x="653143" y="36965"/>
                  </a:cubicBezTo>
                  <a:cubicBezTo>
                    <a:pt x="653143" y="100554"/>
                    <a:pt x="647685" y="92064"/>
                    <a:pt x="605641" y="120092"/>
                  </a:cubicBezTo>
                  <a:cubicBezTo>
                    <a:pt x="634680" y="134612"/>
                    <a:pt x="663590" y="146611"/>
                    <a:pt x="688769" y="167594"/>
                  </a:cubicBezTo>
                  <a:cubicBezTo>
                    <a:pt x="701671" y="178345"/>
                    <a:pt x="715079" y="189246"/>
                    <a:pt x="724395" y="203220"/>
                  </a:cubicBezTo>
                  <a:cubicBezTo>
                    <a:pt x="739125" y="225314"/>
                    <a:pt x="744088" y="253229"/>
                    <a:pt x="760021" y="274472"/>
                  </a:cubicBezTo>
                  <a:cubicBezTo>
                    <a:pt x="768584" y="285890"/>
                    <a:pt x="784683" y="289085"/>
                    <a:pt x="795647" y="298222"/>
                  </a:cubicBezTo>
                  <a:cubicBezTo>
                    <a:pt x="828728" y="325789"/>
                    <a:pt x="840690" y="346404"/>
                    <a:pt x="866899" y="381350"/>
                  </a:cubicBezTo>
                  <a:cubicBezTo>
                    <a:pt x="870857" y="393225"/>
                    <a:pt x="870954" y="407201"/>
                    <a:pt x="878774" y="416976"/>
                  </a:cubicBezTo>
                  <a:cubicBezTo>
                    <a:pt x="889962" y="430961"/>
                    <a:pt x="950216" y="458634"/>
                    <a:pt x="961901" y="464477"/>
                  </a:cubicBezTo>
                  <a:cubicBezTo>
                    <a:pt x="973776" y="492186"/>
                    <a:pt x="999839" y="517546"/>
                    <a:pt x="997527" y="547604"/>
                  </a:cubicBezTo>
                  <a:cubicBezTo>
                    <a:pt x="995338" y="576065"/>
                    <a:pt x="959053" y="591776"/>
                    <a:pt x="950026" y="618856"/>
                  </a:cubicBezTo>
                  <a:cubicBezTo>
                    <a:pt x="946067" y="630731"/>
                    <a:pt x="943748" y="643286"/>
                    <a:pt x="938150" y="654482"/>
                  </a:cubicBezTo>
                  <a:cubicBezTo>
                    <a:pt x="931767" y="667247"/>
                    <a:pt x="908017" y="677343"/>
                    <a:pt x="914400" y="690108"/>
                  </a:cubicBezTo>
                  <a:cubicBezTo>
                    <a:pt x="919998" y="701304"/>
                    <a:pt x="938151" y="682191"/>
                    <a:pt x="950026" y="678233"/>
                  </a:cubicBezTo>
                  <a:cubicBezTo>
                    <a:pt x="981693" y="682191"/>
                    <a:pt x="1017130" y="674609"/>
                    <a:pt x="1045028" y="690108"/>
                  </a:cubicBezTo>
                  <a:cubicBezTo>
                    <a:pt x="1072835" y="705556"/>
                    <a:pt x="1048890" y="769663"/>
                    <a:pt x="1045028" y="785111"/>
                  </a:cubicBezTo>
                  <a:cubicBezTo>
                    <a:pt x="1056903" y="789069"/>
                    <a:pt x="1070879" y="789166"/>
                    <a:pt x="1080654" y="796986"/>
                  </a:cubicBezTo>
                  <a:cubicBezTo>
                    <a:pt x="1091799" y="805902"/>
                    <a:pt x="1090243" y="830842"/>
                    <a:pt x="1104405" y="832612"/>
                  </a:cubicBezTo>
                  <a:cubicBezTo>
                    <a:pt x="1129247" y="835717"/>
                    <a:pt x="1175657" y="808861"/>
                    <a:pt x="1175657" y="808861"/>
                  </a:cubicBezTo>
                  <a:cubicBezTo>
                    <a:pt x="1187532" y="812820"/>
                    <a:pt x="1202432" y="811886"/>
                    <a:pt x="1211283" y="820737"/>
                  </a:cubicBezTo>
                  <a:cubicBezTo>
                    <a:pt x="1255577" y="865032"/>
                    <a:pt x="1175473" y="868285"/>
                    <a:pt x="1270660" y="844487"/>
                  </a:cubicBezTo>
                  <a:cubicBezTo>
                    <a:pt x="1294411" y="848446"/>
                    <a:pt x="1322186" y="842555"/>
                    <a:pt x="1341912" y="856363"/>
                  </a:cubicBezTo>
                  <a:cubicBezTo>
                    <a:pt x="1365297" y="872732"/>
                    <a:pt x="1389413" y="927615"/>
                    <a:pt x="1389413" y="927615"/>
                  </a:cubicBezTo>
                  <a:cubicBezTo>
                    <a:pt x="1385454" y="963241"/>
                    <a:pt x="1393567" y="1002431"/>
                    <a:pt x="1377537" y="1034492"/>
                  </a:cubicBezTo>
                  <a:cubicBezTo>
                    <a:pt x="1371939" y="1045688"/>
                    <a:pt x="1353108" y="1028215"/>
                    <a:pt x="1341912" y="1022617"/>
                  </a:cubicBezTo>
                  <a:cubicBezTo>
                    <a:pt x="1329146" y="1016234"/>
                    <a:pt x="1318161" y="1006783"/>
                    <a:pt x="1306286" y="998866"/>
                  </a:cubicBezTo>
                  <a:cubicBezTo>
                    <a:pt x="1294411" y="1002825"/>
                    <a:pt x="1281856" y="1005144"/>
                    <a:pt x="1270660" y="1010742"/>
                  </a:cubicBezTo>
                  <a:close/>
                </a:path>
              </a:pathLst>
            </a:custGeom>
            <a:solidFill>
              <a:schemeClr val="accent1"/>
            </a:solidFill>
            <a:ln w="25400" cap="flat" cmpd="sng" algn="ctr">
              <a:solidFill>
                <a:schemeClr val="tx1"/>
              </a:solidFill>
              <a:prstDash val="solid"/>
              <a:round/>
              <a:headEnd type="none" w="med" len="med"/>
              <a:tailEnd type="none" w="med" len="med"/>
            </a:ln>
          </p:spPr>
          <p:txBody>
            <a:bodyPr/>
            <a:lstStyle/>
            <a:p>
              <a:endParaRPr lang="en-GB" sz="1350"/>
            </a:p>
          </p:txBody>
        </p:sp>
        <p:sp>
          <p:nvSpPr>
            <p:cNvPr id="14365" name="Curved Left Arrow 12"/>
            <p:cNvSpPr>
              <a:spLocks noChangeArrowheads="1"/>
            </p:cNvSpPr>
            <p:nvPr/>
          </p:nvSpPr>
          <p:spPr bwMode="auto">
            <a:xfrm rot="-10638690">
              <a:off x="1070063" y="2179763"/>
              <a:ext cx="356261" cy="1282535"/>
            </a:xfrm>
            <a:prstGeom prst="curvedLeftArrow">
              <a:avLst>
                <a:gd name="adj1" fmla="val 25000"/>
                <a:gd name="adj2" fmla="val 50000"/>
                <a:gd name="adj3" fmla="val 25000"/>
              </a:avLst>
            </a:prstGeom>
            <a:solidFill>
              <a:schemeClr val="bg1"/>
            </a:solidFill>
            <a:ln w="25400" algn="ctr">
              <a:solidFill>
                <a:schemeClr val="tx1"/>
              </a:solidFill>
              <a:round/>
              <a:headEnd/>
              <a:tailEnd/>
            </a:ln>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sp>
          <p:nvSpPr>
            <p:cNvPr id="14366" name="Curved Left Arrow 13"/>
            <p:cNvSpPr>
              <a:spLocks noChangeArrowheads="1"/>
            </p:cNvSpPr>
            <p:nvPr/>
          </p:nvSpPr>
          <p:spPr bwMode="auto">
            <a:xfrm>
              <a:off x="2105779" y="2218561"/>
              <a:ext cx="356261" cy="1282535"/>
            </a:xfrm>
            <a:prstGeom prst="curvedLeftArrow">
              <a:avLst>
                <a:gd name="adj1" fmla="val 25000"/>
                <a:gd name="adj2" fmla="val 50000"/>
                <a:gd name="adj3" fmla="val 25000"/>
              </a:avLst>
            </a:prstGeom>
            <a:solidFill>
              <a:schemeClr val="bg1"/>
            </a:solidFill>
            <a:ln w="25400" algn="ctr">
              <a:solidFill>
                <a:schemeClr val="tx1"/>
              </a:solidFill>
              <a:round/>
              <a:headEnd/>
              <a:tailEnd/>
            </a:ln>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grpSp>
      <p:sp>
        <p:nvSpPr>
          <p:cNvPr id="14351" name="TextBox 25"/>
          <p:cNvSpPr txBox="1">
            <a:spLocks noChangeArrowheads="1"/>
          </p:cNvSpPr>
          <p:nvPr/>
        </p:nvSpPr>
        <p:spPr bwMode="auto">
          <a:xfrm>
            <a:off x="1386746" y="3498985"/>
            <a:ext cx="2012410"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650"/>
              <a:t>Test parcel ascent</a:t>
            </a:r>
          </a:p>
        </p:txBody>
      </p:sp>
      <p:sp>
        <p:nvSpPr>
          <p:cNvPr id="14352" name="Curved Left Arrow 30"/>
          <p:cNvSpPr>
            <a:spLocks noChangeArrowheads="1"/>
          </p:cNvSpPr>
          <p:nvPr/>
        </p:nvSpPr>
        <p:spPr bwMode="auto">
          <a:xfrm>
            <a:off x="1059845" y="1688044"/>
            <a:ext cx="294085" cy="1052513"/>
          </a:xfrm>
          <a:prstGeom prst="curvedLeftArrow">
            <a:avLst>
              <a:gd name="adj1" fmla="val 25019"/>
              <a:gd name="adj2" fmla="val 50006"/>
              <a:gd name="adj3" fmla="val 25000"/>
            </a:avLst>
          </a:prstGeom>
          <a:solidFill>
            <a:schemeClr val="bg1"/>
          </a:solidFill>
          <a:ln w="25400" algn="ctr">
            <a:solidFill>
              <a:schemeClr val="tx1"/>
            </a:solidFill>
            <a:round/>
            <a:headEnd/>
            <a:tailEnd/>
          </a:ln>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sp>
        <p:nvSpPr>
          <p:cNvPr id="14353" name="Curved Left Arrow 31"/>
          <p:cNvSpPr>
            <a:spLocks noChangeArrowheads="1"/>
          </p:cNvSpPr>
          <p:nvPr/>
        </p:nvSpPr>
        <p:spPr bwMode="auto">
          <a:xfrm rot="10800000">
            <a:off x="569977" y="1649944"/>
            <a:ext cx="294084" cy="1052513"/>
          </a:xfrm>
          <a:prstGeom prst="curvedLeftArrow">
            <a:avLst>
              <a:gd name="adj1" fmla="val 25020"/>
              <a:gd name="adj2" fmla="val 50006"/>
              <a:gd name="adj3" fmla="val 25000"/>
            </a:avLst>
          </a:prstGeom>
          <a:solidFill>
            <a:schemeClr val="bg1"/>
          </a:solidFill>
          <a:ln w="25400" algn="ctr">
            <a:solidFill>
              <a:schemeClr val="tx1"/>
            </a:solidFill>
            <a:round/>
            <a:headEnd/>
            <a:tailEnd/>
          </a:ln>
        </p:spPr>
        <p:txBody>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endParaRPr lang="en-US" altLang="en-US" sz="1650"/>
          </a:p>
        </p:txBody>
      </p:sp>
      <p:sp>
        <p:nvSpPr>
          <p:cNvPr id="14354" name="TextBox 32"/>
          <p:cNvSpPr txBox="1">
            <a:spLocks noChangeArrowheads="1"/>
          </p:cNvSpPr>
          <p:nvPr/>
        </p:nvSpPr>
        <p:spPr bwMode="auto">
          <a:xfrm>
            <a:off x="334233" y="2916769"/>
            <a:ext cx="1261884"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350" b="0" dirty="0"/>
              <a:t>no cloud base</a:t>
            </a:r>
          </a:p>
        </p:txBody>
      </p:sp>
      <p:sp>
        <p:nvSpPr>
          <p:cNvPr id="14355" name="TextBox 33"/>
          <p:cNvSpPr txBox="1">
            <a:spLocks noChangeArrowheads="1"/>
          </p:cNvSpPr>
          <p:nvPr/>
        </p:nvSpPr>
        <p:spPr bwMode="auto">
          <a:xfrm>
            <a:off x="1645111" y="2932248"/>
            <a:ext cx="1502334"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350" b="0" dirty="0"/>
              <a:t>cloud base found</a:t>
            </a:r>
          </a:p>
        </p:txBody>
      </p:sp>
      <p:sp>
        <p:nvSpPr>
          <p:cNvPr id="14356" name="TextBox 34"/>
          <p:cNvSpPr txBox="1">
            <a:spLocks noChangeArrowheads="1"/>
          </p:cNvSpPr>
          <p:nvPr/>
        </p:nvSpPr>
        <p:spPr bwMode="auto">
          <a:xfrm>
            <a:off x="3456052" y="2908435"/>
            <a:ext cx="174278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350" b="0" dirty="0"/>
              <a:t>cloud base found,</a:t>
            </a:r>
          </a:p>
          <a:p>
            <a:pPr>
              <a:lnSpc>
                <a:spcPct val="80000"/>
              </a:lnSpc>
              <a:spcAft>
                <a:spcPct val="0"/>
              </a:spcAft>
              <a:buClrTx/>
              <a:buSzTx/>
              <a:buFontTx/>
              <a:buNone/>
            </a:pPr>
            <a:r>
              <a:rPr lang="en-GB" altLang="en-US" sz="1350" b="0" dirty="0"/>
              <a:t>and strong inversion</a:t>
            </a:r>
          </a:p>
        </p:txBody>
      </p:sp>
      <p:cxnSp>
        <p:nvCxnSpPr>
          <p:cNvPr id="14357" name="Straight Arrow Connector 36"/>
          <p:cNvCxnSpPr>
            <a:cxnSpLocks noChangeShapeType="1"/>
          </p:cNvCxnSpPr>
          <p:nvPr/>
        </p:nvCxnSpPr>
        <p:spPr bwMode="auto">
          <a:xfrm flipH="1" flipV="1">
            <a:off x="1236727" y="3151323"/>
            <a:ext cx="313134" cy="275034"/>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58" name="Straight Arrow Connector 38"/>
          <p:cNvCxnSpPr>
            <a:cxnSpLocks noChangeShapeType="1"/>
            <a:endCxn id="14355" idx="2"/>
          </p:cNvCxnSpPr>
          <p:nvPr/>
        </p:nvCxnSpPr>
        <p:spPr bwMode="auto">
          <a:xfrm flipV="1">
            <a:off x="2346391" y="3190780"/>
            <a:ext cx="49887" cy="190333"/>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59" name="Straight Arrow Connector 40"/>
          <p:cNvCxnSpPr>
            <a:cxnSpLocks noChangeShapeType="1"/>
          </p:cNvCxnSpPr>
          <p:nvPr/>
        </p:nvCxnSpPr>
        <p:spPr bwMode="auto">
          <a:xfrm flipV="1">
            <a:off x="3359611" y="3306104"/>
            <a:ext cx="652463" cy="192881"/>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360" name="TextBox 41"/>
          <p:cNvSpPr txBox="1">
            <a:spLocks noChangeArrowheads="1"/>
          </p:cNvSpPr>
          <p:nvPr/>
        </p:nvSpPr>
        <p:spPr bwMode="auto">
          <a:xfrm>
            <a:off x="6060898" y="754144"/>
            <a:ext cx="4138213"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600" dirty="0" smtClean="0">
                <a:solidFill>
                  <a:srgbClr val="0000FF"/>
                </a:solidFill>
              </a:rPr>
              <a:t>What the </a:t>
            </a:r>
            <a:r>
              <a:rPr lang="en-GB" altLang="en-US" sz="1600" dirty="0">
                <a:solidFill>
                  <a:srgbClr val="0000FF"/>
                </a:solidFill>
              </a:rPr>
              <a:t>model </a:t>
            </a:r>
            <a:r>
              <a:rPr lang="en-GB" altLang="en-US" sz="1600" dirty="0" smtClean="0">
                <a:solidFill>
                  <a:srgbClr val="0000FF"/>
                </a:solidFill>
              </a:rPr>
              <a:t> should do</a:t>
            </a:r>
            <a:endParaRPr lang="en-GB" altLang="en-US" sz="1600" dirty="0">
              <a:solidFill>
                <a:srgbClr val="0000FF"/>
              </a:solidFill>
            </a:endParaRPr>
          </a:p>
        </p:txBody>
      </p:sp>
      <p:sp>
        <p:nvSpPr>
          <p:cNvPr id="14361" name="Freeform 42"/>
          <p:cNvSpPr>
            <a:spLocks/>
          </p:cNvSpPr>
          <p:nvPr/>
        </p:nvSpPr>
        <p:spPr bwMode="auto">
          <a:xfrm>
            <a:off x="7381994" y="1879561"/>
            <a:ext cx="794147" cy="1774031"/>
          </a:xfrm>
          <a:custGeom>
            <a:avLst/>
            <a:gdLst>
              <a:gd name="T0" fmla="*/ 96194 w 1059943"/>
              <a:gd name="T1" fmla="*/ 2365375 h 2365040"/>
              <a:gd name="T2" fmla="*/ 84014 w 1059943"/>
              <a:gd name="T3" fmla="*/ 536316 h 2365040"/>
              <a:gd name="T4" fmla="*/ 997483 w 1059943"/>
              <a:gd name="T5" fmla="*/ 414379 h 2365040"/>
              <a:gd name="T6" fmla="*/ 875687 w 1059943"/>
              <a:gd name="T7" fmla="*/ 36373 h 2365040"/>
              <a:gd name="T8" fmla="*/ 71835 w 1059943"/>
              <a:gd name="T9" fmla="*/ 36373 h 2365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9943" h="2365040">
                <a:moveTo>
                  <a:pt x="96292" y="2365040"/>
                </a:moveTo>
                <a:cubicBezTo>
                  <a:pt x="15012" y="1613200"/>
                  <a:pt x="-66268" y="861360"/>
                  <a:pt x="84100" y="536240"/>
                </a:cubicBezTo>
                <a:cubicBezTo>
                  <a:pt x="234468" y="211120"/>
                  <a:pt x="866420" y="497632"/>
                  <a:pt x="998500" y="414320"/>
                </a:cubicBezTo>
                <a:cubicBezTo>
                  <a:pt x="1130580" y="331008"/>
                  <a:pt x="1031012" y="99360"/>
                  <a:pt x="876580" y="36368"/>
                </a:cubicBezTo>
                <a:cubicBezTo>
                  <a:pt x="722148" y="-26624"/>
                  <a:pt x="397028" y="4872"/>
                  <a:pt x="71908" y="36368"/>
                </a:cubicBezTo>
              </a:path>
            </a:pathLst>
          </a:custGeom>
          <a:noFill/>
          <a:ln w="50800" cap="flat" cmpd="sng" algn="ctr">
            <a:solidFill>
              <a:srgbClr val="FFC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sz="1350"/>
          </a:p>
        </p:txBody>
      </p:sp>
      <p:sp>
        <p:nvSpPr>
          <p:cNvPr id="14362" name="TextBox 43"/>
          <p:cNvSpPr txBox="1">
            <a:spLocks noChangeArrowheads="1"/>
          </p:cNvSpPr>
          <p:nvPr/>
        </p:nvSpPr>
        <p:spPr bwMode="auto">
          <a:xfrm>
            <a:off x="7477182" y="1040230"/>
            <a:ext cx="10894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200" b="0" dirty="0">
                <a:solidFill>
                  <a:srgbClr val="FFC000"/>
                </a:solidFill>
              </a:rPr>
              <a:t>Net tendency: deposit moisture in cloud</a:t>
            </a:r>
          </a:p>
        </p:txBody>
      </p:sp>
      <p:sp>
        <p:nvSpPr>
          <p:cNvPr id="2" name="TextBox 1"/>
          <p:cNvSpPr txBox="1"/>
          <p:nvPr/>
        </p:nvSpPr>
        <p:spPr>
          <a:xfrm>
            <a:off x="4450003" y="1216955"/>
            <a:ext cx="838691"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EDMF</a:t>
            </a:r>
            <a:endParaRPr lang="en-GB"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1695944" y="1309462"/>
            <a:ext cx="1193468"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Sh. conv</a:t>
            </a:r>
            <a:r>
              <a:rPr lang="en-GB" b="1" dirty="0">
                <a:solidFill>
                  <a:schemeClr val="bg1"/>
                </a:solidFill>
                <a:latin typeface="Arial" panose="020B0604020202020204" pitchFamily="34" charset="0"/>
                <a:cs typeface="Arial" panose="020B0604020202020204" pitchFamily="34" charset="0"/>
              </a:rPr>
              <a:t>.</a:t>
            </a:r>
          </a:p>
        </p:txBody>
      </p:sp>
      <p:sp>
        <p:nvSpPr>
          <p:cNvPr id="34" name="Oval 33"/>
          <p:cNvSpPr/>
          <p:nvPr/>
        </p:nvSpPr>
        <p:spPr>
          <a:xfrm>
            <a:off x="1608030" y="722165"/>
            <a:ext cx="1597584" cy="22806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3671906" y="2021695"/>
            <a:ext cx="838691"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EDMF</a:t>
            </a:r>
            <a:endParaRPr lang="en-GB" b="1" dirty="0">
              <a:latin typeface="Arial" panose="020B0604020202020204" pitchFamily="34" charset="0"/>
              <a:cs typeface="Arial" panose="020B0604020202020204" pitchFamily="34" charset="0"/>
            </a:endParaRPr>
          </a:p>
        </p:txBody>
      </p:sp>
      <p:sp>
        <p:nvSpPr>
          <p:cNvPr id="36" name="TextBox 35"/>
          <p:cNvSpPr txBox="1"/>
          <p:nvPr/>
        </p:nvSpPr>
        <p:spPr>
          <a:xfrm>
            <a:off x="507154" y="2104150"/>
            <a:ext cx="838691"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EDMF</a:t>
            </a:r>
            <a:endParaRPr lang="en-GB" b="1" dirty="0">
              <a:latin typeface="Arial" panose="020B0604020202020204" pitchFamily="34" charset="0"/>
              <a:cs typeface="Arial" panose="020B0604020202020204" pitchFamily="34" charset="0"/>
            </a:endParaRPr>
          </a:p>
        </p:txBody>
      </p:sp>
      <p:sp>
        <p:nvSpPr>
          <p:cNvPr id="37" name="TextBox 36"/>
          <p:cNvSpPr txBox="1"/>
          <p:nvPr/>
        </p:nvSpPr>
        <p:spPr>
          <a:xfrm>
            <a:off x="1863205" y="2033139"/>
            <a:ext cx="838691"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EDMF</a:t>
            </a:r>
            <a:endParaRPr lang="en-GB" b="1" dirty="0">
              <a:latin typeface="Arial" panose="020B0604020202020204" pitchFamily="34" charset="0"/>
              <a:cs typeface="Arial" panose="020B0604020202020204" pitchFamily="34" charset="0"/>
            </a:endParaRPr>
          </a:p>
        </p:txBody>
      </p:sp>
      <p:cxnSp>
        <p:nvCxnSpPr>
          <p:cNvPr id="39" name="Straight Connector 16"/>
          <p:cNvCxnSpPr>
            <a:cxnSpLocks noChangeShapeType="1"/>
          </p:cNvCxnSpPr>
          <p:nvPr/>
        </p:nvCxnSpPr>
        <p:spPr bwMode="auto">
          <a:xfrm>
            <a:off x="3858355" y="5973557"/>
            <a:ext cx="2138363"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0" name="Straight Connector 18"/>
          <p:cNvCxnSpPr>
            <a:cxnSpLocks noChangeShapeType="1"/>
          </p:cNvCxnSpPr>
          <p:nvPr/>
        </p:nvCxnSpPr>
        <p:spPr bwMode="auto">
          <a:xfrm>
            <a:off x="4989449" y="3960211"/>
            <a:ext cx="17860" cy="1974056"/>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41" name="Freeform 19"/>
          <p:cNvSpPr>
            <a:spLocks/>
          </p:cNvSpPr>
          <p:nvPr/>
        </p:nvSpPr>
        <p:spPr bwMode="auto">
          <a:xfrm>
            <a:off x="4959684" y="4938904"/>
            <a:ext cx="642938" cy="1042988"/>
          </a:xfrm>
          <a:custGeom>
            <a:avLst/>
            <a:gdLst>
              <a:gd name="T0" fmla="*/ 812644 w 856502"/>
              <a:gd name="T1" fmla="*/ 1039154 h 1862229"/>
              <a:gd name="T2" fmla="*/ 776987 w 856502"/>
              <a:gd name="T3" fmla="*/ 157813 h 1862229"/>
              <a:gd name="T4" fmla="*/ 75731 w 856502"/>
              <a:gd name="T5" fmla="*/ 12027 h 1862229"/>
              <a:gd name="T6" fmla="*/ 51959 w 856502"/>
              <a:gd name="T7" fmla="*/ 18654 h 18622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6502" h="1862229">
                <a:moveTo>
                  <a:pt x="811935" y="1862229"/>
                </a:moveTo>
                <a:cubicBezTo>
                  <a:pt x="855478" y="1225909"/>
                  <a:pt x="899021" y="589590"/>
                  <a:pt x="776309" y="282811"/>
                </a:cubicBezTo>
                <a:cubicBezTo>
                  <a:pt x="653597" y="-23968"/>
                  <a:pt x="196397" y="63117"/>
                  <a:pt x="75665" y="21553"/>
                </a:cubicBezTo>
                <a:cubicBezTo>
                  <a:pt x="-45067" y="-20011"/>
                  <a:pt x="3423" y="6709"/>
                  <a:pt x="51914" y="33429"/>
                </a:cubicBezTo>
              </a:path>
            </a:pathLst>
          </a:custGeom>
          <a:noFill/>
          <a:ln w="254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sz="1350"/>
          </a:p>
        </p:txBody>
      </p:sp>
      <p:sp>
        <p:nvSpPr>
          <p:cNvPr id="42" name="Freeform 41"/>
          <p:cNvSpPr/>
          <p:nvPr/>
        </p:nvSpPr>
        <p:spPr bwMode="auto">
          <a:xfrm>
            <a:off x="4335796" y="4209051"/>
            <a:ext cx="1398984" cy="1746647"/>
          </a:xfrm>
          <a:custGeom>
            <a:avLst/>
            <a:gdLst>
              <a:gd name="connsiteX0" fmla="*/ 88083 w 1865010"/>
              <a:gd name="connsiteY0" fmla="*/ 2327564 h 2327564"/>
              <a:gd name="connsiteX1" fmla="*/ 76208 w 1865010"/>
              <a:gd name="connsiteY1" fmla="*/ 890649 h 2327564"/>
              <a:gd name="connsiteX2" fmla="*/ 907481 w 1865010"/>
              <a:gd name="connsiteY2" fmla="*/ 498764 h 2327564"/>
              <a:gd name="connsiteX3" fmla="*/ 1762504 w 1865010"/>
              <a:gd name="connsiteY3" fmla="*/ 403761 h 2327564"/>
              <a:gd name="connsiteX4" fmla="*/ 1750629 w 1865010"/>
              <a:gd name="connsiteY4" fmla="*/ 71252 h 2327564"/>
              <a:gd name="connsiteX5" fmla="*/ 871855 w 1865010"/>
              <a:gd name="connsiteY5" fmla="*/ 0 h 2327564"/>
              <a:gd name="connsiteX6" fmla="*/ 871855 w 1865010"/>
              <a:gd name="connsiteY6" fmla="*/ 0 h 23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010" h="2327564">
                <a:moveTo>
                  <a:pt x="88083" y="2327564"/>
                </a:moveTo>
                <a:cubicBezTo>
                  <a:pt x="13862" y="1761506"/>
                  <a:pt x="-60358" y="1195449"/>
                  <a:pt x="76208" y="890649"/>
                </a:cubicBezTo>
                <a:cubicBezTo>
                  <a:pt x="212774" y="585849"/>
                  <a:pt x="626432" y="579912"/>
                  <a:pt x="907481" y="498764"/>
                </a:cubicBezTo>
                <a:cubicBezTo>
                  <a:pt x="1188530" y="417616"/>
                  <a:pt x="1621979" y="475013"/>
                  <a:pt x="1762504" y="403761"/>
                </a:cubicBezTo>
                <a:cubicBezTo>
                  <a:pt x="1903029" y="332509"/>
                  <a:pt x="1899070" y="138545"/>
                  <a:pt x="1750629" y="71252"/>
                </a:cubicBezTo>
                <a:cubicBezTo>
                  <a:pt x="1602188" y="3959"/>
                  <a:pt x="871855" y="0"/>
                  <a:pt x="871855" y="0"/>
                </a:cubicBezTo>
                <a:lnTo>
                  <a:pt x="871855" y="0"/>
                </a:lnTo>
              </a:path>
            </a:pathLst>
          </a:custGeom>
          <a:noFill/>
          <a:ln w="25400" cap="flat" cmpd="sng" algn="ctr">
            <a:solidFill>
              <a:schemeClr val="accent1">
                <a:lumMod val="75000"/>
              </a:schemeClr>
            </a:solidFill>
            <a:prstDash val="solid"/>
            <a:round/>
            <a:headEnd type="none" w="med" len="med"/>
            <a:tailEnd type="none" w="med" len="med"/>
          </a:ln>
          <a:effectLst/>
        </p:spPr>
        <p:txBody>
          <a:bodyPr/>
          <a:lstStyle/>
          <a:p>
            <a:pPr>
              <a:lnSpc>
                <a:spcPct val="80000"/>
              </a:lnSpc>
              <a:defRPr/>
            </a:pPr>
            <a:endParaRPr lang="en-GB" sz="1350">
              <a:latin typeface="Optima" pitchFamily="-32" charset="0"/>
              <a:ea typeface="ＭＳ Ｐゴシック" pitchFamily="-64" charset="-128"/>
            </a:endParaRPr>
          </a:p>
        </p:txBody>
      </p:sp>
      <p:sp>
        <p:nvSpPr>
          <p:cNvPr id="43" name="TextBox 21"/>
          <p:cNvSpPr txBox="1">
            <a:spLocks noChangeArrowheads="1"/>
          </p:cNvSpPr>
          <p:nvPr/>
        </p:nvSpPr>
        <p:spPr bwMode="auto">
          <a:xfrm>
            <a:off x="3980425" y="6100833"/>
            <a:ext cx="2053767"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650" dirty="0"/>
              <a:t>Moisture tendency</a:t>
            </a:r>
          </a:p>
        </p:txBody>
      </p:sp>
      <p:sp>
        <p:nvSpPr>
          <p:cNvPr id="44" name="TextBox 22"/>
          <p:cNvSpPr txBox="1">
            <a:spLocks noChangeArrowheads="1"/>
          </p:cNvSpPr>
          <p:nvPr/>
        </p:nvSpPr>
        <p:spPr bwMode="auto">
          <a:xfrm>
            <a:off x="5661557" y="4698779"/>
            <a:ext cx="967979"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350" b="0" dirty="0" smtClean="0">
                <a:solidFill>
                  <a:srgbClr val="FF0000"/>
                </a:solidFill>
              </a:rPr>
              <a:t>EDMF  </a:t>
            </a:r>
            <a:r>
              <a:rPr lang="en-GB" altLang="en-US" sz="1350" b="0" dirty="0">
                <a:solidFill>
                  <a:srgbClr val="FF0000"/>
                </a:solidFill>
              </a:rPr>
              <a:t>doesn’t mix all the way to cloud base</a:t>
            </a:r>
          </a:p>
        </p:txBody>
      </p:sp>
      <p:sp>
        <p:nvSpPr>
          <p:cNvPr id="45" name="TextBox 44"/>
          <p:cNvSpPr txBox="1"/>
          <p:nvPr/>
        </p:nvSpPr>
        <p:spPr>
          <a:xfrm>
            <a:off x="3276140" y="4671083"/>
            <a:ext cx="1088231" cy="1274195"/>
          </a:xfrm>
          <a:prstGeom prst="rect">
            <a:avLst/>
          </a:prstGeom>
          <a:noFill/>
        </p:spPr>
        <p:txBody>
          <a:bodyPr>
            <a:spAutoFit/>
          </a:bodyPr>
          <a:lstStyle/>
          <a:p>
            <a:pPr>
              <a:lnSpc>
                <a:spcPct val="80000"/>
              </a:lnSpc>
              <a:defRPr/>
            </a:pPr>
            <a:r>
              <a:rPr lang="en-GB" sz="1200" dirty="0">
                <a:solidFill>
                  <a:schemeClr val="accent1">
                    <a:lumMod val="75000"/>
                  </a:schemeClr>
                </a:solidFill>
                <a:latin typeface="Optima" pitchFamily="-32" charset="0"/>
                <a:ea typeface="ＭＳ Ｐゴシック" pitchFamily="-64" charset="-128"/>
              </a:rPr>
              <a:t>Convection removes moisture from a dry layer -&gt; evaporation of cloud from below</a:t>
            </a:r>
          </a:p>
        </p:txBody>
      </p:sp>
      <p:sp>
        <p:nvSpPr>
          <p:cNvPr id="46" name="Freeform 2"/>
          <p:cNvSpPr>
            <a:spLocks/>
          </p:cNvSpPr>
          <p:nvPr/>
        </p:nvSpPr>
        <p:spPr bwMode="auto">
          <a:xfrm>
            <a:off x="4446524" y="4201907"/>
            <a:ext cx="1351360" cy="1751409"/>
          </a:xfrm>
          <a:custGeom>
            <a:avLst/>
            <a:gdLst>
              <a:gd name="T0" fmla="*/ 731840 w 1801224"/>
              <a:gd name="T1" fmla="*/ 2335212 h 2335725"/>
              <a:gd name="T2" fmla="*/ 719644 w 1801224"/>
              <a:gd name="T3" fmla="*/ 982197 h 2335725"/>
              <a:gd name="T4" fmla="*/ 81 w 1801224"/>
              <a:gd name="T5" fmla="*/ 799357 h 2335725"/>
              <a:gd name="T6" fmla="*/ 768428 w 1801224"/>
              <a:gd name="T7" fmla="*/ 519003 h 2335725"/>
              <a:gd name="T8" fmla="*/ 1744107 w 1801224"/>
              <a:gd name="T9" fmla="*/ 397110 h 2335725"/>
              <a:gd name="T10" fmla="*/ 1585559 w 1801224"/>
              <a:gd name="T11" fmla="*/ 31430 h 2335725"/>
              <a:gd name="T12" fmla="*/ 731840 w 1801224"/>
              <a:gd name="T13" fmla="*/ 43619 h 23357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1224" h="2335725">
                <a:moveTo>
                  <a:pt x="731601" y="2335725"/>
                </a:moveTo>
                <a:cubicBezTo>
                  <a:pt x="786465" y="1787085"/>
                  <a:pt x="841329" y="1238445"/>
                  <a:pt x="719409" y="982413"/>
                </a:cubicBezTo>
                <a:cubicBezTo>
                  <a:pt x="597489" y="726381"/>
                  <a:pt x="-8047" y="876749"/>
                  <a:pt x="81" y="799533"/>
                </a:cubicBezTo>
                <a:cubicBezTo>
                  <a:pt x="8209" y="722317"/>
                  <a:pt x="477601" y="586173"/>
                  <a:pt x="768177" y="519117"/>
                </a:cubicBezTo>
                <a:cubicBezTo>
                  <a:pt x="1058753" y="452061"/>
                  <a:pt x="1607393" y="478477"/>
                  <a:pt x="1743537" y="397197"/>
                </a:cubicBezTo>
                <a:cubicBezTo>
                  <a:pt x="1879681" y="315917"/>
                  <a:pt x="1753697" y="90365"/>
                  <a:pt x="1585041" y="31437"/>
                </a:cubicBezTo>
                <a:cubicBezTo>
                  <a:pt x="1416385" y="-27491"/>
                  <a:pt x="1073993" y="8069"/>
                  <a:pt x="731601" y="43629"/>
                </a:cubicBezTo>
              </a:path>
            </a:pathLst>
          </a:custGeom>
          <a:noFill/>
          <a:ln w="50800" cap="flat" cmpd="sng" algn="ctr">
            <a:solidFill>
              <a:srgbClr val="FFC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sz="1350"/>
          </a:p>
        </p:txBody>
      </p:sp>
      <p:sp>
        <p:nvSpPr>
          <p:cNvPr id="47" name="TextBox 41"/>
          <p:cNvSpPr txBox="1">
            <a:spLocks noChangeArrowheads="1"/>
          </p:cNvSpPr>
          <p:nvPr/>
        </p:nvSpPr>
        <p:spPr bwMode="auto">
          <a:xfrm>
            <a:off x="976185" y="5160795"/>
            <a:ext cx="2882170"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Aft>
                <a:spcPts val="1000"/>
              </a:spcAft>
              <a:buClr>
                <a:schemeClr val="hlink"/>
              </a:buClr>
              <a:buSzPct val="100000"/>
              <a:buFont typeface="Arial" panose="020B0604020202020204" pitchFamily="34" charset="0"/>
              <a:buChar char="•"/>
              <a:defRPr sz="2200" b="1">
                <a:solidFill>
                  <a:schemeClr val="tx1"/>
                </a:solidFill>
                <a:latin typeface="Optima" pitchFamily="80" charset="0"/>
              </a:defRPr>
            </a:lvl1pPr>
            <a:lvl2pPr marL="742950" indent="-285750">
              <a:spcAft>
                <a:spcPts val="1000"/>
              </a:spcAft>
              <a:buClr>
                <a:schemeClr val="tx1"/>
              </a:buClr>
              <a:buSzPct val="100000"/>
              <a:buFont typeface="Arial" panose="020B0604020202020204" pitchFamily="34" charset="0"/>
              <a:buChar char="-"/>
              <a:defRPr b="1">
                <a:solidFill>
                  <a:schemeClr val="tx1"/>
                </a:solidFill>
                <a:latin typeface="Optima" pitchFamily="80" charset="0"/>
              </a:defRPr>
            </a:lvl2pPr>
            <a:lvl3pPr marL="11430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3pPr>
            <a:lvl4pPr marL="16002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4pPr>
            <a:lvl5pPr marL="2057400" indent="-228600">
              <a:lnSpc>
                <a:spcPts val="2600"/>
              </a:lnSpc>
              <a:spcAft>
                <a:spcPts val="800"/>
              </a:spcAft>
              <a:buClr>
                <a:schemeClr val="bg2"/>
              </a:buClr>
              <a:buSzPct val="100000"/>
              <a:buFont typeface="Arial" panose="020B0604020202020204" pitchFamily="34" charset="0"/>
              <a:buChar char="•"/>
              <a:defRPr b="1">
                <a:solidFill>
                  <a:schemeClr val="tx1"/>
                </a:solidFill>
                <a:latin typeface="Optima" pitchFamily="80" charset="0"/>
              </a:defRPr>
            </a:lvl5pPr>
            <a:lvl6pPr marL="25146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6pPr>
            <a:lvl7pPr marL="29718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7pPr>
            <a:lvl8pPr marL="34290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8pPr>
            <a:lvl9pPr marL="3886200" indent="-228600" eaLnBrk="0" fontAlgn="base" hangingPunct="0">
              <a:lnSpc>
                <a:spcPts val="2600"/>
              </a:lnSpc>
              <a:spcBef>
                <a:spcPct val="0"/>
              </a:spcBef>
              <a:spcAft>
                <a:spcPts val="800"/>
              </a:spcAft>
              <a:buClr>
                <a:schemeClr val="bg2"/>
              </a:buClr>
              <a:buSzPct val="100000"/>
              <a:buFont typeface="Arial" panose="020B0604020202020204" pitchFamily="34" charset="0"/>
              <a:buChar char="•"/>
              <a:defRPr b="1">
                <a:solidFill>
                  <a:schemeClr val="tx1"/>
                </a:solidFill>
                <a:latin typeface="Optima" pitchFamily="80" charset="0"/>
              </a:defRPr>
            </a:lvl9pPr>
          </a:lstStyle>
          <a:p>
            <a:pPr>
              <a:lnSpc>
                <a:spcPct val="80000"/>
              </a:lnSpc>
              <a:spcAft>
                <a:spcPct val="0"/>
              </a:spcAft>
              <a:buClrTx/>
              <a:buSzTx/>
              <a:buFontTx/>
              <a:buNone/>
            </a:pPr>
            <a:r>
              <a:rPr lang="en-GB" altLang="en-US" sz="1600" dirty="0" smtClean="0">
                <a:solidFill>
                  <a:srgbClr val="0000FF"/>
                </a:solidFill>
              </a:rPr>
              <a:t>What the model does</a:t>
            </a:r>
            <a:endParaRPr lang="en-GB" altLang="en-US" sz="1600" dirty="0">
              <a:solidFill>
                <a:srgbClr val="0000FF"/>
              </a:solidFill>
            </a:endParaRPr>
          </a:p>
        </p:txBody>
      </p:sp>
      <p:sp>
        <p:nvSpPr>
          <p:cNvPr id="8" name="TextBox 7"/>
          <p:cNvSpPr txBox="1"/>
          <p:nvPr/>
        </p:nvSpPr>
        <p:spPr>
          <a:xfrm>
            <a:off x="6664326" y="4886562"/>
            <a:ext cx="2492829" cy="923330"/>
          </a:xfrm>
          <a:prstGeom prst="rect">
            <a:avLst/>
          </a:prstGeom>
          <a:noFill/>
        </p:spPr>
        <p:txBody>
          <a:bodyPr wrap="square" rtlCol="0">
            <a:spAutoFit/>
          </a:bodyPr>
          <a:lstStyle/>
          <a:p>
            <a:r>
              <a:rPr lang="en-GB" b="1" dirty="0" smtClean="0">
                <a:solidFill>
                  <a:srgbClr val="FF0000"/>
                </a:solidFill>
              </a:rPr>
              <a:t>Working on the interaction between the schemes!</a:t>
            </a:r>
            <a:endParaRPr lang="en-GB" b="1" dirty="0">
              <a:solidFill>
                <a:srgbClr val="FF0000"/>
              </a:solidFill>
            </a:endParaRPr>
          </a:p>
        </p:txBody>
      </p:sp>
    </p:spTree>
    <p:extLst>
      <p:ext uri="{BB962C8B-B14F-4D97-AF65-F5344CB8AC3E}">
        <p14:creationId xmlns:p14="http://schemas.microsoft.com/office/powerpoint/2010/main" val="1410738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Ocean-sea-ice-wave-coupling</a:t>
            </a:r>
            <a:endParaRPr lang="en-US" dirty="0"/>
          </a:p>
        </p:txBody>
      </p:sp>
      <p:pic>
        <p:nvPicPr>
          <p:cNvPr id="5" name="Content Placeholder 4"/>
          <p:cNvPicPr>
            <a:picLocks noGrp="1"/>
          </p:cNvPicPr>
          <p:nvPr>
            <p:ph sz="quarter" idx="14"/>
          </p:nvPr>
        </p:nvPicPr>
        <p:blipFill>
          <a:blip r:embed="rId2"/>
          <a:stretch>
            <a:fillRect/>
          </a:stretch>
        </p:blipFill>
        <p:spPr>
          <a:xfrm>
            <a:off x="1705265" y="1269023"/>
            <a:ext cx="5734050" cy="3124200"/>
          </a:xfrm>
          <a:prstGeom prst="rect">
            <a:avLst/>
          </a:prstGeom>
        </p:spPr>
      </p:pic>
      <p:sp>
        <p:nvSpPr>
          <p:cNvPr id="4" name="Slide Number Placeholder 3"/>
          <p:cNvSpPr>
            <a:spLocks noGrp="1"/>
          </p:cNvSpPr>
          <p:nvPr>
            <p:ph type="sldNum" sz="quarter" idx="10"/>
          </p:nvPr>
        </p:nvSpPr>
        <p:spPr/>
        <p:txBody>
          <a:bodyPr/>
          <a:lstStyle/>
          <a:p>
            <a:fld id="{6B3B0B0F-E794-1244-9699-107C60B9C23A}" type="slidenum">
              <a:rPr lang="en-US" smtClean="0"/>
              <a:pPr/>
              <a:t>25</a:t>
            </a:fld>
            <a:endParaRPr lang="en-US" dirty="0"/>
          </a:p>
        </p:txBody>
      </p:sp>
      <p:sp>
        <p:nvSpPr>
          <p:cNvPr id="6" name="TextBox 5"/>
          <p:cNvSpPr txBox="1"/>
          <p:nvPr/>
        </p:nvSpPr>
        <p:spPr>
          <a:xfrm>
            <a:off x="1620420" y="4556492"/>
            <a:ext cx="6890533" cy="646331"/>
          </a:xfrm>
          <a:prstGeom prst="rect">
            <a:avLst/>
          </a:prstGeom>
          <a:noFill/>
        </p:spPr>
        <p:txBody>
          <a:bodyPr wrap="square" rtlCol="0">
            <a:spAutoFit/>
          </a:bodyPr>
          <a:lstStyle/>
          <a:p>
            <a:r>
              <a:rPr lang="en-US" i="1" dirty="0" smtClean="0"/>
              <a:t>Issues:</a:t>
            </a:r>
            <a:r>
              <a:rPr lang="en-US" dirty="0" smtClean="0"/>
              <a:t> Initialization</a:t>
            </a:r>
          </a:p>
          <a:p>
            <a:r>
              <a:rPr lang="en-US" dirty="0" smtClean="0"/>
              <a:t>            Complexity to balance potential increase in predictive skill</a:t>
            </a:r>
            <a:endParaRPr lang="en-US" dirty="0"/>
          </a:p>
        </p:txBody>
      </p:sp>
    </p:spTree>
    <p:extLst>
      <p:ext uri="{BB962C8B-B14F-4D97-AF65-F5344CB8AC3E}">
        <p14:creationId xmlns:p14="http://schemas.microsoft.com/office/powerpoint/2010/main" val="2897456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complex are the coupled </a:t>
            </a:r>
            <a:r>
              <a:rPr lang="en-GB" dirty="0" smtClean="0"/>
              <a:t>processes </a:t>
            </a:r>
            <a:r>
              <a:rPr lang="en-GB" dirty="0" smtClean="0"/>
              <a:t>over land and ocean/sea-ice?</a:t>
            </a:r>
            <a:endParaRPr lang="en-GB"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7532" t="14546" r="3376" b="4000"/>
          <a:stretch/>
        </p:blipFill>
        <p:spPr>
          <a:xfrm>
            <a:off x="4952254" y="1919601"/>
            <a:ext cx="3382117" cy="2990505"/>
          </a:xfrm>
          <a:prstGeom prst="rect">
            <a:avLst/>
          </a:prstGeom>
        </p:spPr>
      </p:pic>
      <p:sp>
        <p:nvSpPr>
          <p:cNvPr id="8" name="Rectangle 7"/>
          <p:cNvSpPr/>
          <p:nvPr/>
        </p:nvSpPr>
        <p:spPr>
          <a:xfrm>
            <a:off x="486194" y="4910106"/>
            <a:ext cx="1358064" cy="230832"/>
          </a:xfrm>
          <a:prstGeom prst="rect">
            <a:avLst/>
          </a:prstGeom>
        </p:spPr>
        <p:txBody>
          <a:bodyPr wrap="none">
            <a:spAutoFit/>
          </a:bodyPr>
          <a:lstStyle/>
          <a:p>
            <a:r>
              <a:rPr lang="en-GB" sz="900" dirty="0">
                <a:latin typeface="Arial" pitchFamily="34" charset="0"/>
              </a:rPr>
              <a:t>Source: Mosaic project</a:t>
            </a:r>
            <a:endParaRPr lang="en-GB" sz="900" dirty="0"/>
          </a:p>
        </p:txBody>
      </p:sp>
      <p:sp>
        <p:nvSpPr>
          <p:cNvPr id="9" name="Rectangle 8"/>
          <p:cNvSpPr/>
          <p:nvPr/>
        </p:nvSpPr>
        <p:spPr>
          <a:xfrm>
            <a:off x="4952254" y="4932905"/>
            <a:ext cx="1665841" cy="230832"/>
          </a:xfrm>
          <a:prstGeom prst="rect">
            <a:avLst/>
          </a:prstGeom>
        </p:spPr>
        <p:txBody>
          <a:bodyPr wrap="none">
            <a:spAutoFit/>
          </a:bodyPr>
          <a:lstStyle/>
          <a:p>
            <a:r>
              <a:rPr lang="en-GB" sz="900" dirty="0">
                <a:latin typeface="Arial" pitchFamily="34" charset="0"/>
              </a:rPr>
              <a:t>Source: GEWEX imperatives</a:t>
            </a:r>
            <a:endParaRPr lang="en-GB" sz="900" dirty="0"/>
          </a:p>
        </p:txBody>
      </p:sp>
      <p:pic>
        <p:nvPicPr>
          <p:cNvPr id="10"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4" y="1932508"/>
            <a:ext cx="3854444" cy="3000397"/>
          </a:xfrm>
          <a:prstGeom prst="rect">
            <a:avLst/>
          </a:prstGeom>
        </p:spPr>
      </p:pic>
    </p:spTree>
    <p:extLst>
      <p:ext uri="{BB962C8B-B14F-4D97-AF65-F5344CB8AC3E}">
        <p14:creationId xmlns:p14="http://schemas.microsoft.com/office/powerpoint/2010/main" val="3302560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4"/>
          <p:cNvPicPr>
            <a:picLocks noGrp="1" noChangeAspect="1"/>
          </p:cNvPicPr>
          <p:nvPr>
            <p:ph sz="quarter" idx="14"/>
          </p:nvPr>
        </p:nvPicPr>
        <p:blipFill>
          <a:blip r:embed="rId2"/>
          <a:stretch>
            <a:fillRect/>
          </a:stretch>
        </p:blipFill>
        <p:spPr>
          <a:xfrm>
            <a:off x="1373188" y="1182385"/>
            <a:ext cx="5903912" cy="2169130"/>
          </a:xfrm>
          <a:prstGeom prst="rect">
            <a:avLst/>
          </a:prstGeom>
        </p:spPr>
      </p:pic>
      <p:sp>
        <p:nvSpPr>
          <p:cNvPr id="2" name="Title 1"/>
          <p:cNvSpPr>
            <a:spLocks noGrp="1"/>
          </p:cNvSpPr>
          <p:nvPr>
            <p:ph type="title"/>
          </p:nvPr>
        </p:nvSpPr>
        <p:spPr/>
        <p:txBody>
          <a:bodyPr/>
          <a:lstStyle/>
          <a:p>
            <a:r>
              <a:rPr lang="en-GB" dirty="0" smtClean="0"/>
              <a:t>Coupled ocean vs uncoupled simulation </a:t>
            </a: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27</a:t>
            </a:fld>
            <a:endParaRPr lang="en-US" dirty="0"/>
          </a:p>
        </p:txBody>
      </p:sp>
      <p:sp>
        <p:nvSpPr>
          <p:cNvPr id="6" name="Rectangle 5"/>
          <p:cNvSpPr/>
          <p:nvPr/>
        </p:nvSpPr>
        <p:spPr>
          <a:xfrm>
            <a:off x="480923" y="5310841"/>
            <a:ext cx="8162925" cy="646331"/>
          </a:xfrm>
          <a:prstGeom prst="rect">
            <a:avLst/>
          </a:prstGeom>
        </p:spPr>
        <p:txBody>
          <a:bodyPr wrap="square">
            <a:spAutoFit/>
          </a:bodyPr>
          <a:lstStyle/>
          <a:p>
            <a:r>
              <a:rPr lang="en-GB" dirty="0" smtClean="0">
                <a:latin typeface="Cambria" panose="02040503050406030204" pitchFamily="18" charset="0"/>
              </a:rPr>
              <a:t>4-day forecast SSTs </a:t>
            </a:r>
            <a:r>
              <a:rPr lang="en-GB" dirty="0">
                <a:latin typeface="Cambria" panose="02040503050406030204" pitchFamily="18" charset="0"/>
              </a:rPr>
              <a:t>from the coupled forecast initialised at 0UTC on 6 July </a:t>
            </a:r>
            <a:r>
              <a:rPr lang="en-GB" dirty="0" smtClean="0">
                <a:latin typeface="Cambria" panose="02040503050406030204" pitchFamily="18" charset="0"/>
              </a:rPr>
              <a:t>2014 at </a:t>
            </a:r>
            <a:r>
              <a:rPr lang="en-GB" dirty="0">
                <a:latin typeface="Cambria" panose="02040503050406030204" pitchFamily="18" charset="0"/>
              </a:rPr>
              <a:t>the location of a buoy </a:t>
            </a:r>
            <a:r>
              <a:rPr lang="en-GB" dirty="0" smtClean="0">
                <a:latin typeface="Cambria" panose="02040503050406030204" pitchFamily="18" charset="0"/>
              </a:rPr>
              <a:t>with approximate </a:t>
            </a:r>
            <a:r>
              <a:rPr lang="en-GB" dirty="0">
                <a:latin typeface="Cambria" panose="02040503050406030204" pitchFamily="18" charset="0"/>
              </a:rPr>
              <a:t>position 22°N, 128°E.</a:t>
            </a:r>
            <a:endParaRPr lang="en-GB" dirty="0"/>
          </a:p>
        </p:txBody>
      </p:sp>
      <p:cxnSp>
        <p:nvCxnSpPr>
          <p:cNvPr id="8" name="Straight Connector 7"/>
          <p:cNvCxnSpPr/>
          <p:nvPr/>
        </p:nvCxnSpPr>
        <p:spPr>
          <a:xfrm flipH="1">
            <a:off x="6400800" y="1076325"/>
            <a:ext cx="1333500" cy="76200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709549" y="891659"/>
            <a:ext cx="1249060" cy="369332"/>
          </a:xfrm>
          <a:prstGeom prst="rect">
            <a:avLst/>
          </a:prstGeom>
          <a:noFill/>
        </p:spPr>
        <p:txBody>
          <a:bodyPr wrap="none" rtlCol="0">
            <a:spAutoFit/>
          </a:bodyPr>
          <a:lstStyle/>
          <a:p>
            <a:r>
              <a:rPr lang="en-GB" dirty="0" smtClean="0"/>
              <a:t>uncoupled</a:t>
            </a:r>
            <a:endParaRPr lang="en-GB" dirty="0"/>
          </a:p>
        </p:txBody>
      </p:sp>
      <p:sp>
        <p:nvSpPr>
          <p:cNvPr id="10" name="TextBox 9"/>
          <p:cNvSpPr txBox="1"/>
          <p:nvPr/>
        </p:nvSpPr>
        <p:spPr>
          <a:xfrm>
            <a:off x="7762579" y="2082284"/>
            <a:ext cx="992579" cy="369332"/>
          </a:xfrm>
          <a:prstGeom prst="rect">
            <a:avLst/>
          </a:prstGeom>
          <a:noFill/>
        </p:spPr>
        <p:txBody>
          <a:bodyPr wrap="none" rtlCol="0">
            <a:spAutoFit/>
          </a:bodyPr>
          <a:lstStyle/>
          <a:p>
            <a:r>
              <a:rPr lang="en-GB" dirty="0" smtClean="0"/>
              <a:t>coupled</a:t>
            </a:r>
            <a:endParaRPr lang="en-GB" dirty="0"/>
          </a:p>
        </p:txBody>
      </p:sp>
      <p:cxnSp>
        <p:nvCxnSpPr>
          <p:cNvPr id="11" name="Straight Connector 10"/>
          <p:cNvCxnSpPr>
            <a:stCxn id="10" idx="1"/>
          </p:cNvCxnSpPr>
          <p:nvPr/>
        </p:nvCxnSpPr>
        <p:spPr>
          <a:xfrm flipH="1">
            <a:off x="6429079" y="2266950"/>
            <a:ext cx="1333500" cy="401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572290" y="2774030"/>
            <a:ext cx="1218614" cy="8549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11331" y="5846256"/>
            <a:ext cx="5528180" cy="369332"/>
          </a:xfrm>
          <a:prstGeom prst="rect">
            <a:avLst/>
          </a:prstGeom>
          <a:noFill/>
        </p:spPr>
        <p:txBody>
          <a:bodyPr wrap="none" rtlCol="0">
            <a:spAutoFit/>
          </a:bodyPr>
          <a:lstStyle/>
          <a:p>
            <a:r>
              <a:rPr lang="en-GB" i="1" dirty="0" smtClean="0">
                <a:solidFill>
                  <a:schemeClr val="tx2">
                    <a:lumMod val="60000"/>
                    <a:lumOff val="40000"/>
                  </a:schemeClr>
                </a:solidFill>
              </a:rPr>
              <a:t>(</a:t>
            </a:r>
            <a:r>
              <a:rPr lang="en-GB" i="1" dirty="0" err="1" smtClean="0">
                <a:solidFill>
                  <a:schemeClr val="tx2">
                    <a:lumMod val="60000"/>
                    <a:lumOff val="40000"/>
                  </a:schemeClr>
                </a:solidFill>
              </a:rPr>
              <a:t>Rodwell</a:t>
            </a:r>
            <a:r>
              <a:rPr lang="en-GB" i="1" dirty="0" smtClean="0">
                <a:solidFill>
                  <a:schemeClr val="tx2">
                    <a:lumMod val="60000"/>
                    <a:lumOff val="40000"/>
                  </a:schemeClr>
                </a:solidFill>
              </a:rPr>
              <a:t> et al, ECMWF Technical Report 759, 2015)</a:t>
            </a:r>
            <a:endParaRPr lang="en-GB" i="1" dirty="0">
              <a:solidFill>
                <a:schemeClr val="tx2">
                  <a:lumMod val="60000"/>
                  <a:lumOff val="40000"/>
                </a:schemeClr>
              </a:solidFill>
            </a:endParaRPr>
          </a:p>
        </p:txBody>
      </p:sp>
      <p:sp>
        <p:nvSpPr>
          <p:cNvPr id="17" name="Rectangle 16"/>
          <p:cNvSpPr/>
          <p:nvPr/>
        </p:nvSpPr>
        <p:spPr>
          <a:xfrm>
            <a:off x="2260957" y="680308"/>
            <a:ext cx="4128374" cy="369332"/>
          </a:xfrm>
          <a:prstGeom prst="rect">
            <a:avLst/>
          </a:prstGeom>
        </p:spPr>
        <p:txBody>
          <a:bodyPr wrap="none">
            <a:spAutoFit/>
          </a:bodyPr>
          <a:lstStyle/>
          <a:p>
            <a:r>
              <a:rPr lang="en-GB" dirty="0" smtClean="0">
                <a:latin typeface="Cambria" panose="02040503050406030204" pitchFamily="18" charset="0"/>
              </a:rPr>
              <a:t>Tropical cyclone </a:t>
            </a:r>
            <a:r>
              <a:rPr lang="en-GB" i="1" dirty="0" err="1" smtClean="0">
                <a:latin typeface="Cambria" panose="02040503050406030204" pitchFamily="18" charset="0"/>
              </a:rPr>
              <a:t>Neoguri</a:t>
            </a:r>
            <a:r>
              <a:rPr lang="en-GB" dirty="0" smtClean="0">
                <a:latin typeface="Cambria" panose="02040503050406030204" pitchFamily="18" charset="0"/>
              </a:rPr>
              <a:t> </a:t>
            </a:r>
            <a:r>
              <a:rPr lang="en-GB" dirty="0">
                <a:latin typeface="Cambria" panose="02040503050406030204" pitchFamily="18" charset="0"/>
              </a:rPr>
              <a:t>with TCo1279</a:t>
            </a:r>
            <a:endParaRPr lang="en-GB" dirty="0"/>
          </a:p>
        </p:txBody>
      </p:sp>
      <p:sp>
        <p:nvSpPr>
          <p:cNvPr id="18" name="TextBox 17"/>
          <p:cNvSpPr txBox="1"/>
          <p:nvPr/>
        </p:nvSpPr>
        <p:spPr>
          <a:xfrm>
            <a:off x="3674318" y="3649511"/>
            <a:ext cx="1989931" cy="646331"/>
          </a:xfrm>
          <a:prstGeom prst="rect">
            <a:avLst/>
          </a:prstGeom>
          <a:noFill/>
        </p:spPr>
        <p:txBody>
          <a:bodyPr wrap="square" rtlCol="0">
            <a:spAutoFit/>
          </a:bodyPr>
          <a:lstStyle/>
          <a:p>
            <a:r>
              <a:rPr lang="en-GB" dirty="0" smtClean="0"/>
              <a:t>Buoy observation </a:t>
            </a:r>
            <a:r>
              <a:rPr lang="en-GB" dirty="0"/>
              <a:t>at  22°N, 128°E </a:t>
            </a:r>
          </a:p>
        </p:txBody>
      </p:sp>
      <p:cxnSp>
        <p:nvCxnSpPr>
          <p:cNvPr id="19" name="Straight Connector 18"/>
          <p:cNvCxnSpPr/>
          <p:nvPr/>
        </p:nvCxnSpPr>
        <p:spPr>
          <a:xfrm>
            <a:off x="2676525" y="2467659"/>
            <a:ext cx="997793" cy="12515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2313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11" y="162033"/>
            <a:ext cx="7524159" cy="369332"/>
          </a:xfrm>
        </p:spPr>
        <p:txBody>
          <a:bodyPr/>
          <a:lstStyle/>
          <a:p>
            <a:r>
              <a:rPr lang="en-GB" dirty="0" smtClean="0"/>
              <a:t>Coupled Processes at the surface interface: What are the challenges?</a:t>
            </a:r>
            <a:endParaRPr lang="en-GB" dirty="0"/>
          </a:p>
        </p:txBody>
      </p:sp>
      <p:sp>
        <p:nvSpPr>
          <p:cNvPr id="3" name="Content Placeholder 2"/>
          <p:cNvSpPr>
            <a:spLocks noGrp="1"/>
          </p:cNvSpPr>
          <p:nvPr>
            <p:ph sz="quarter" idx="14"/>
          </p:nvPr>
        </p:nvSpPr>
        <p:spPr/>
        <p:txBody>
          <a:bodyPr/>
          <a:lstStyle/>
          <a:p>
            <a:r>
              <a:rPr lang="en-GB" dirty="0" smtClean="0"/>
              <a:t>The processes that are most relevant for near-surface weather prediction are also those that are </a:t>
            </a:r>
            <a:r>
              <a:rPr lang="en-GB" dirty="0" smtClean="0"/>
              <a:t>the most </a:t>
            </a:r>
            <a:r>
              <a:rPr lang="en-GB" dirty="0" smtClean="0"/>
              <a:t>interactive and exhibit positive feedbacks or have </a:t>
            </a:r>
            <a:r>
              <a:rPr lang="en-GB" dirty="0" smtClean="0"/>
              <a:t>a key </a:t>
            </a:r>
            <a:r>
              <a:rPr lang="en-GB" dirty="0" smtClean="0"/>
              <a:t>role in energy partitioning</a:t>
            </a:r>
          </a:p>
          <a:p>
            <a:endParaRPr lang="en-GB" dirty="0" smtClean="0"/>
          </a:p>
          <a:p>
            <a:endParaRPr lang="en-GB" dirty="0" smtClean="0"/>
          </a:p>
          <a:p>
            <a:pPr lvl="1"/>
            <a:endParaRPr lang="en-GB" dirty="0" smtClean="0"/>
          </a:p>
          <a:p>
            <a:endParaRPr lang="en-GB" dirty="0"/>
          </a:p>
          <a:p>
            <a:endParaRPr lang="en-GB" dirty="0" smtClean="0"/>
          </a:p>
          <a:p>
            <a:endParaRPr lang="en-GB" dirty="0"/>
          </a:p>
          <a:p>
            <a:endParaRPr lang="en-GB" dirty="0" smtClean="0"/>
          </a:p>
          <a:p>
            <a:pPr indent="0">
              <a:buNone/>
            </a:pPr>
            <a:endParaRPr lang="en-GB" dirty="0"/>
          </a:p>
          <a:p>
            <a:r>
              <a:rPr lang="en-GB" dirty="0" smtClean="0"/>
              <a:t>Studying and constraining positive feedback processes is key to advance seamless forecasting, embracing a larger amount of physical processes while still maintaining model realism</a:t>
            </a:r>
          </a:p>
          <a:p>
            <a:endParaRPr lang="en-GB" dirty="0"/>
          </a:p>
        </p:txBody>
      </p:sp>
      <p:sp>
        <p:nvSpPr>
          <p:cNvPr id="4" name="Slide Number Placeholder 3"/>
          <p:cNvSpPr>
            <a:spLocks noGrp="1"/>
          </p:cNvSpPr>
          <p:nvPr>
            <p:ph type="sldNum" sz="quarter" idx="10"/>
          </p:nvPr>
        </p:nvSpPr>
        <p:spPr/>
        <p:txBody>
          <a:bodyPr/>
          <a:lstStyle/>
          <a:p>
            <a:fld id="{E4AB80EA-DB86-D849-B86F-15DAF31F0474}" type="slidenum">
              <a:rPr lang="en-US" smtClean="0"/>
              <a:pPr/>
              <a:t>28</a:t>
            </a:fld>
            <a:endParaRPr lang="en-US" dirty="0"/>
          </a:p>
        </p:txBody>
      </p:sp>
      <p:sp>
        <p:nvSpPr>
          <p:cNvPr id="6" name="Content Placeholder 2"/>
          <p:cNvSpPr txBox="1">
            <a:spLocks/>
          </p:cNvSpPr>
          <p:nvPr/>
        </p:nvSpPr>
        <p:spPr>
          <a:xfrm>
            <a:off x="1504095" y="3636403"/>
            <a:ext cx="6311004" cy="1792899"/>
          </a:xfrm>
          <a:prstGeom prst="rect">
            <a:avLst/>
          </a:prstGeom>
        </p:spPr>
        <p:txBody>
          <a:bodyPr lIns="0" tIns="0" rIns="0" bIns="0" numCol="2"/>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0072" lvl="1" indent="0">
              <a:lnSpc>
                <a:spcPct val="100000"/>
              </a:lnSpc>
              <a:buNone/>
            </a:pPr>
            <a:r>
              <a:rPr lang="en-GB" sz="1200" b="1" dirty="0"/>
              <a:t>Over Land </a:t>
            </a:r>
          </a:p>
          <a:p>
            <a:pPr lvl="2">
              <a:lnSpc>
                <a:spcPct val="100000"/>
              </a:lnSpc>
            </a:pPr>
            <a:r>
              <a:rPr lang="en-GB" sz="1050" dirty="0"/>
              <a:t>Snow-cover, ice freezing/melting are in a positive feedback via the albedo</a:t>
            </a:r>
          </a:p>
          <a:p>
            <a:pPr lvl="2">
              <a:lnSpc>
                <a:spcPct val="100000"/>
              </a:lnSpc>
            </a:pPr>
            <a:r>
              <a:rPr lang="en-GB" sz="1050" dirty="0"/>
              <a:t>Vegetation growth and variability and interaction with turbulence</a:t>
            </a:r>
          </a:p>
          <a:p>
            <a:pPr lvl="2">
              <a:lnSpc>
                <a:spcPct val="100000"/>
              </a:lnSpc>
            </a:pPr>
            <a:r>
              <a:rPr lang="en-GB" sz="1050" dirty="0"/>
              <a:t>Vertical heat transport in soil/snow</a:t>
            </a:r>
          </a:p>
          <a:p>
            <a:pPr lvl="1">
              <a:lnSpc>
                <a:spcPct val="100000"/>
              </a:lnSpc>
            </a:pPr>
            <a:endParaRPr lang="en-GB" sz="1200" dirty="0"/>
          </a:p>
          <a:p>
            <a:pPr marL="270072" lvl="1" indent="0">
              <a:lnSpc>
                <a:spcPct val="100000"/>
              </a:lnSpc>
              <a:buNone/>
            </a:pPr>
            <a:r>
              <a:rPr lang="en-GB" sz="1200" b="1" dirty="0"/>
              <a:t>Over Ocean/</a:t>
            </a:r>
            <a:r>
              <a:rPr lang="en-GB" sz="1200" b="1" dirty="0" err="1"/>
              <a:t>C</a:t>
            </a:r>
            <a:r>
              <a:rPr lang="en-GB" sz="1200" b="1" dirty="0" err="1"/>
              <a:t>ryosphere</a:t>
            </a:r>
            <a:r>
              <a:rPr lang="en-GB" sz="1200" b="1" dirty="0"/>
              <a:t> </a:t>
            </a:r>
          </a:p>
          <a:p>
            <a:pPr lvl="2">
              <a:lnSpc>
                <a:spcPct val="100000"/>
              </a:lnSpc>
            </a:pPr>
            <a:r>
              <a:rPr lang="en-GB" sz="1050" dirty="0"/>
              <a:t>Transition from open-sea to ice-covered conditions</a:t>
            </a:r>
          </a:p>
          <a:p>
            <a:pPr lvl="2">
              <a:lnSpc>
                <a:spcPct val="100000"/>
              </a:lnSpc>
            </a:pPr>
            <a:r>
              <a:rPr lang="en-GB" sz="1050" dirty="0"/>
              <a:t>Sea-state dependent interaction wind induced mixing/waves</a:t>
            </a:r>
          </a:p>
          <a:p>
            <a:pPr lvl="2">
              <a:lnSpc>
                <a:spcPct val="100000"/>
              </a:lnSpc>
            </a:pPr>
            <a:r>
              <a:rPr lang="en-GB" sz="1050" dirty="0"/>
              <a:t>Vertical transport of heat</a:t>
            </a:r>
          </a:p>
          <a:p>
            <a:pPr>
              <a:lnSpc>
                <a:spcPct val="100000"/>
              </a:lnSpc>
            </a:pPr>
            <a:endParaRPr lang="en-GB" sz="1350" dirty="0"/>
          </a:p>
        </p:txBody>
      </p:sp>
      <p:pic>
        <p:nvPicPr>
          <p:cNvPr id="7" name="Content Placeholder 4" descr="day_night.png"/>
          <p:cNvPicPr>
            <a:picLocks noChangeAspect="1"/>
          </p:cNvPicPr>
          <p:nvPr/>
        </p:nvPicPr>
        <p:blipFill>
          <a:blip r:embed="rId2" cstate="print">
            <a:extLst>
              <a:ext uri="{28A0092B-C50C-407E-A947-70E740481C1C}">
                <a14:useLocalDpi xmlns:a14="http://schemas.microsoft.com/office/drawing/2010/main" val="0"/>
              </a:ext>
            </a:extLst>
          </a:blip>
          <a:srcRect t="742" b="742"/>
          <a:stretch>
            <a:fillRect/>
          </a:stretch>
        </p:blipFill>
        <p:spPr>
          <a:xfrm>
            <a:off x="1763545" y="1934598"/>
            <a:ext cx="2000063" cy="1253981"/>
          </a:xfrm>
          <a:prstGeom prst="rect">
            <a:avLst/>
          </a:prstGeom>
        </p:spPr>
      </p:pic>
      <p:sp>
        <p:nvSpPr>
          <p:cNvPr id="8" name="Freeform 7"/>
          <p:cNvSpPr/>
          <p:nvPr/>
        </p:nvSpPr>
        <p:spPr>
          <a:xfrm>
            <a:off x="1803395" y="1988191"/>
            <a:ext cx="960181" cy="780638"/>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 name="Freeform 8"/>
          <p:cNvSpPr/>
          <p:nvPr/>
        </p:nvSpPr>
        <p:spPr>
          <a:xfrm flipV="1">
            <a:off x="1817565" y="2778026"/>
            <a:ext cx="946011" cy="432161"/>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10" name="Straight Connector 9"/>
          <p:cNvCxnSpPr>
            <a:stCxn id="7" idx="0"/>
            <a:endCxn id="7" idx="2"/>
          </p:cNvCxnSpPr>
          <p:nvPr/>
        </p:nvCxnSpPr>
        <p:spPr>
          <a:xfrm>
            <a:off x="2763576" y="1934598"/>
            <a:ext cx="0" cy="1253981"/>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flipH="1" flipV="1">
            <a:off x="2764818" y="2757835"/>
            <a:ext cx="998789" cy="430744"/>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12" name="Curved Connector 11"/>
          <p:cNvCxnSpPr/>
          <p:nvPr/>
        </p:nvCxnSpPr>
        <p:spPr>
          <a:xfrm>
            <a:off x="2763576" y="1950775"/>
            <a:ext cx="1000031" cy="794588"/>
          </a:xfrm>
          <a:prstGeom prst="curvedConnector3">
            <a:avLst>
              <a:gd name="adj1" fmla="val 50000"/>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09525" y="2778026"/>
            <a:ext cx="1970011" cy="0"/>
          </a:xfrm>
          <a:prstGeom prst="straightConnector1">
            <a:avLst/>
          </a:prstGeom>
          <a:ln w="38100" cmpd="sng">
            <a:solidFill>
              <a:schemeClr val="accent5">
                <a:lumMod val="40000"/>
                <a:lumOff val="60000"/>
              </a:schemeClr>
            </a:solidFill>
            <a:prstDash val="dot"/>
            <a:headEnd type="arrow"/>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763545" y="1981907"/>
            <a:ext cx="532776" cy="461665"/>
          </a:xfrm>
          <a:prstGeom prst="rect">
            <a:avLst/>
          </a:prstGeom>
        </p:spPr>
        <p:txBody>
          <a:bodyPr wrap="square">
            <a:spAutoFit/>
          </a:bodyPr>
          <a:lstStyle/>
          <a:p>
            <a:r>
              <a:rPr lang="en-GB" sz="1200" dirty="0">
                <a:solidFill>
                  <a:schemeClr val="bg1">
                    <a:lumMod val="95000"/>
                  </a:schemeClr>
                </a:solidFill>
              </a:rPr>
              <a:t>Night</a:t>
            </a:r>
            <a:endParaRPr lang="en-US" sz="1200" dirty="0">
              <a:solidFill>
                <a:schemeClr val="bg1">
                  <a:lumMod val="95000"/>
                </a:schemeClr>
              </a:solidFill>
            </a:endParaRPr>
          </a:p>
        </p:txBody>
      </p:sp>
      <p:pic>
        <p:nvPicPr>
          <p:cNvPr id="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218" y="3123132"/>
            <a:ext cx="2011390" cy="482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Content Placeholder 5" descr="DomeC.jpg"/>
          <p:cNvPicPr>
            <a:picLocks noChangeAspect="1"/>
          </p:cNvPicPr>
          <p:nvPr/>
        </p:nvPicPr>
        <p:blipFill>
          <a:blip r:embed="rId4" cstate="print">
            <a:extLst>
              <a:ext uri="{28A0092B-C50C-407E-A947-70E740481C1C}">
                <a14:useLocalDpi xmlns:a14="http://schemas.microsoft.com/office/drawing/2010/main" val="0"/>
              </a:ext>
            </a:extLst>
          </a:blip>
          <a:srcRect t="8508" b="8508"/>
          <a:stretch>
            <a:fillRect/>
          </a:stretch>
        </p:blipFill>
        <p:spPr>
          <a:xfrm>
            <a:off x="4935492" y="1934598"/>
            <a:ext cx="2391732" cy="1596152"/>
          </a:xfrm>
          <a:prstGeom prst="rect">
            <a:avLst/>
          </a:prstGeom>
        </p:spPr>
      </p:pic>
      <p:sp>
        <p:nvSpPr>
          <p:cNvPr id="28" name="Rectangle 27"/>
          <p:cNvSpPr/>
          <p:nvPr/>
        </p:nvSpPr>
        <p:spPr>
          <a:xfrm>
            <a:off x="4950342" y="1934598"/>
            <a:ext cx="1237993" cy="1584130"/>
          </a:xfrm>
          <a:prstGeom prst="rect">
            <a:avLst/>
          </a:prstGeom>
          <a:solidFill>
            <a:schemeClr val="tx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Freeform 28"/>
          <p:cNvSpPr/>
          <p:nvPr/>
        </p:nvSpPr>
        <p:spPr>
          <a:xfrm>
            <a:off x="4950342" y="1956054"/>
            <a:ext cx="1134421" cy="810301"/>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0" name="Freeform 29"/>
          <p:cNvSpPr/>
          <p:nvPr/>
        </p:nvSpPr>
        <p:spPr>
          <a:xfrm flipV="1">
            <a:off x="4896321" y="2766355"/>
            <a:ext cx="1257200" cy="343277"/>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31" name="Straight Connector 30"/>
          <p:cNvCxnSpPr/>
          <p:nvPr/>
        </p:nvCxnSpPr>
        <p:spPr>
          <a:xfrm>
            <a:off x="6188334" y="1944032"/>
            <a:ext cx="0" cy="1574696"/>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flipH="1">
            <a:off x="6223148" y="1944032"/>
            <a:ext cx="1026381" cy="810301"/>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3" name="Freeform 32"/>
          <p:cNvSpPr/>
          <p:nvPr/>
        </p:nvSpPr>
        <p:spPr>
          <a:xfrm flipH="1" flipV="1">
            <a:off x="6192803" y="2820374"/>
            <a:ext cx="1026381" cy="308078"/>
          </a:xfrm>
          <a:custGeom>
            <a:avLst/>
            <a:gdLst>
              <a:gd name="connsiteX0" fmla="*/ 1724526 w 1724526"/>
              <a:gd name="connsiteY0" fmla="*/ 0 h 3769895"/>
              <a:gd name="connsiteX1" fmla="*/ 1390316 w 1724526"/>
              <a:gd name="connsiteY1" fmla="*/ 2673684 h 3769895"/>
              <a:gd name="connsiteX2" fmla="*/ 0 w 1724526"/>
              <a:gd name="connsiteY2" fmla="*/ 3769895 h 3769895"/>
            </a:gdLst>
            <a:ahLst/>
            <a:cxnLst>
              <a:cxn ang="0">
                <a:pos x="connsiteX0" y="connsiteY0"/>
              </a:cxn>
              <a:cxn ang="0">
                <a:pos x="connsiteX1" y="connsiteY1"/>
              </a:cxn>
              <a:cxn ang="0">
                <a:pos x="connsiteX2" y="connsiteY2"/>
              </a:cxn>
            </a:cxnLst>
            <a:rect l="l" t="t" r="r" b="b"/>
            <a:pathLst>
              <a:path w="1724526" h="3769895">
                <a:moveTo>
                  <a:pt x="1724526" y="0"/>
                </a:moveTo>
                <a:cubicBezTo>
                  <a:pt x="1701131" y="1022684"/>
                  <a:pt x="1677737" y="2045368"/>
                  <a:pt x="1390316" y="2673684"/>
                </a:cubicBezTo>
                <a:cubicBezTo>
                  <a:pt x="1102895" y="3302000"/>
                  <a:pt x="278509" y="3589421"/>
                  <a:pt x="0" y="3769895"/>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34" name="Straight Arrow Connector 33"/>
          <p:cNvCxnSpPr/>
          <p:nvPr/>
        </p:nvCxnSpPr>
        <p:spPr>
          <a:xfrm>
            <a:off x="4935492" y="2778026"/>
            <a:ext cx="2322863" cy="0"/>
          </a:xfrm>
          <a:prstGeom prst="straightConnector1">
            <a:avLst/>
          </a:prstGeom>
          <a:ln w="38100" cmpd="sng">
            <a:solidFill>
              <a:schemeClr val="accent5">
                <a:lumMod val="40000"/>
                <a:lumOff val="60000"/>
              </a:schemeClr>
            </a:solidFill>
            <a:prstDash val="dot"/>
            <a:headEnd type="arrow"/>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895065" y="1956054"/>
            <a:ext cx="492443" cy="300082"/>
          </a:xfrm>
          <a:prstGeom prst="rect">
            <a:avLst/>
          </a:prstGeom>
        </p:spPr>
        <p:txBody>
          <a:bodyPr wrap="none">
            <a:spAutoFit/>
          </a:bodyPr>
          <a:lstStyle/>
          <a:p>
            <a:r>
              <a:rPr lang="en-GB" sz="1350" dirty="0">
                <a:solidFill>
                  <a:schemeClr val="bg1">
                    <a:lumMod val="95000"/>
                  </a:schemeClr>
                </a:solidFill>
              </a:rPr>
              <a:t>Day</a:t>
            </a:r>
            <a:endParaRPr lang="en-US" sz="1350" dirty="0">
              <a:solidFill>
                <a:schemeClr val="bg1">
                  <a:lumMod val="95000"/>
                </a:schemeClr>
              </a:solidFill>
            </a:endParaRPr>
          </a:p>
        </p:txBody>
      </p:sp>
      <p:sp>
        <p:nvSpPr>
          <p:cNvPr id="36" name="Rectangle 35"/>
          <p:cNvSpPr/>
          <p:nvPr/>
        </p:nvSpPr>
        <p:spPr>
          <a:xfrm>
            <a:off x="4950342" y="1956054"/>
            <a:ext cx="588623" cy="300082"/>
          </a:xfrm>
          <a:prstGeom prst="rect">
            <a:avLst/>
          </a:prstGeom>
        </p:spPr>
        <p:txBody>
          <a:bodyPr wrap="none">
            <a:spAutoFit/>
          </a:bodyPr>
          <a:lstStyle/>
          <a:p>
            <a:r>
              <a:rPr lang="en-GB" sz="1350" dirty="0">
                <a:solidFill>
                  <a:schemeClr val="bg1">
                    <a:lumMod val="95000"/>
                  </a:schemeClr>
                </a:solidFill>
              </a:rPr>
              <a:t>Night</a:t>
            </a:r>
            <a:endParaRPr lang="en-US" sz="1350" dirty="0">
              <a:solidFill>
                <a:schemeClr val="bg1">
                  <a:lumMod val="95000"/>
                </a:schemeClr>
              </a:solidFill>
            </a:endParaRPr>
          </a:p>
        </p:txBody>
      </p:sp>
      <p:sp>
        <p:nvSpPr>
          <p:cNvPr id="38" name="Rectangle 37"/>
          <p:cNvSpPr/>
          <p:nvPr/>
        </p:nvSpPr>
        <p:spPr>
          <a:xfrm>
            <a:off x="3275366" y="1983733"/>
            <a:ext cx="532776" cy="276999"/>
          </a:xfrm>
          <a:prstGeom prst="rect">
            <a:avLst/>
          </a:prstGeom>
        </p:spPr>
        <p:txBody>
          <a:bodyPr wrap="square">
            <a:spAutoFit/>
          </a:bodyPr>
          <a:lstStyle/>
          <a:p>
            <a:r>
              <a:rPr lang="en-GB" sz="1200" dirty="0">
                <a:solidFill>
                  <a:schemeClr val="bg1">
                    <a:lumMod val="95000"/>
                  </a:schemeClr>
                </a:solidFill>
              </a:rPr>
              <a:t>Day</a:t>
            </a:r>
            <a:endParaRPr lang="en-US" sz="1200" dirty="0">
              <a:solidFill>
                <a:schemeClr val="bg1">
                  <a:lumMod val="95000"/>
                </a:schemeClr>
              </a:solidFill>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84" y="3077611"/>
            <a:ext cx="876979" cy="479700"/>
          </a:xfrm>
          <a:prstGeom prst="rect">
            <a:avLst/>
          </a:prstGeom>
        </p:spPr>
      </p:pic>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t="15506"/>
          <a:stretch/>
        </p:blipFill>
        <p:spPr>
          <a:xfrm>
            <a:off x="5761120" y="3065939"/>
            <a:ext cx="812486" cy="517226"/>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319" y="3077611"/>
            <a:ext cx="752489" cy="493939"/>
          </a:xfrm>
          <a:prstGeom prst="rect">
            <a:avLst/>
          </a:prstGeom>
        </p:spPr>
      </p:pic>
    </p:spTree>
    <p:extLst>
      <p:ext uri="{BB962C8B-B14F-4D97-AF65-F5344CB8AC3E}">
        <p14:creationId xmlns:p14="http://schemas.microsoft.com/office/powerpoint/2010/main" val="351380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5400"/>
            <a:ext cx="7489825" cy="633413"/>
          </a:xfrm>
        </p:spPr>
        <p:txBody>
          <a:bodyPr>
            <a:normAutofit fontScale="90000"/>
          </a:bodyPr>
          <a:lstStyle/>
          <a:p>
            <a:pPr lvl="1" algn="ctr"/>
            <a:r>
              <a:rPr lang="en-GB" sz="2000" dirty="0" smtClean="0"/>
              <a:t/>
            </a:r>
            <a:br>
              <a:rPr lang="en-GB" sz="2000" dirty="0" smtClean="0"/>
            </a:br>
            <a:r>
              <a:rPr lang="en-GB" sz="2400" dirty="0"/>
              <a:t/>
            </a:r>
            <a:br>
              <a:rPr lang="en-GB" sz="2400" dirty="0"/>
            </a:br>
            <a:endParaRPr lang="en-GB" sz="2400" dirty="0">
              <a:solidFill>
                <a:schemeClr val="tx1">
                  <a:lumMod val="85000"/>
                  <a:lumOff val="15000"/>
                </a:schemeClr>
              </a:solidFill>
            </a:endParaRPr>
          </a:p>
        </p:txBody>
      </p:sp>
      <p:grpSp>
        <p:nvGrpSpPr>
          <p:cNvPr id="13" name="Group 12"/>
          <p:cNvGrpSpPr/>
          <p:nvPr/>
        </p:nvGrpSpPr>
        <p:grpSpPr>
          <a:xfrm>
            <a:off x="2116612" y="412485"/>
            <a:ext cx="6984776" cy="6074303"/>
            <a:chOff x="2123727" y="600629"/>
            <a:chExt cx="6984776" cy="607430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7" y="600629"/>
              <a:ext cx="6977661" cy="6074303"/>
            </a:xfrm>
            <a:prstGeom prst="rect">
              <a:avLst/>
            </a:prstGeom>
          </p:spPr>
        </p:pic>
        <p:sp>
          <p:nvSpPr>
            <p:cNvPr id="5" name="TextBox 4"/>
            <p:cNvSpPr txBox="1"/>
            <p:nvPr/>
          </p:nvSpPr>
          <p:spPr>
            <a:xfrm rot="5400000">
              <a:off x="7737155" y="2727493"/>
              <a:ext cx="2420689" cy="307777"/>
            </a:xfrm>
            <a:prstGeom prst="rect">
              <a:avLst/>
            </a:prstGeom>
            <a:noFill/>
          </p:spPr>
          <p:txBody>
            <a:bodyPr wrap="square" rtlCol="0">
              <a:spAutoFit/>
            </a:bodyPr>
            <a:lstStyle/>
            <a:p>
              <a:r>
                <a:rPr lang="en-GB" sz="1400" b="1" dirty="0" smtClean="0">
                  <a:solidFill>
                    <a:srgbClr val="E04F28"/>
                  </a:solidFill>
                </a:rPr>
                <a:t>Above background CO</a:t>
              </a:r>
              <a:r>
                <a:rPr lang="en-GB" sz="1400" b="1" baseline="-25000" dirty="0" smtClean="0">
                  <a:solidFill>
                    <a:srgbClr val="E04F28"/>
                  </a:solidFill>
                </a:rPr>
                <a:t>2</a:t>
              </a:r>
              <a:endParaRPr lang="en-GB" sz="1400" b="1" baseline="-25000" dirty="0">
                <a:solidFill>
                  <a:srgbClr val="E04F28"/>
                </a:solidFill>
              </a:endParaRPr>
            </a:p>
          </p:txBody>
        </p:sp>
        <p:sp>
          <p:nvSpPr>
            <p:cNvPr id="9" name="TextBox 8"/>
            <p:cNvSpPr txBox="1"/>
            <p:nvPr/>
          </p:nvSpPr>
          <p:spPr>
            <a:xfrm rot="5400000">
              <a:off x="7838490" y="4837936"/>
              <a:ext cx="2232250" cy="307777"/>
            </a:xfrm>
            <a:prstGeom prst="rect">
              <a:avLst/>
            </a:prstGeom>
            <a:noFill/>
          </p:spPr>
          <p:txBody>
            <a:bodyPr wrap="square" rtlCol="0">
              <a:spAutoFit/>
            </a:bodyPr>
            <a:lstStyle/>
            <a:p>
              <a:r>
                <a:rPr lang="en-GB" sz="1400" b="1" dirty="0" smtClean="0">
                  <a:solidFill>
                    <a:srgbClr val="3D7739"/>
                  </a:solidFill>
                </a:rPr>
                <a:t>Below background CO</a:t>
              </a:r>
              <a:r>
                <a:rPr lang="en-GB" sz="1400" b="1" baseline="-25000" dirty="0" smtClean="0">
                  <a:solidFill>
                    <a:srgbClr val="3D7739"/>
                  </a:solidFill>
                </a:rPr>
                <a:t>2</a:t>
              </a:r>
              <a:endParaRPr lang="en-GB" sz="1400" b="1" baseline="-25000" dirty="0">
                <a:solidFill>
                  <a:srgbClr val="3D7739"/>
                </a:solidFill>
              </a:endParaRPr>
            </a:p>
          </p:txBody>
        </p:sp>
        <p:sp>
          <p:nvSpPr>
            <p:cNvPr id="6" name="TextBox 5"/>
            <p:cNvSpPr txBox="1"/>
            <p:nvPr/>
          </p:nvSpPr>
          <p:spPr>
            <a:xfrm>
              <a:off x="7936630" y="1216551"/>
              <a:ext cx="1164758" cy="461665"/>
            </a:xfrm>
            <a:prstGeom prst="rect">
              <a:avLst/>
            </a:prstGeom>
            <a:noFill/>
          </p:spPr>
          <p:txBody>
            <a:bodyPr wrap="square" rtlCol="0">
              <a:spAutoFit/>
            </a:bodyPr>
            <a:lstStyle/>
            <a:p>
              <a:r>
                <a:rPr lang="en-GB" dirty="0" smtClean="0"/>
                <a:t>[ppm]</a:t>
              </a:r>
            </a:p>
          </p:txBody>
        </p:sp>
      </p:grpSp>
      <p:sp>
        <p:nvSpPr>
          <p:cNvPr id="11" name="Rectangle 10"/>
          <p:cNvSpPr/>
          <p:nvPr/>
        </p:nvSpPr>
        <p:spPr>
          <a:xfrm>
            <a:off x="3016756" y="181653"/>
            <a:ext cx="5764720" cy="461665"/>
          </a:xfrm>
          <a:prstGeom prst="rect">
            <a:avLst/>
          </a:prstGeom>
        </p:spPr>
        <p:txBody>
          <a:bodyPr wrap="none">
            <a:spAutoFit/>
          </a:bodyPr>
          <a:lstStyle/>
          <a:p>
            <a:r>
              <a:rPr lang="en-US" sz="2400" dirty="0">
                <a:solidFill>
                  <a:srgbClr val="064E83"/>
                </a:solidFill>
                <a:ea typeface="+mj-ea"/>
                <a:cs typeface="+mj-cs"/>
              </a:rPr>
              <a:t>Example </a:t>
            </a:r>
            <a:r>
              <a:rPr lang="en-US" sz="2400" dirty="0" smtClean="0">
                <a:solidFill>
                  <a:srgbClr val="064E83"/>
                </a:solidFill>
                <a:ea typeface="+mj-ea"/>
                <a:cs typeface="+mj-cs"/>
              </a:rPr>
              <a:t>3: </a:t>
            </a:r>
            <a:r>
              <a:rPr lang="en-US" sz="2400" dirty="0">
                <a:solidFill>
                  <a:srgbClr val="064E83"/>
                </a:solidFill>
                <a:ea typeface="+mj-ea"/>
                <a:cs typeface="+mj-cs"/>
              </a:rPr>
              <a:t>High resolution CO</a:t>
            </a:r>
            <a:r>
              <a:rPr lang="en-US" sz="2400" baseline="-25000" dirty="0">
                <a:solidFill>
                  <a:srgbClr val="064E83"/>
                </a:solidFill>
                <a:ea typeface="+mj-ea"/>
                <a:cs typeface="+mj-cs"/>
              </a:rPr>
              <a:t>2</a:t>
            </a:r>
            <a:r>
              <a:rPr lang="en-US" sz="2400" dirty="0">
                <a:solidFill>
                  <a:srgbClr val="064E83"/>
                </a:solidFill>
                <a:ea typeface="+mj-ea"/>
                <a:cs typeface="+mj-cs"/>
              </a:rPr>
              <a:t> forecast</a:t>
            </a:r>
            <a:endParaRPr lang="en-GB" dirty="0"/>
          </a:p>
        </p:txBody>
      </p:sp>
      <p:pic>
        <p:nvPicPr>
          <p:cNvPr id="7170" name="Picture 2" descr="Copernicu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27" y="275780"/>
            <a:ext cx="2286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738180" y="6023084"/>
            <a:ext cx="5908543" cy="338554"/>
          </a:xfrm>
          <a:prstGeom prst="rect">
            <a:avLst/>
          </a:prstGeom>
          <a:noFill/>
        </p:spPr>
        <p:txBody>
          <a:bodyPr wrap="square" rtlCol="0">
            <a:spAutoFit/>
          </a:bodyPr>
          <a:lstStyle/>
          <a:p>
            <a:r>
              <a:rPr lang="en-GB" sz="1600" b="1" dirty="0" smtClean="0"/>
              <a:t>Total column average atmospheric CO</a:t>
            </a:r>
            <a:r>
              <a:rPr lang="en-GB" sz="1600" b="1" baseline="-25000" dirty="0" smtClean="0"/>
              <a:t>2</a:t>
            </a:r>
            <a:r>
              <a:rPr lang="en-GB" sz="1600" b="1" dirty="0" smtClean="0"/>
              <a:t>:   September 2013</a:t>
            </a:r>
          </a:p>
        </p:txBody>
      </p:sp>
      <p:sp>
        <p:nvSpPr>
          <p:cNvPr id="14" name="TextBox 13"/>
          <p:cNvSpPr txBox="1"/>
          <p:nvPr/>
        </p:nvSpPr>
        <p:spPr>
          <a:xfrm>
            <a:off x="5389032" y="6361880"/>
            <a:ext cx="3822328" cy="369332"/>
          </a:xfrm>
          <a:prstGeom prst="rect">
            <a:avLst/>
          </a:prstGeom>
          <a:noFill/>
        </p:spPr>
        <p:txBody>
          <a:bodyPr wrap="none" rtlCol="0">
            <a:spAutoFit/>
          </a:bodyPr>
          <a:lstStyle/>
          <a:p>
            <a:r>
              <a:rPr lang="en-GB" i="1" dirty="0">
                <a:solidFill>
                  <a:srgbClr val="00B0F0"/>
                </a:solidFill>
              </a:rPr>
              <a:t>t</a:t>
            </a:r>
            <a:r>
              <a:rPr lang="en-GB" i="1" dirty="0" smtClean="0">
                <a:solidFill>
                  <a:srgbClr val="00B0F0"/>
                </a:solidFill>
              </a:rPr>
              <a:t>he work of Anna </a:t>
            </a:r>
            <a:r>
              <a:rPr lang="en-GB" i="1" dirty="0" err="1" smtClean="0">
                <a:solidFill>
                  <a:srgbClr val="00B0F0"/>
                </a:solidFill>
              </a:rPr>
              <a:t>Agusti-Panareda</a:t>
            </a:r>
            <a:r>
              <a:rPr lang="en-GB" i="1" dirty="0" smtClean="0">
                <a:solidFill>
                  <a:srgbClr val="00B0F0"/>
                </a:solidFill>
              </a:rPr>
              <a:t> </a:t>
            </a:r>
            <a:endParaRPr lang="en-GB" i="1" dirty="0">
              <a:solidFill>
                <a:srgbClr val="00B0F0"/>
              </a:solidFill>
            </a:endParaRPr>
          </a:p>
        </p:txBody>
      </p:sp>
      <p:sp>
        <p:nvSpPr>
          <p:cNvPr id="4" name="Rectangle 3"/>
          <p:cNvSpPr/>
          <p:nvPr/>
        </p:nvSpPr>
        <p:spPr>
          <a:xfrm>
            <a:off x="0" y="1260095"/>
            <a:ext cx="3425588" cy="1323439"/>
          </a:xfrm>
          <a:prstGeom prst="rect">
            <a:avLst/>
          </a:prstGeom>
        </p:spPr>
        <p:txBody>
          <a:bodyPr wrap="square">
            <a:spAutoFit/>
          </a:bodyPr>
          <a:lstStyle/>
          <a:p>
            <a:pPr lvl="1"/>
            <a:r>
              <a:rPr lang="en-GB" sz="2000" dirty="0" smtClean="0"/>
              <a:t>Interacting atmosphere, land-surface</a:t>
            </a:r>
            <a:r>
              <a:rPr lang="en-GB" sz="2000" dirty="0"/>
              <a:t>, radiation, </a:t>
            </a:r>
            <a:endParaRPr lang="en-GB" sz="2000" dirty="0" smtClean="0"/>
          </a:p>
          <a:p>
            <a:pPr lvl="1"/>
            <a:r>
              <a:rPr lang="en-GB" sz="2000" dirty="0" smtClean="0"/>
              <a:t>ocean </a:t>
            </a:r>
            <a:r>
              <a:rPr lang="en-GB" sz="2000" dirty="0"/>
              <a:t>and chemical </a:t>
            </a:r>
            <a:endParaRPr lang="en-GB" sz="2000" dirty="0" smtClean="0"/>
          </a:p>
          <a:p>
            <a:pPr lvl="1"/>
            <a:r>
              <a:rPr lang="en-GB" sz="2000" dirty="0" smtClean="0"/>
              <a:t>processes</a:t>
            </a:r>
            <a:endParaRPr lang="en-GB" sz="2000" dirty="0"/>
          </a:p>
        </p:txBody>
      </p:sp>
    </p:spTree>
    <p:extLst>
      <p:ext uri="{BB962C8B-B14F-4D97-AF65-F5344CB8AC3E}">
        <p14:creationId xmlns:p14="http://schemas.microsoft.com/office/powerpoint/2010/main" val="3384912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Affordability – </a:t>
            </a:r>
            <a:r>
              <a:rPr lang="en-GB" dirty="0"/>
              <a:t>t</a:t>
            </a:r>
            <a:r>
              <a:rPr lang="en-GB" dirty="0" smtClean="0"/>
              <a:t>he art and cost of computing</a:t>
            </a: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3</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004" y="890501"/>
            <a:ext cx="5520850" cy="52565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8" name="Straight Connector 7"/>
          <p:cNvCxnSpPr/>
          <p:nvPr/>
        </p:nvCxnSpPr>
        <p:spPr>
          <a:xfrm flipV="1">
            <a:off x="4524052" y="4013009"/>
            <a:ext cx="0" cy="155801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605710" y="3698813"/>
            <a:ext cx="0" cy="1872208"/>
          </a:xfrm>
          <a:prstGeom prst="line">
            <a:avLst/>
          </a:prstGeom>
          <a:ln w="381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5040489" y="2476971"/>
            <a:ext cx="16699" cy="3120473"/>
          </a:xfrm>
          <a:prstGeom prst="line">
            <a:avLst/>
          </a:prstGeom>
          <a:ln w="381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63010" y="925898"/>
            <a:ext cx="2742845" cy="1384995"/>
          </a:xfrm>
          <a:prstGeom prst="rect">
            <a:avLst/>
          </a:prstGeom>
          <a:noFill/>
        </p:spPr>
        <p:txBody>
          <a:bodyPr wrap="square" rtlCol="0">
            <a:spAutoFit/>
          </a:bodyPr>
          <a:lstStyle/>
          <a:p>
            <a:r>
              <a:rPr lang="en-GB" b="1" dirty="0" smtClean="0">
                <a:solidFill>
                  <a:schemeClr val="accent3">
                    <a:lumMod val="75000"/>
                  </a:schemeClr>
                </a:solidFill>
              </a:rPr>
              <a:t>50 member ensemble</a:t>
            </a:r>
          </a:p>
          <a:p>
            <a:endParaRPr lang="en-GB" b="1" dirty="0" smtClean="0">
              <a:solidFill>
                <a:srgbClr val="0070C0"/>
              </a:solidFill>
            </a:endParaRPr>
          </a:p>
          <a:p>
            <a:endParaRPr lang="en-GB" b="1" dirty="0">
              <a:solidFill>
                <a:srgbClr val="0070C0"/>
              </a:solidFill>
            </a:endParaRPr>
          </a:p>
          <a:p>
            <a:r>
              <a:rPr lang="en-GB" b="1" dirty="0" smtClean="0">
                <a:solidFill>
                  <a:srgbClr val="0070C0"/>
                </a:solidFill>
              </a:rPr>
              <a:t>1 member</a:t>
            </a:r>
          </a:p>
          <a:p>
            <a:endParaRPr lang="en-GB" sz="1200" b="1" dirty="0">
              <a:solidFill>
                <a:srgbClr val="0070C0"/>
              </a:solidFill>
            </a:endParaRPr>
          </a:p>
        </p:txBody>
      </p:sp>
      <p:cxnSp>
        <p:nvCxnSpPr>
          <p:cNvPr id="12" name="Straight Arrow Connector 11"/>
          <p:cNvCxnSpPr/>
          <p:nvPr/>
        </p:nvCxnSpPr>
        <p:spPr>
          <a:xfrm flipH="1">
            <a:off x="5604453" y="1106525"/>
            <a:ext cx="594221" cy="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604453" y="1970621"/>
            <a:ext cx="59422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96413" y="2126227"/>
            <a:ext cx="0" cy="347121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67770" y="5138973"/>
            <a:ext cx="812242" cy="338554"/>
          </a:xfrm>
          <a:prstGeom prst="rect">
            <a:avLst/>
          </a:prstGeom>
          <a:noFill/>
        </p:spPr>
        <p:txBody>
          <a:bodyPr wrap="none" rtlCol="0">
            <a:spAutoFit/>
          </a:bodyPr>
          <a:lstStyle/>
          <a:p>
            <a:r>
              <a:rPr lang="en-GB" sz="1600" b="1" dirty="0" smtClean="0"/>
              <a:t>2015/6</a:t>
            </a:r>
            <a:endParaRPr lang="en-GB" sz="1600" b="1" dirty="0"/>
          </a:p>
        </p:txBody>
      </p:sp>
      <p:cxnSp>
        <p:nvCxnSpPr>
          <p:cNvPr id="16" name="Straight Arrow Connector 15"/>
          <p:cNvCxnSpPr/>
          <p:nvPr/>
        </p:nvCxnSpPr>
        <p:spPr>
          <a:xfrm>
            <a:off x="3633364" y="5509503"/>
            <a:ext cx="864321"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57189" y="5500486"/>
            <a:ext cx="415461"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45210" y="5138973"/>
            <a:ext cx="641121" cy="338554"/>
          </a:xfrm>
          <a:prstGeom prst="rect">
            <a:avLst/>
          </a:prstGeom>
          <a:noFill/>
        </p:spPr>
        <p:txBody>
          <a:bodyPr wrap="none" rtlCol="0">
            <a:spAutoFit/>
          </a:bodyPr>
          <a:lstStyle/>
          <a:p>
            <a:r>
              <a:rPr lang="en-GB" sz="1600" b="1" smtClean="0"/>
              <a:t>2025</a:t>
            </a:r>
            <a:endParaRPr lang="en-GB" sz="1600" b="1" dirty="0"/>
          </a:p>
        </p:txBody>
      </p:sp>
      <p:sp>
        <p:nvSpPr>
          <p:cNvPr id="19" name="TextBox 18"/>
          <p:cNvSpPr txBox="1"/>
          <p:nvPr/>
        </p:nvSpPr>
        <p:spPr>
          <a:xfrm>
            <a:off x="5928574" y="4440379"/>
            <a:ext cx="2441694" cy="400110"/>
          </a:xfrm>
          <a:prstGeom prst="rect">
            <a:avLst/>
          </a:prstGeom>
          <a:noFill/>
        </p:spPr>
        <p:txBody>
          <a:bodyPr wrap="none" rtlCol="0">
            <a:spAutoFit/>
          </a:bodyPr>
          <a:lstStyle/>
          <a:p>
            <a:r>
              <a:rPr lang="en-GB" sz="2000" b="1" dirty="0" smtClean="0">
                <a:sym typeface="Symbol"/>
              </a:rPr>
              <a:t> M</a:t>
            </a:r>
            <a:r>
              <a:rPr lang="en-GB" sz="2000" b="1" dirty="0" smtClean="0">
                <a:latin typeface="Calibri"/>
                <a:sym typeface="Symbol"/>
              </a:rPr>
              <a:t>€ electricity/year</a:t>
            </a:r>
            <a:endParaRPr lang="en-GB" sz="2000" b="1" dirty="0"/>
          </a:p>
        </p:txBody>
      </p:sp>
      <p:cxnSp>
        <p:nvCxnSpPr>
          <p:cNvPr id="20" name="Straight Arrow Connector 19"/>
          <p:cNvCxnSpPr/>
          <p:nvPr/>
        </p:nvCxnSpPr>
        <p:spPr>
          <a:xfrm flipH="1">
            <a:off x="5604453" y="2402669"/>
            <a:ext cx="5942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18198" y="5247856"/>
            <a:ext cx="3208363" cy="1261884"/>
          </a:xfrm>
          <a:prstGeom prst="rect">
            <a:avLst/>
          </a:prstGeom>
          <a:noFill/>
        </p:spPr>
        <p:txBody>
          <a:bodyPr wrap="square" rtlCol="0">
            <a:spAutoFit/>
          </a:bodyPr>
          <a:lstStyle/>
          <a:p>
            <a:r>
              <a:rPr lang="en-GB" sz="1600" dirty="0" smtClean="0">
                <a:solidFill>
                  <a:srgbClr val="6C8AAF"/>
                </a:solidFill>
              </a:rPr>
              <a:t>Technology advances may move the energy scale by one order of magnitude, so we need to be ready! </a:t>
            </a:r>
            <a:r>
              <a:rPr lang="en-GB" sz="1200" i="1" dirty="0" smtClean="0">
                <a:solidFill>
                  <a:srgbClr val="6C8AAF"/>
                </a:solidFill>
              </a:rPr>
              <a:t>(Aurora 180PF, </a:t>
            </a:r>
            <a:r>
              <a:rPr lang="en-GB" sz="1200" i="1" dirty="0" err="1" smtClean="0">
                <a:solidFill>
                  <a:srgbClr val="6C8AAF"/>
                </a:solidFill>
              </a:rPr>
              <a:t>HPCwire</a:t>
            </a:r>
            <a:r>
              <a:rPr lang="en-GB" sz="1200" i="1" dirty="0" smtClean="0">
                <a:solidFill>
                  <a:srgbClr val="6C8AAF"/>
                </a:solidFill>
              </a:rPr>
              <a:t> April 2015)</a:t>
            </a:r>
            <a:endParaRPr lang="en-GB" sz="1200" i="1" dirty="0">
              <a:solidFill>
                <a:srgbClr val="6C8AAF"/>
              </a:solidFill>
            </a:endParaRPr>
          </a:p>
        </p:txBody>
      </p:sp>
      <p:sp>
        <p:nvSpPr>
          <p:cNvPr id="3" name="TextBox 2"/>
          <p:cNvSpPr txBox="1"/>
          <p:nvPr/>
        </p:nvSpPr>
        <p:spPr>
          <a:xfrm>
            <a:off x="1812235" y="819510"/>
            <a:ext cx="2107466" cy="369332"/>
          </a:xfrm>
          <a:prstGeom prst="rect">
            <a:avLst/>
          </a:prstGeom>
          <a:noFill/>
        </p:spPr>
        <p:txBody>
          <a:bodyPr wrap="none" rtlCol="0">
            <a:spAutoFit/>
          </a:bodyPr>
          <a:lstStyle/>
          <a:p>
            <a:r>
              <a:rPr lang="en-GB" i="1" dirty="0" smtClean="0">
                <a:solidFill>
                  <a:schemeClr val="tx2">
                    <a:lumMod val="60000"/>
                    <a:lumOff val="40000"/>
                  </a:schemeClr>
                </a:solidFill>
              </a:rPr>
              <a:t>(Bauer et al, 2015</a:t>
            </a:r>
            <a:r>
              <a:rPr lang="en-GB" dirty="0" smtClean="0">
                <a:solidFill>
                  <a:schemeClr val="tx2">
                    <a:lumMod val="60000"/>
                    <a:lumOff val="40000"/>
                  </a:schemeClr>
                </a:solidFill>
              </a:rPr>
              <a:t>)</a:t>
            </a:r>
            <a:endParaRPr lang="en-GB" dirty="0">
              <a:solidFill>
                <a:schemeClr val="tx2">
                  <a:lumMod val="60000"/>
                  <a:lumOff val="40000"/>
                </a:schemeClr>
              </a:solidFill>
            </a:endParaRPr>
          </a:p>
        </p:txBody>
      </p:sp>
      <p:cxnSp>
        <p:nvCxnSpPr>
          <p:cNvPr id="23" name="Straight Connector 22"/>
          <p:cNvCxnSpPr/>
          <p:nvPr/>
        </p:nvCxnSpPr>
        <p:spPr>
          <a:xfrm flipH="1">
            <a:off x="1902621" y="2402669"/>
            <a:ext cx="368241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1850849" y="1906420"/>
            <a:ext cx="3675809" cy="3252155"/>
            <a:chOff x="2467155" y="1173188"/>
            <a:chExt cx="4899803" cy="3252155"/>
          </a:xfrm>
        </p:grpSpPr>
        <p:sp>
          <p:nvSpPr>
            <p:cNvPr id="29" name="Freeform 28"/>
            <p:cNvSpPr/>
            <p:nvPr/>
          </p:nvSpPr>
          <p:spPr>
            <a:xfrm>
              <a:off x="2467155" y="1173188"/>
              <a:ext cx="4770407" cy="2803585"/>
            </a:xfrm>
            <a:custGeom>
              <a:avLst/>
              <a:gdLst>
                <a:gd name="connsiteX0" fmla="*/ 0 w 4770407"/>
                <a:gd name="connsiteY0" fmla="*/ 2803585 h 2803585"/>
                <a:gd name="connsiteX1" fmla="*/ 1509622 w 4770407"/>
                <a:gd name="connsiteY1" fmla="*/ 2467155 h 2803585"/>
                <a:gd name="connsiteX2" fmla="*/ 2846717 w 4770407"/>
                <a:gd name="connsiteY2" fmla="*/ 2018582 h 2803585"/>
                <a:gd name="connsiteX3" fmla="*/ 3821502 w 4770407"/>
                <a:gd name="connsiteY3" fmla="*/ 1466491 h 2803585"/>
                <a:gd name="connsiteX4" fmla="*/ 4468483 w 4770407"/>
                <a:gd name="connsiteY4" fmla="*/ 750499 h 2803585"/>
                <a:gd name="connsiteX5" fmla="*/ 4770407 w 4770407"/>
                <a:gd name="connsiteY5" fmla="*/ 0 h 280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0407" h="2803585">
                  <a:moveTo>
                    <a:pt x="0" y="2803585"/>
                  </a:moveTo>
                  <a:cubicBezTo>
                    <a:pt x="517584" y="2700787"/>
                    <a:pt x="1035169" y="2597989"/>
                    <a:pt x="1509622" y="2467155"/>
                  </a:cubicBezTo>
                  <a:cubicBezTo>
                    <a:pt x="1984075" y="2336321"/>
                    <a:pt x="2461404" y="2185359"/>
                    <a:pt x="2846717" y="2018582"/>
                  </a:cubicBezTo>
                  <a:cubicBezTo>
                    <a:pt x="3232030" y="1851805"/>
                    <a:pt x="3551208" y="1677838"/>
                    <a:pt x="3821502" y="1466491"/>
                  </a:cubicBezTo>
                  <a:cubicBezTo>
                    <a:pt x="4091796" y="1255144"/>
                    <a:pt x="4310332" y="994914"/>
                    <a:pt x="4468483" y="750499"/>
                  </a:cubicBezTo>
                  <a:cubicBezTo>
                    <a:pt x="4626634" y="506084"/>
                    <a:pt x="4698520" y="253042"/>
                    <a:pt x="4770407"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2475781" y="1199064"/>
              <a:ext cx="4891177" cy="3226279"/>
            </a:xfrm>
            <a:custGeom>
              <a:avLst/>
              <a:gdLst>
                <a:gd name="connsiteX0" fmla="*/ 0 w 4891177"/>
                <a:gd name="connsiteY0" fmla="*/ 3226279 h 3226279"/>
                <a:gd name="connsiteX1" fmla="*/ 1259457 w 4891177"/>
                <a:gd name="connsiteY1" fmla="*/ 2967486 h 3226279"/>
                <a:gd name="connsiteX2" fmla="*/ 2536166 w 4891177"/>
                <a:gd name="connsiteY2" fmla="*/ 2562045 h 3226279"/>
                <a:gd name="connsiteX3" fmla="*/ 3597215 w 4891177"/>
                <a:gd name="connsiteY3" fmla="*/ 2044460 h 3226279"/>
                <a:gd name="connsiteX4" fmla="*/ 4321834 w 4891177"/>
                <a:gd name="connsiteY4" fmla="*/ 1397479 h 3226279"/>
                <a:gd name="connsiteX5" fmla="*/ 4735902 w 4891177"/>
                <a:gd name="connsiteY5" fmla="*/ 586596 h 3226279"/>
                <a:gd name="connsiteX6" fmla="*/ 4891177 w 4891177"/>
                <a:gd name="connsiteY6" fmla="*/ 0 h 322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1177" h="3226279">
                  <a:moveTo>
                    <a:pt x="0" y="3226279"/>
                  </a:moveTo>
                  <a:cubicBezTo>
                    <a:pt x="418381" y="3152235"/>
                    <a:pt x="836763" y="3078192"/>
                    <a:pt x="1259457" y="2967486"/>
                  </a:cubicBezTo>
                  <a:cubicBezTo>
                    <a:pt x="1682151" y="2856780"/>
                    <a:pt x="2146540" y="2715883"/>
                    <a:pt x="2536166" y="2562045"/>
                  </a:cubicBezTo>
                  <a:cubicBezTo>
                    <a:pt x="2925792" y="2408207"/>
                    <a:pt x="3299604" y="2238554"/>
                    <a:pt x="3597215" y="2044460"/>
                  </a:cubicBezTo>
                  <a:cubicBezTo>
                    <a:pt x="3894826" y="1850366"/>
                    <a:pt x="4132053" y="1640456"/>
                    <a:pt x="4321834" y="1397479"/>
                  </a:cubicBezTo>
                  <a:cubicBezTo>
                    <a:pt x="4511615" y="1154502"/>
                    <a:pt x="4641012" y="819509"/>
                    <a:pt x="4735902" y="586596"/>
                  </a:cubicBezTo>
                  <a:cubicBezTo>
                    <a:pt x="4830793" y="353683"/>
                    <a:pt x="4860985" y="176841"/>
                    <a:pt x="4891177"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Rectangle 21"/>
          <p:cNvSpPr/>
          <p:nvPr/>
        </p:nvSpPr>
        <p:spPr>
          <a:xfrm>
            <a:off x="6287574" y="2085942"/>
            <a:ext cx="2435733" cy="646331"/>
          </a:xfrm>
          <a:prstGeom prst="rect">
            <a:avLst/>
          </a:prstGeom>
        </p:spPr>
        <p:txBody>
          <a:bodyPr wrap="none">
            <a:spAutoFit/>
          </a:bodyPr>
          <a:lstStyle/>
          <a:p>
            <a:r>
              <a:rPr lang="en-GB" b="1" dirty="0">
                <a:solidFill>
                  <a:srgbClr val="FF0000"/>
                </a:solidFill>
              </a:rPr>
              <a:t>Hard limit for </a:t>
            </a:r>
            <a:endParaRPr lang="en-GB" b="1" dirty="0" smtClean="0">
              <a:solidFill>
                <a:srgbClr val="FF0000"/>
              </a:solidFill>
            </a:endParaRPr>
          </a:p>
          <a:p>
            <a:r>
              <a:rPr lang="en-GB" b="1" dirty="0" smtClean="0">
                <a:solidFill>
                  <a:srgbClr val="FF0000"/>
                </a:solidFill>
              </a:rPr>
              <a:t>entire </a:t>
            </a:r>
            <a:r>
              <a:rPr lang="en-GB" b="1" dirty="0">
                <a:solidFill>
                  <a:srgbClr val="FF0000"/>
                </a:solidFill>
              </a:rPr>
              <a:t>HPC ~</a:t>
            </a:r>
            <a:r>
              <a:rPr lang="en-GB" b="1" dirty="0" smtClean="0">
                <a:solidFill>
                  <a:srgbClr val="FF0000"/>
                </a:solidFill>
              </a:rPr>
              <a:t>20MW ?</a:t>
            </a:r>
            <a:endParaRPr lang="en-GB" b="1" dirty="0">
              <a:solidFill>
                <a:srgbClr val="FF0000"/>
              </a:solidFill>
            </a:endParaRPr>
          </a:p>
        </p:txBody>
      </p:sp>
    </p:spTree>
    <p:extLst>
      <p:ext uri="{BB962C8B-B14F-4D97-AF65-F5344CB8AC3E}">
        <p14:creationId xmlns:p14="http://schemas.microsoft.com/office/powerpoint/2010/main" val="31532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Global mass conservation in IFS</a:t>
            </a:r>
            <a:endParaRPr lang="en-GB" dirty="0"/>
          </a:p>
        </p:txBody>
      </p:sp>
      <p:pic>
        <p:nvPicPr>
          <p:cNvPr id="5" name="Content Placeholder 4"/>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a:xfrm>
            <a:off x="1265123" y="936625"/>
            <a:ext cx="6613753" cy="4984750"/>
          </a:xfrm>
          <a:prstGeom prst="rect">
            <a:avLst/>
          </a:prstGeom>
        </p:spPr>
      </p:pic>
      <p:sp>
        <p:nvSpPr>
          <p:cNvPr id="4" name="Slide Number Placeholder 3"/>
          <p:cNvSpPr>
            <a:spLocks noGrp="1"/>
          </p:cNvSpPr>
          <p:nvPr>
            <p:ph type="sldNum" sz="quarter" idx="10"/>
          </p:nvPr>
        </p:nvSpPr>
        <p:spPr/>
        <p:txBody>
          <a:bodyPr/>
          <a:lstStyle/>
          <a:p>
            <a:fld id="{6B3B0B0F-E794-1244-9699-107C60B9C23A}" type="slidenum">
              <a:rPr lang="en-US" smtClean="0"/>
              <a:pPr/>
              <a:t>30</a:t>
            </a:fld>
            <a:endParaRPr lang="en-US" dirty="0"/>
          </a:p>
        </p:txBody>
      </p:sp>
    </p:spTree>
    <p:extLst>
      <p:ext uri="{BB962C8B-B14F-4D97-AF65-F5344CB8AC3E}">
        <p14:creationId xmlns:p14="http://schemas.microsoft.com/office/powerpoint/2010/main" val="718274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40" y="1215059"/>
            <a:ext cx="7543800" cy="4378060"/>
          </a:xfrm>
          <a:prstGeom prst="rect">
            <a:avLst/>
          </a:prstGeom>
        </p:spPr>
      </p:pic>
      <p:sp>
        <p:nvSpPr>
          <p:cNvPr id="3" name="Title 2"/>
          <p:cNvSpPr>
            <a:spLocks noGrp="1"/>
          </p:cNvSpPr>
          <p:nvPr>
            <p:ph type="title"/>
          </p:nvPr>
        </p:nvSpPr>
        <p:spPr/>
        <p:txBody>
          <a:bodyPr/>
          <a:lstStyle/>
          <a:p>
            <a:r>
              <a:rPr lang="en-GB" dirty="0"/>
              <a:t>Model uncertainty representation</a:t>
            </a:r>
          </a:p>
        </p:txBody>
      </p:sp>
    </p:spTree>
    <p:extLst>
      <p:ext uri="{BB962C8B-B14F-4D97-AF65-F5344CB8AC3E}">
        <p14:creationId xmlns:p14="http://schemas.microsoft.com/office/powerpoint/2010/main" val="901964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24" y="1024228"/>
            <a:ext cx="7543800" cy="4472206"/>
          </a:xfrm>
          <a:prstGeom prst="rect">
            <a:avLst/>
          </a:prstGeom>
        </p:spPr>
      </p:pic>
      <p:sp>
        <p:nvSpPr>
          <p:cNvPr id="3" name="Title 2"/>
          <p:cNvSpPr>
            <a:spLocks noGrp="1"/>
          </p:cNvSpPr>
          <p:nvPr>
            <p:ph type="title"/>
          </p:nvPr>
        </p:nvSpPr>
        <p:spPr/>
        <p:txBody>
          <a:bodyPr/>
          <a:lstStyle/>
          <a:p>
            <a:r>
              <a:rPr lang="en-GB" dirty="0"/>
              <a:t>Model uncertainty </a:t>
            </a:r>
            <a:r>
              <a:rPr lang="en-GB" dirty="0" smtClean="0"/>
              <a:t>representation</a:t>
            </a:r>
            <a:endParaRPr lang="en-GB" dirty="0"/>
          </a:p>
        </p:txBody>
      </p:sp>
    </p:spTree>
    <p:extLst>
      <p:ext uri="{BB962C8B-B14F-4D97-AF65-F5344CB8AC3E}">
        <p14:creationId xmlns:p14="http://schemas.microsoft.com/office/powerpoint/2010/main" val="146819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85" y="1206385"/>
            <a:ext cx="7543800" cy="4312709"/>
          </a:xfrm>
          <a:prstGeom prst="rect">
            <a:avLst/>
          </a:prstGeom>
        </p:spPr>
      </p:pic>
      <p:sp>
        <p:nvSpPr>
          <p:cNvPr id="3" name="Title 2"/>
          <p:cNvSpPr>
            <a:spLocks noGrp="1"/>
          </p:cNvSpPr>
          <p:nvPr>
            <p:ph type="title"/>
          </p:nvPr>
        </p:nvSpPr>
        <p:spPr/>
        <p:txBody>
          <a:bodyPr/>
          <a:lstStyle/>
          <a:p>
            <a:r>
              <a:rPr lang="en-GB" dirty="0"/>
              <a:t>Model uncertainty representation</a:t>
            </a:r>
          </a:p>
        </p:txBody>
      </p:sp>
      <p:sp>
        <p:nvSpPr>
          <p:cNvPr id="5" name="Rectangle 4"/>
          <p:cNvSpPr/>
          <p:nvPr/>
        </p:nvSpPr>
        <p:spPr>
          <a:xfrm>
            <a:off x="7136091" y="5245717"/>
            <a:ext cx="1198279" cy="546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0937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645" y="1916948"/>
            <a:ext cx="8967355" cy="3000821"/>
          </a:xfrm>
          <a:prstGeom prst="rect">
            <a:avLst/>
          </a:prstGeom>
        </p:spPr>
        <p:txBody>
          <a:bodyPr wrap="square">
            <a:spAutoFit/>
          </a:bodyPr>
          <a:lstStyle/>
          <a:p>
            <a:pPr marL="342900" indent="-342900">
              <a:lnSpc>
                <a:spcPct val="150000"/>
              </a:lnSpc>
              <a:buFont typeface="Arial" panose="020B0604020202020204" pitchFamily="34" charset="0"/>
              <a:buChar char="•"/>
            </a:pPr>
            <a:r>
              <a:rPr lang="en-GB" sz="2100" dirty="0"/>
              <a:t>Extract </a:t>
            </a:r>
            <a:r>
              <a:rPr lang="en-GB" sz="2100" i="1" dirty="0">
                <a:solidFill>
                  <a:schemeClr val="accent1">
                    <a:lumMod val="75000"/>
                  </a:schemeClr>
                </a:solidFill>
              </a:rPr>
              <a:t>predictive skill </a:t>
            </a:r>
            <a:r>
              <a:rPr lang="en-GB" sz="2100" dirty="0"/>
              <a:t>from a complete description of the </a:t>
            </a:r>
            <a:r>
              <a:rPr lang="en-GB" sz="2100" i="1" dirty="0">
                <a:solidFill>
                  <a:schemeClr val="accent1">
                    <a:lumMod val="75000"/>
                  </a:schemeClr>
                </a:solidFill>
              </a:rPr>
              <a:t>Earth-System</a:t>
            </a:r>
          </a:p>
          <a:p>
            <a:pPr marL="342900" indent="-342900">
              <a:lnSpc>
                <a:spcPct val="150000"/>
              </a:lnSpc>
              <a:buFont typeface="Arial" panose="020B0604020202020204" pitchFamily="34" charset="0"/>
              <a:buChar char="•"/>
            </a:pPr>
            <a:r>
              <a:rPr lang="en-GB" sz="2100" dirty="0"/>
              <a:t>Optimize </a:t>
            </a:r>
            <a:r>
              <a:rPr lang="en-GB" sz="2100" i="1" dirty="0">
                <a:solidFill>
                  <a:schemeClr val="accent1">
                    <a:lumMod val="75000"/>
                  </a:schemeClr>
                </a:solidFill>
              </a:rPr>
              <a:t>time-to-solution</a:t>
            </a:r>
            <a:r>
              <a:rPr lang="en-GB" sz="2100" dirty="0"/>
              <a:t>, </a:t>
            </a:r>
            <a:r>
              <a:rPr lang="en-GB" sz="2100" i="1" dirty="0">
                <a:solidFill>
                  <a:schemeClr val="accent1">
                    <a:lumMod val="75000"/>
                  </a:schemeClr>
                </a:solidFill>
              </a:rPr>
              <a:t>energy-to-solution</a:t>
            </a:r>
            <a:r>
              <a:rPr lang="en-GB" sz="2100" dirty="0"/>
              <a:t> and </a:t>
            </a:r>
            <a:r>
              <a:rPr lang="en-GB" sz="2100" i="1" dirty="0">
                <a:solidFill>
                  <a:schemeClr val="accent1">
                    <a:lumMod val="75000"/>
                  </a:schemeClr>
                </a:solidFill>
              </a:rPr>
              <a:t>information density</a:t>
            </a:r>
          </a:p>
          <a:p>
            <a:pPr marL="342900" indent="-342900">
              <a:lnSpc>
                <a:spcPct val="150000"/>
              </a:lnSpc>
              <a:buFont typeface="Arial" panose="020B0604020202020204" pitchFamily="34" charset="0"/>
              <a:buChar char="•"/>
            </a:pPr>
            <a:r>
              <a:rPr lang="en-GB" sz="2100" dirty="0"/>
              <a:t>Provide </a:t>
            </a:r>
            <a:r>
              <a:rPr lang="en-GB" sz="2100" i="1" dirty="0">
                <a:solidFill>
                  <a:schemeClr val="accent1">
                    <a:lumMod val="75000"/>
                  </a:schemeClr>
                </a:solidFill>
              </a:rPr>
              <a:t>computational efficiency </a:t>
            </a:r>
            <a:r>
              <a:rPr lang="en-GB" sz="2100" i="1" dirty="0"/>
              <a:t>to enhance </a:t>
            </a:r>
            <a:r>
              <a:rPr lang="en-GB" sz="2100" i="1" dirty="0">
                <a:solidFill>
                  <a:schemeClr val="accent1">
                    <a:lumMod val="75000"/>
                  </a:schemeClr>
                </a:solidFill>
              </a:rPr>
              <a:t>forecast reliability </a:t>
            </a:r>
          </a:p>
          <a:p>
            <a:pPr marL="342900" indent="-342900">
              <a:lnSpc>
                <a:spcPct val="150000"/>
              </a:lnSpc>
              <a:buFont typeface="Arial" panose="020B0604020202020204" pitchFamily="34" charset="0"/>
              <a:buChar char="•"/>
            </a:pPr>
            <a:r>
              <a:rPr lang="en-GB" sz="2100" dirty="0"/>
              <a:t>Apply</a:t>
            </a:r>
            <a:r>
              <a:rPr lang="en-GB" sz="2100" i="1" dirty="0">
                <a:solidFill>
                  <a:srgbClr val="1F497D">
                    <a:lumMod val="60000"/>
                    <a:lumOff val="40000"/>
                  </a:srgbClr>
                </a:solidFill>
              </a:rPr>
              <a:t> </a:t>
            </a:r>
            <a:r>
              <a:rPr lang="en-GB" sz="2100" i="1" dirty="0">
                <a:solidFill>
                  <a:schemeClr val="accent1">
                    <a:lumMod val="75000"/>
                  </a:schemeClr>
                </a:solidFill>
              </a:rPr>
              <a:t>adaptive numerical techniques and tools </a:t>
            </a:r>
            <a:r>
              <a:rPr lang="en-GB" sz="2100" dirty="0"/>
              <a:t>for forecast reliability but also for application resilience in a computing environment that itself may be subject to (partial) failure</a:t>
            </a:r>
          </a:p>
        </p:txBody>
      </p:sp>
      <p:sp>
        <p:nvSpPr>
          <p:cNvPr id="7" name="TextBox 6"/>
          <p:cNvSpPr txBox="1"/>
          <p:nvPr/>
        </p:nvSpPr>
        <p:spPr>
          <a:xfrm>
            <a:off x="1582195" y="900309"/>
            <a:ext cx="6068147" cy="461665"/>
          </a:xfrm>
          <a:prstGeom prst="rect">
            <a:avLst/>
          </a:prstGeom>
          <a:noFill/>
        </p:spPr>
        <p:txBody>
          <a:bodyPr wrap="square" rtlCol="0">
            <a:spAutoFit/>
          </a:bodyPr>
          <a:lstStyle/>
          <a:p>
            <a:pPr algn="ctr"/>
            <a:r>
              <a:rPr lang="en-GB" sz="2400" b="1" dirty="0">
                <a:solidFill>
                  <a:srgbClr val="002060"/>
                </a:solidFill>
              </a:rPr>
              <a:t>Key challenges</a:t>
            </a:r>
          </a:p>
        </p:txBody>
      </p:sp>
    </p:spTree>
    <p:extLst>
      <p:ext uri="{BB962C8B-B14F-4D97-AF65-F5344CB8AC3E}">
        <p14:creationId xmlns:p14="http://schemas.microsoft.com/office/powerpoint/2010/main" val="3355222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pPr/>
              <a:t>35</a:t>
            </a:fld>
            <a:endParaRPr lang="en-US" dirty="0"/>
          </a:p>
        </p:txBody>
      </p:sp>
      <p:sp>
        <p:nvSpPr>
          <p:cNvPr id="5" name="Content Placeholder 2"/>
          <p:cNvSpPr txBox="1">
            <a:spLocks/>
          </p:cNvSpPr>
          <p:nvPr/>
        </p:nvSpPr>
        <p:spPr>
          <a:xfrm>
            <a:off x="368585" y="59507"/>
            <a:ext cx="8798840" cy="6155035"/>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Font typeface="Arial"/>
              <a:buNone/>
            </a:pPr>
            <a:endParaRPr lang="en-GB" sz="1400" dirty="0" smtClean="0">
              <a:solidFill>
                <a:srgbClr val="064E83"/>
              </a:solidFill>
            </a:endParaRPr>
          </a:p>
          <a:p>
            <a:pPr indent="0">
              <a:buFont typeface="Arial"/>
              <a:buNone/>
            </a:pPr>
            <a:r>
              <a:rPr lang="en-GB" sz="1400" dirty="0" smtClean="0">
                <a:solidFill>
                  <a:srgbClr val="064E83"/>
                </a:solidFill>
              </a:rPr>
              <a:t> </a:t>
            </a:r>
            <a:r>
              <a:rPr lang="en-GB" sz="1400" i="1" dirty="0" smtClean="0">
                <a:solidFill>
                  <a:srgbClr val="064E83"/>
                </a:solidFill>
              </a:rPr>
              <a:t>(</a:t>
            </a:r>
            <a:r>
              <a:rPr lang="en-GB" sz="1400" i="1" dirty="0" smtClean="0">
                <a:solidFill>
                  <a:srgbClr val="064E83"/>
                </a:solidFill>
              </a:rPr>
              <a:t>open for discussion and </a:t>
            </a:r>
            <a:r>
              <a:rPr lang="en-GB" sz="1400" i="1" dirty="0" smtClean="0">
                <a:solidFill>
                  <a:srgbClr val="064E83"/>
                </a:solidFill>
              </a:rPr>
              <a:t>my </a:t>
            </a:r>
            <a:r>
              <a:rPr lang="en-GB" sz="1400" i="1" dirty="0" smtClean="0">
                <a:solidFill>
                  <a:srgbClr val="064E83"/>
                </a:solidFill>
              </a:rPr>
              <a:t>attempt to address the questions posed)</a:t>
            </a:r>
            <a:endParaRPr lang="en-GB" sz="1400" i="1" dirty="0">
              <a:solidFill>
                <a:srgbClr val="064E83"/>
              </a:solidFill>
            </a:endParaRPr>
          </a:p>
          <a:p>
            <a:pPr indent="0">
              <a:buFont typeface="Arial"/>
              <a:buNone/>
            </a:pPr>
            <a:r>
              <a:rPr lang="en-GB" sz="1400" dirty="0" smtClean="0">
                <a:solidFill>
                  <a:srgbClr val="064E83"/>
                </a:solidFill>
              </a:rPr>
              <a:t>Where do you think we ought/need to be with our ability to simulate climate, say 10 years from now?</a:t>
            </a:r>
          </a:p>
          <a:p>
            <a:pPr indent="0">
              <a:buFont typeface="Arial"/>
              <a:buNone/>
            </a:pPr>
            <a:r>
              <a:rPr lang="en-GB" sz="1400" dirty="0">
                <a:solidFill>
                  <a:srgbClr val="FF0000"/>
                </a:solidFill>
              </a:rPr>
              <a:t> </a:t>
            </a:r>
            <a:r>
              <a:rPr lang="en-GB" sz="1400" dirty="0" smtClean="0">
                <a:solidFill>
                  <a:srgbClr val="FF0000"/>
                </a:solidFill>
              </a:rPr>
              <a:t>   Follow more closely the technical ability of global NWP, while feeding back the changing nature of the boundary forcing to NWP</a:t>
            </a:r>
          </a:p>
          <a:p>
            <a:pPr indent="0">
              <a:buFont typeface="Arial"/>
              <a:buNone/>
            </a:pPr>
            <a:r>
              <a:rPr lang="en-GB" sz="1400" dirty="0" smtClean="0">
                <a:solidFill>
                  <a:srgbClr val="064E83"/>
                </a:solidFill>
              </a:rPr>
              <a:t>What should we be doing in the coming 10 years to get there? </a:t>
            </a:r>
          </a:p>
          <a:p>
            <a:pPr indent="0">
              <a:buFont typeface="Arial"/>
              <a:buNone/>
            </a:pPr>
            <a:r>
              <a:rPr lang="en-GB" sz="1400" dirty="0">
                <a:solidFill>
                  <a:srgbClr val="064E83"/>
                </a:solidFill>
              </a:rPr>
              <a:t> </a:t>
            </a:r>
            <a:r>
              <a:rPr lang="en-GB" sz="1400" dirty="0" smtClean="0">
                <a:solidFill>
                  <a:srgbClr val="064E83"/>
                </a:solidFill>
              </a:rPr>
              <a:t>  </a:t>
            </a:r>
            <a:r>
              <a:rPr lang="en-GB" sz="1400" dirty="0" smtClean="0">
                <a:solidFill>
                  <a:srgbClr val="FF0000"/>
                </a:solidFill>
              </a:rPr>
              <a:t>Use explicitly hierarchical structures to parallelise, simulate and understand multi-scale behaviour</a:t>
            </a:r>
          </a:p>
          <a:p>
            <a:pPr indent="0">
              <a:buFont typeface="Arial"/>
              <a:buNone/>
            </a:pPr>
            <a:r>
              <a:rPr lang="en-GB" sz="1400" dirty="0" smtClean="0">
                <a:solidFill>
                  <a:srgbClr val="064E83"/>
                </a:solidFill>
              </a:rPr>
              <a:t>What are the principal barriers preventing us from getting there? </a:t>
            </a:r>
          </a:p>
          <a:p>
            <a:pPr indent="0">
              <a:buFont typeface="Arial"/>
              <a:buNone/>
            </a:pPr>
            <a:r>
              <a:rPr lang="en-GB" sz="1400" dirty="0">
                <a:solidFill>
                  <a:srgbClr val="FF0000"/>
                </a:solidFill>
              </a:rPr>
              <a:t> </a:t>
            </a:r>
            <a:r>
              <a:rPr lang="en-GB" sz="1400" dirty="0" smtClean="0">
                <a:solidFill>
                  <a:srgbClr val="FF0000"/>
                </a:solidFill>
              </a:rPr>
              <a:t>  Lack of suitable numerical frameworks to advance the current state of knowledge</a:t>
            </a:r>
          </a:p>
          <a:p>
            <a:pPr indent="0">
              <a:buFont typeface="Arial"/>
              <a:buNone/>
            </a:pPr>
            <a:r>
              <a:rPr lang="en-GB" sz="1400" dirty="0" smtClean="0">
                <a:solidFill>
                  <a:srgbClr val="064E83"/>
                </a:solidFill>
              </a:rPr>
              <a:t>Is there more we could be doing collaboratively to get there? </a:t>
            </a:r>
          </a:p>
          <a:p>
            <a:pPr indent="0">
              <a:buFont typeface="Arial"/>
              <a:buNone/>
            </a:pPr>
            <a:r>
              <a:rPr lang="en-GB" sz="1400" dirty="0">
                <a:solidFill>
                  <a:srgbClr val="064E83"/>
                </a:solidFill>
              </a:rPr>
              <a:t> </a:t>
            </a:r>
            <a:r>
              <a:rPr lang="en-GB" sz="1400" dirty="0" smtClean="0">
                <a:solidFill>
                  <a:srgbClr val="064E83"/>
                </a:solidFill>
              </a:rPr>
              <a:t>  </a:t>
            </a:r>
            <a:r>
              <a:rPr lang="en-GB" sz="1400" dirty="0" smtClean="0">
                <a:solidFill>
                  <a:srgbClr val="FF0000"/>
                </a:solidFill>
              </a:rPr>
              <a:t>Enhance synergies between NWP and climate centres to advance seasonal prediction</a:t>
            </a:r>
          </a:p>
          <a:p>
            <a:pPr indent="0">
              <a:buFont typeface="Arial"/>
              <a:buNone/>
            </a:pPr>
            <a:r>
              <a:rPr lang="en-GB" sz="1400" dirty="0" smtClean="0">
                <a:solidFill>
                  <a:srgbClr val="064E83"/>
                </a:solidFill>
              </a:rPr>
              <a:t>If yes, what should we be doing to achieve this, in practice? </a:t>
            </a:r>
          </a:p>
          <a:p>
            <a:pPr indent="0">
              <a:buFont typeface="Arial"/>
              <a:buNone/>
            </a:pPr>
            <a:r>
              <a:rPr lang="en-GB" sz="1400" dirty="0">
                <a:solidFill>
                  <a:srgbClr val="FF0000"/>
                </a:solidFill>
              </a:rPr>
              <a:t> </a:t>
            </a:r>
            <a:r>
              <a:rPr lang="en-GB" sz="1400" dirty="0" smtClean="0">
                <a:solidFill>
                  <a:srgbClr val="FF0000"/>
                </a:solidFill>
              </a:rPr>
              <a:t>   Invest in people: stable 5-to-7 year funding in the spirit of ERC grants</a:t>
            </a:r>
          </a:p>
        </p:txBody>
      </p:sp>
      <p:sp>
        <p:nvSpPr>
          <p:cNvPr id="6" name="TextBox 5"/>
          <p:cNvSpPr txBox="1"/>
          <p:nvPr/>
        </p:nvSpPr>
        <p:spPr>
          <a:xfrm>
            <a:off x="3207321" y="59507"/>
            <a:ext cx="5801653" cy="369332"/>
          </a:xfrm>
          <a:prstGeom prst="rect">
            <a:avLst/>
          </a:prstGeom>
          <a:noFill/>
        </p:spPr>
        <p:txBody>
          <a:bodyPr wrap="none" rtlCol="0">
            <a:spAutoFit/>
          </a:bodyPr>
          <a:lstStyle/>
          <a:p>
            <a:r>
              <a:rPr lang="en-GB" dirty="0" smtClean="0"/>
              <a:t>Chicheley Hall meeting 2016, organised by Tim Palmer</a:t>
            </a:r>
            <a:endParaRPr lang="en-GB" dirty="0"/>
          </a:p>
        </p:txBody>
      </p:sp>
    </p:spTree>
    <p:extLst>
      <p:ext uri="{BB962C8B-B14F-4D97-AF65-F5344CB8AC3E}">
        <p14:creationId xmlns:p14="http://schemas.microsoft.com/office/powerpoint/2010/main" val="3983633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Additional slides</a:t>
            </a:r>
            <a:endParaRPr lang="en-GB" dirty="0"/>
          </a:p>
        </p:txBody>
      </p:sp>
    </p:spTree>
    <p:extLst>
      <p:ext uri="{BB962C8B-B14F-4D97-AF65-F5344CB8AC3E}">
        <p14:creationId xmlns:p14="http://schemas.microsoft.com/office/powerpoint/2010/main" val="1506700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en-GB" dirty="0" smtClean="0"/>
              <a:t>Big Data challenge: 3Vs</a:t>
            </a: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4</a:t>
            </a:fld>
            <a:endParaRPr lang="en-US" dirty="0"/>
          </a:p>
        </p:txBody>
      </p:sp>
      <p:sp>
        <p:nvSpPr>
          <p:cNvPr id="12" name="TextBox 11"/>
          <p:cNvSpPr txBox="1"/>
          <p:nvPr/>
        </p:nvSpPr>
        <p:spPr>
          <a:xfrm>
            <a:off x="5823549" y="2690363"/>
            <a:ext cx="3091424" cy="369332"/>
          </a:xfrm>
          <a:prstGeom prst="rect">
            <a:avLst/>
          </a:prstGeom>
          <a:noFill/>
        </p:spPr>
        <p:txBody>
          <a:bodyPr wrap="none" rtlCol="0">
            <a:spAutoFit/>
          </a:bodyPr>
          <a:lstStyle/>
          <a:p>
            <a:r>
              <a:rPr lang="en-GB" i="1" dirty="0" smtClean="0">
                <a:solidFill>
                  <a:srgbClr val="C00000"/>
                </a:solidFill>
              </a:rPr>
              <a:t>Variety</a:t>
            </a:r>
            <a:r>
              <a:rPr lang="en-GB" dirty="0">
                <a:solidFill>
                  <a:srgbClr val="C00000"/>
                </a:solidFill>
              </a:rPr>
              <a:t>:</a:t>
            </a:r>
            <a:r>
              <a:rPr lang="en-GB" dirty="0" smtClean="0">
                <a:solidFill>
                  <a:prstClr val="black"/>
                </a:solidFill>
              </a:rPr>
              <a:t> Increase in products</a:t>
            </a:r>
            <a:endParaRPr lang="en-GB" dirty="0">
              <a:solidFill>
                <a:prstClr val="black"/>
              </a:solidFill>
            </a:endParaRPr>
          </a:p>
        </p:txBody>
      </p:sp>
      <p:sp>
        <p:nvSpPr>
          <p:cNvPr id="13" name="TextBox 12"/>
          <p:cNvSpPr txBox="1"/>
          <p:nvPr/>
        </p:nvSpPr>
        <p:spPr>
          <a:xfrm>
            <a:off x="480582" y="1505315"/>
            <a:ext cx="7596951" cy="646331"/>
          </a:xfrm>
          <a:prstGeom prst="rect">
            <a:avLst/>
          </a:prstGeom>
          <a:noFill/>
        </p:spPr>
        <p:txBody>
          <a:bodyPr wrap="none" rtlCol="0">
            <a:spAutoFit/>
          </a:bodyPr>
          <a:lstStyle/>
          <a:p>
            <a:r>
              <a:rPr lang="en-GB" i="1" dirty="0" smtClean="0">
                <a:solidFill>
                  <a:srgbClr val="C00000"/>
                </a:solidFill>
              </a:rPr>
              <a:t>Velocity</a:t>
            </a:r>
            <a:r>
              <a:rPr lang="en-GB" dirty="0" smtClean="0">
                <a:solidFill>
                  <a:srgbClr val="C00000"/>
                </a:solidFill>
              </a:rPr>
              <a:t>:</a:t>
            </a:r>
            <a:r>
              <a:rPr lang="en-GB" dirty="0" smtClean="0">
                <a:solidFill>
                  <a:prstClr val="black"/>
                </a:solidFill>
              </a:rPr>
              <a:t> Exponentially growing data archive:  </a:t>
            </a:r>
            <a:r>
              <a:rPr lang="en-GB" i="1" dirty="0" smtClean="0">
                <a:solidFill>
                  <a:srgbClr val="1F497D">
                    <a:lumMod val="60000"/>
                    <a:lumOff val="40000"/>
                  </a:srgbClr>
                </a:solidFill>
              </a:rPr>
              <a:t>1995:</a:t>
            </a:r>
            <a:r>
              <a:rPr lang="en-GB" dirty="0" smtClean="0">
                <a:solidFill>
                  <a:srgbClr val="1F497D">
                    <a:lumMod val="60000"/>
                    <a:lumOff val="40000"/>
                  </a:srgbClr>
                </a:solidFill>
              </a:rPr>
              <a:t>     </a:t>
            </a:r>
            <a:r>
              <a:rPr lang="en-GB" i="1" dirty="0" smtClean="0">
                <a:solidFill>
                  <a:srgbClr val="1F497D">
                    <a:lumMod val="60000"/>
                    <a:lumOff val="40000"/>
                  </a:srgbClr>
                </a:solidFill>
              </a:rPr>
              <a:t>14 </a:t>
            </a:r>
            <a:r>
              <a:rPr lang="en-GB" i="1" dirty="0" err="1" smtClean="0">
                <a:solidFill>
                  <a:srgbClr val="1F497D">
                    <a:lumMod val="60000"/>
                    <a:lumOff val="40000"/>
                  </a:srgbClr>
                </a:solidFill>
              </a:rPr>
              <a:t>Tbytes</a:t>
            </a:r>
            <a:r>
              <a:rPr lang="en-GB" i="1" dirty="0" smtClean="0">
                <a:solidFill>
                  <a:srgbClr val="1F497D">
                    <a:lumMod val="60000"/>
                    <a:lumOff val="40000"/>
                  </a:srgbClr>
                </a:solidFill>
              </a:rPr>
              <a:t> / year </a:t>
            </a:r>
          </a:p>
          <a:p>
            <a:r>
              <a:rPr lang="en-GB" i="1" dirty="0">
                <a:solidFill>
                  <a:prstClr val="black"/>
                </a:solidFill>
              </a:rPr>
              <a:t> </a:t>
            </a:r>
            <a:r>
              <a:rPr lang="en-GB" i="1" dirty="0" smtClean="0">
                <a:solidFill>
                  <a:prstClr val="black"/>
                </a:solidFill>
              </a:rPr>
              <a:t>                                                                        </a:t>
            </a:r>
            <a:r>
              <a:rPr lang="en-GB" i="1" dirty="0" smtClean="0">
                <a:solidFill>
                  <a:srgbClr val="1F497D">
                    <a:lumMod val="60000"/>
                    <a:lumOff val="40000"/>
                  </a:srgbClr>
                </a:solidFill>
              </a:rPr>
              <a:t>2015:   100 </a:t>
            </a:r>
            <a:r>
              <a:rPr lang="en-GB" i="1" dirty="0" err="1" smtClean="0">
                <a:solidFill>
                  <a:srgbClr val="1F497D">
                    <a:lumMod val="60000"/>
                    <a:lumOff val="40000"/>
                  </a:srgbClr>
                </a:solidFill>
              </a:rPr>
              <a:t>Tbytes</a:t>
            </a:r>
            <a:r>
              <a:rPr lang="en-GB" i="1" dirty="0" smtClean="0">
                <a:solidFill>
                  <a:srgbClr val="1F497D">
                    <a:lumMod val="60000"/>
                    <a:lumOff val="40000"/>
                  </a:srgbClr>
                </a:solidFill>
              </a:rPr>
              <a:t> / day</a:t>
            </a:r>
            <a:endParaRPr lang="en-GB" i="1" dirty="0">
              <a:solidFill>
                <a:srgbClr val="1F497D">
                  <a:lumMod val="60000"/>
                  <a:lumOff val="40000"/>
                </a:srgbClr>
              </a:solidFill>
            </a:endParaRPr>
          </a:p>
        </p:txBody>
      </p:sp>
      <p:pic>
        <p:nvPicPr>
          <p:cNvPr id="14" name="Content Placeholder 4"/>
          <p:cNvPicPr>
            <a:picLocks noChangeAspect="1"/>
          </p:cNvPicPr>
          <p:nvPr/>
        </p:nvPicPr>
        <p:blipFill>
          <a:blip r:embed="rId2"/>
          <a:stretch>
            <a:fillRect/>
          </a:stretch>
        </p:blipFill>
        <p:spPr>
          <a:xfrm>
            <a:off x="257779" y="2858305"/>
            <a:ext cx="3948918" cy="2434277"/>
          </a:xfrm>
          <a:prstGeom prst="rect">
            <a:avLst/>
          </a:prstGeom>
        </p:spPr>
      </p:pic>
      <p:sp>
        <p:nvSpPr>
          <p:cNvPr id="15" name="Rectangle 14"/>
          <p:cNvSpPr/>
          <p:nvPr/>
        </p:nvSpPr>
        <p:spPr>
          <a:xfrm>
            <a:off x="257779" y="2211974"/>
            <a:ext cx="5010507" cy="646331"/>
          </a:xfrm>
          <a:prstGeom prst="rect">
            <a:avLst/>
          </a:prstGeom>
        </p:spPr>
        <p:txBody>
          <a:bodyPr wrap="square">
            <a:spAutoFit/>
          </a:bodyPr>
          <a:lstStyle/>
          <a:p>
            <a:r>
              <a:rPr lang="en-GB" i="1" dirty="0" smtClean="0">
                <a:solidFill>
                  <a:srgbClr val="C00000"/>
                </a:solidFill>
              </a:rPr>
              <a:t>Volume</a:t>
            </a:r>
            <a:r>
              <a:rPr lang="en-GB" dirty="0">
                <a:solidFill>
                  <a:srgbClr val="C00000"/>
                </a:solidFill>
              </a:rPr>
              <a:t>:</a:t>
            </a:r>
            <a:endParaRPr lang="en-GB" dirty="0" smtClean="0">
              <a:solidFill>
                <a:srgbClr val="C00000"/>
              </a:solidFill>
            </a:endParaRPr>
          </a:p>
          <a:p>
            <a:r>
              <a:rPr lang="en-GB" dirty="0" smtClean="0">
                <a:solidFill>
                  <a:prstClr val="black"/>
                </a:solidFill>
              </a:rPr>
              <a:t>Satellite </a:t>
            </a:r>
            <a:r>
              <a:rPr lang="en-GB" dirty="0">
                <a:solidFill>
                  <a:prstClr val="black"/>
                </a:solidFill>
              </a:rPr>
              <a:t>observations </a:t>
            </a:r>
            <a:r>
              <a:rPr lang="en-GB" dirty="0" smtClean="0">
                <a:solidFill>
                  <a:prstClr val="black"/>
                </a:solidFill>
              </a:rPr>
              <a:t>1996 – 2018 (projected)</a:t>
            </a:r>
            <a:endParaRPr lang="en-GB" dirty="0">
              <a:solidFill>
                <a:prstClr val="black"/>
              </a:solidFill>
            </a:endParaRPr>
          </a:p>
        </p:txBody>
      </p:sp>
      <p:sp>
        <p:nvSpPr>
          <p:cNvPr id="17" name="Content Placeholder 2"/>
          <p:cNvSpPr txBox="1">
            <a:spLocks/>
          </p:cNvSpPr>
          <p:nvPr/>
        </p:nvSpPr>
        <p:spPr>
          <a:xfrm>
            <a:off x="1620838" y="780931"/>
            <a:ext cx="4839101" cy="321572"/>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solidFill>
                  <a:srgbClr val="C00000"/>
                </a:solidFill>
              </a:rPr>
              <a:t>high </a:t>
            </a:r>
            <a:r>
              <a:rPr lang="en-GB" b="1" dirty="0" smtClean="0">
                <a:solidFill>
                  <a:srgbClr val="C00000"/>
                </a:solidFill>
              </a:rPr>
              <a:t>V</a:t>
            </a:r>
            <a:r>
              <a:rPr lang="en-GB" dirty="0" smtClean="0">
                <a:solidFill>
                  <a:srgbClr val="C00000"/>
                </a:solidFill>
              </a:rPr>
              <a:t>olume, high </a:t>
            </a:r>
            <a:r>
              <a:rPr lang="en-GB" b="1" dirty="0" smtClean="0">
                <a:solidFill>
                  <a:srgbClr val="C00000"/>
                </a:solidFill>
              </a:rPr>
              <a:t>V</a:t>
            </a:r>
            <a:r>
              <a:rPr lang="en-GB" dirty="0" smtClean="0">
                <a:solidFill>
                  <a:srgbClr val="C00000"/>
                </a:solidFill>
              </a:rPr>
              <a:t>elocity, high </a:t>
            </a:r>
            <a:r>
              <a:rPr lang="en-GB" b="1" dirty="0" smtClean="0">
                <a:solidFill>
                  <a:srgbClr val="C00000"/>
                </a:solidFill>
              </a:rPr>
              <a:t>V</a:t>
            </a:r>
            <a:r>
              <a:rPr lang="en-GB" dirty="0" smtClean="0">
                <a:solidFill>
                  <a:srgbClr val="C00000"/>
                </a:solidFill>
              </a:rPr>
              <a:t>ariety</a:t>
            </a:r>
          </a:p>
        </p:txBody>
      </p:sp>
      <p:pic>
        <p:nvPicPr>
          <p:cNvPr id="19" name="Content Placeholder 9"/>
          <p:cNvPicPr>
            <a:picLocks noGrp="1" noChangeAspect="1"/>
          </p:cNvPicPr>
          <p:nvPr>
            <p:ph sz="quarter" idx="14"/>
          </p:nvPr>
        </p:nvPicPr>
        <p:blipFill>
          <a:blip r:embed="rId3"/>
          <a:stretch>
            <a:fillRect/>
          </a:stretch>
        </p:blipFill>
        <p:spPr>
          <a:xfrm>
            <a:off x="4726815" y="3069819"/>
            <a:ext cx="4390061" cy="2749923"/>
          </a:xfrm>
          <a:prstGeom prst="rect">
            <a:avLst/>
          </a:prstGeom>
        </p:spPr>
      </p:pic>
    </p:spTree>
    <p:extLst>
      <p:ext uri="{BB962C8B-B14F-4D97-AF65-F5344CB8AC3E}">
        <p14:creationId xmlns:p14="http://schemas.microsoft.com/office/powerpoint/2010/main" val="36359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the global spectral transform model dead ?</a:t>
            </a:r>
            <a:endParaRPr lang="en-GB" dirty="0"/>
          </a:p>
        </p:txBody>
      </p:sp>
      <p:sp>
        <p:nvSpPr>
          <p:cNvPr id="4" name="Slide Number Placeholder 3"/>
          <p:cNvSpPr>
            <a:spLocks noGrp="1"/>
          </p:cNvSpPr>
          <p:nvPr>
            <p:ph type="sldNum" sz="quarter" idx="10"/>
          </p:nvPr>
        </p:nvSpPr>
        <p:spPr/>
        <p:txBody>
          <a:bodyPr/>
          <a:lstStyle/>
          <a:p>
            <a:fld id="{E4AB80EA-DB86-D849-B86F-15DAF31F0474}" type="slidenum">
              <a:rPr lang="en-US" smtClean="0"/>
              <a:pPr/>
              <a:t>5</a:t>
            </a:fld>
            <a:endParaRPr lang="en-US" dirty="0"/>
          </a:p>
        </p:txBody>
      </p:sp>
      <p:sp>
        <p:nvSpPr>
          <p:cNvPr id="5" name="TextBox 4"/>
          <p:cNvSpPr txBox="1"/>
          <p:nvPr/>
        </p:nvSpPr>
        <p:spPr>
          <a:xfrm>
            <a:off x="1385740" y="1140643"/>
            <a:ext cx="5128392" cy="369332"/>
          </a:xfrm>
          <a:prstGeom prst="rect">
            <a:avLst/>
          </a:prstGeom>
          <a:noFill/>
        </p:spPr>
        <p:txBody>
          <a:bodyPr wrap="none" rtlCol="0">
            <a:spAutoFit/>
          </a:bodyPr>
          <a:lstStyle/>
          <a:p>
            <a:r>
              <a:rPr lang="en-GB" dirty="0" smtClean="0"/>
              <a:t>Technology applied at ECMWF for 30+ years … </a:t>
            </a:r>
            <a:endParaRPr lang="en-GB" dirty="0"/>
          </a:p>
        </p:txBody>
      </p:sp>
    </p:spTree>
    <p:extLst>
      <p:ext uri="{BB962C8B-B14F-4D97-AF65-F5344CB8AC3E}">
        <p14:creationId xmlns:p14="http://schemas.microsoft.com/office/powerpoint/2010/main" val="1013664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SISL-semi-implicit semi-Lagrangian</a:t>
            </a:r>
            <a:endParaRPr lang="en-US"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6</a:t>
            </a:fld>
            <a:endParaRPr lang="en-US" dirty="0"/>
          </a:p>
        </p:txBody>
      </p:sp>
      <p:grpSp>
        <p:nvGrpSpPr>
          <p:cNvPr id="5" name="Group 4"/>
          <p:cNvGrpSpPr/>
          <p:nvPr/>
        </p:nvGrpSpPr>
        <p:grpSpPr>
          <a:xfrm>
            <a:off x="611188" y="1052513"/>
            <a:ext cx="7666037" cy="5138737"/>
            <a:chOff x="611188" y="1052513"/>
            <a:chExt cx="7666037" cy="5138737"/>
          </a:xfrm>
        </p:grpSpPr>
        <p:sp>
          <p:nvSpPr>
            <p:cNvPr id="6" name="Text Box 3"/>
            <p:cNvSpPr txBox="1">
              <a:spLocks noChangeArrowheads="1"/>
            </p:cNvSpPr>
            <p:nvPr/>
          </p:nvSpPr>
          <p:spPr bwMode="auto">
            <a:xfrm>
              <a:off x="2627313" y="1052513"/>
              <a:ext cx="3560590" cy="1323439"/>
            </a:xfrm>
            <a:prstGeom prst="rect">
              <a:avLst/>
            </a:prstGeom>
            <a:noFill/>
            <a:ln w="9525">
              <a:solidFill>
                <a:schemeClr val="tx1"/>
              </a:solidFill>
              <a:miter lim="800000"/>
              <a:headEnd/>
              <a:tailEnd/>
            </a:ln>
          </p:spPr>
          <p:txBody>
            <a:bodyPr wrap="none">
              <a:spAutoFit/>
            </a:bodyPr>
            <a:lstStyle/>
            <a:p>
              <a:pPr eaLnBrk="1" hangingPunct="1"/>
              <a:r>
                <a:rPr lang="en-GB" dirty="0">
                  <a:solidFill>
                    <a:schemeClr val="accent2"/>
                  </a:solidFill>
                  <a:latin typeface="Comic Sans MS" pitchFamily="66" charset="0"/>
                </a:rPr>
                <a:t>        </a:t>
              </a:r>
              <a:r>
                <a:rPr lang="en-GB" sz="2000" b="1" dirty="0">
                  <a:solidFill>
                    <a:srgbClr val="0000FF"/>
                  </a:solidFill>
                </a:rPr>
                <a:t>Grid-point space</a:t>
              </a:r>
            </a:p>
            <a:p>
              <a:pPr eaLnBrk="1" hangingPunct="1"/>
              <a:r>
                <a:rPr lang="en-GB" sz="2000" dirty="0"/>
                <a:t>   -semi-Lagrangian advection</a:t>
              </a:r>
            </a:p>
            <a:p>
              <a:pPr eaLnBrk="1" hangingPunct="1"/>
              <a:r>
                <a:rPr lang="en-GB" sz="2000" dirty="0"/>
                <a:t>   -physical parametrizations</a:t>
              </a:r>
            </a:p>
            <a:p>
              <a:pPr eaLnBrk="1" hangingPunct="1"/>
              <a:r>
                <a:rPr lang="en-GB" sz="2000" dirty="0"/>
                <a:t>   -products of terms</a:t>
              </a:r>
            </a:p>
          </p:txBody>
        </p:sp>
        <p:sp>
          <p:nvSpPr>
            <p:cNvPr id="7" name="Text Box 4"/>
            <p:cNvSpPr txBox="1">
              <a:spLocks noChangeArrowheads="1"/>
            </p:cNvSpPr>
            <p:nvPr/>
          </p:nvSpPr>
          <p:spPr bwMode="auto">
            <a:xfrm>
              <a:off x="611188" y="3082925"/>
              <a:ext cx="1566862" cy="406400"/>
            </a:xfrm>
            <a:prstGeom prst="rect">
              <a:avLst/>
            </a:prstGeom>
            <a:noFill/>
            <a:ln w="9525">
              <a:solidFill>
                <a:schemeClr val="tx1"/>
              </a:solidFill>
              <a:miter lim="800000"/>
              <a:headEnd/>
              <a:tailEnd/>
            </a:ln>
          </p:spPr>
          <p:txBody>
            <a:bodyPr wrap="none">
              <a:spAutoFit/>
            </a:bodyPr>
            <a:lstStyle/>
            <a:p>
              <a:pPr eaLnBrk="1" hangingPunct="1"/>
              <a:r>
                <a:rPr lang="en-GB" sz="2000" dirty="0">
                  <a:solidFill>
                    <a:srgbClr val="008000"/>
                  </a:solidFill>
                </a:rPr>
                <a:t>Fourier space</a:t>
              </a:r>
            </a:p>
          </p:txBody>
        </p:sp>
        <p:sp>
          <p:nvSpPr>
            <p:cNvPr id="8" name="Text Box 5"/>
            <p:cNvSpPr txBox="1">
              <a:spLocks noChangeArrowheads="1"/>
            </p:cNvSpPr>
            <p:nvPr/>
          </p:nvSpPr>
          <p:spPr bwMode="auto">
            <a:xfrm>
              <a:off x="2700338" y="4292600"/>
              <a:ext cx="3384550" cy="1381125"/>
            </a:xfrm>
            <a:prstGeom prst="rect">
              <a:avLst/>
            </a:prstGeom>
            <a:noFill/>
            <a:ln w="9525">
              <a:solidFill>
                <a:schemeClr val="tx1"/>
              </a:solidFill>
              <a:miter lim="800000"/>
              <a:headEnd/>
              <a:tailEnd/>
            </a:ln>
          </p:spPr>
          <p:txBody>
            <a:bodyPr>
              <a:spAutoFit/>
            </a:bodyPr>
            <a:lstStyle/>
            <a:p>
              <a:pPr eaLnBrk="1" hangingPunct="1"/>
              <a:r>
                <a:rPr lang="en-GB" dirty="0">
                  <a:solidFill>
                    <a:schemeClr val="accent2"/>
                  </a:solidFill>
                  <a:latin typeface="Comic Sans MS" pitchFamily="66" charset="0"/>
                </a:rPr>
                <a:t>       </a:t>
              </a:r>
              <a:r>
                <a:rPr lang="en-GB" sz="2000" b="1" dirty="0">
                  <a:solidFill>
                    <a:srgbClr val="FF0000"/>
                  </a:solidFill>
                </a:rPr>
                <a:t>Spectral space</a:t>
              </a:r>
            </a:p>
            <a:p>
              <a:pPr eaLnBrk="1" hangingPunct="1"/>
              <a:r>
                <a:rPr lang="en-GB" sz="2000" dirty="0">
                  <a:solidFill>
                    <a:schemeClr val="accent2"/>
                  </a:solidFill>
                </a:rPr>
                <a:t>   </a:t>
              </a:r>
              <a:r>
                <a:rPr lang="en-GB" sz="2000" dirty="0"/>
                <a:t>-horizontal gradients</a:t>
              </a:r>
            </a:p>
            <a:p>
              <a:pPr eaLnBrk="1" hangingPunct="1"/>
              <a:r>
                <a:rPr lang="en-GB" sz="2000" dirty="0"/>
                <a:t>   -semi-implicit calculations </a:t>
              </a:r>
            </a:p>
            <a:p>
              <a:pPr eaLnBrk="1" hangingPunct="1"/>
              <a:r>
                <a:rPr lang="en-GB" sz="2000" dirty="0"/>
                <a:t>   -horizontal diffusion</a:t>
              </a:r>
            </a:p>
          </p:txBody>
        </p:sp>
        <p:sp>
          <p:nvSpPr>
            <p:cNvPr id="9" name="Text Box 6"/>
            <p:cNvSpPr txBox="1">
              <a:spLocks noChangeArrowheads="1"/>
            </p:cNvSpPr>
            <p:nvPr/>
          </p:nvSpPr>
          <p:spPr bwMode="auto">
            <a:xfrm>
              <a:off x="1187450" y="2060575"/>
              <a:ext cx="631825" cy="406400"/>
            </a:xfrm>
            <a:prstGeom prst="rect">
              <a:avLst/>
            </a:prstGeom>
            <a:noFill/>
            <a:ln w="9525">
              <a:solidFill>
                <a:schemeClr val="tx1"/>
              </a:solidFill>
              <a:miter lim="800000"/>
              <a:headEnd/>
              <a:tailEnd/>
            </a:ln>
          </p:spPr>
          <p:txBody>
            <a:bodyPr wrap="none">
              <a:spAutoFit/>
            </a:bodyPr>
            <a:lstStyle/>
            <a:p>
              <a:pPr eaLnBrk="1" hangingPunct="1"/>
              <a:r>
                <a:rPr lang="en-GB" sz="2000" dirty="0"/>
                <a:t>FFT</a:t>
              </a:r>
            </a:p>
          </p:txBody>
        </p:sp>
        <p:sp>
          <p:nvSpPr>
            <p:cNvPr id="10" name="Text Box 7"/>
            <p:cNvSpPr txBox="1">
              <a:spLocks noChangeArrowheads="1"/>
            </p:cNvSpPr>
            <p:nvPr/>
          </p:nvSpPr>
          <p:spPr bwMode="auto">
            <a:xfrm>
              <a:off x="1263650" y="4054475"/>
              <a:ext cx="504825" cy="406400"/>
            </a:xfrm>
            <a:prstGeom prst="rect">
              <a:avLst/>
            </a:prstGeom>
            <a:noFill/>
            <a:ln w="9525">
              <a:solidFill>
                <a:schemeClr val="tx1"/>
              </a:solidFill>
              <a:miter lim="800000"/>
              <a:headEnd/>
              <a:tailEnd/>
            </a:ln>
          </p:spPr>
          <p:txBody>
            <a:bodyPr wrap="none">
              <a:spAutoFit/>
            </a:bodyPr>
            <a:lstStyle/>
            <a:p>
              <a:pPr eaLnBrk="1" hangingPunct="1"/>
              <a:r>
                <a:rPr lang="en-GB" sz="2000" dirty="0"/>
                <a:t>LT</a:t>
              </a:r>
            </a:p>
          </p:txBody>
        </p:sp>
        <p:sp>
          <p:nvSpPr>
            <p:cNvPr id="11" name="Text Box 8"/>
            <p:cNvSpPr txBox="1">
              <a:spLocks noChangeArrowheads="1"/>
            </p:cNvSpPr>
            <p:nvPr/>
          </p:nvSpPr>
          <p:spPr bwMode="auto">
            <a:xfrm>
              <a:off x="6802438" y="2128838"/>
              <a:ext cx="1441450" cy="406400"/>
            </a:xfrm>
            <a:prstGeom prst="rect">
              <a:avLst/>
            </a:prstGeom>
            <a:noFill/>
            <a:ln w="9525">
              <a:solidFill>
                <a:schemeClr val="tx1"/>
              </a:solidFill>
              <a:miter lim="800000"/>
              <a:headEnd/>
              <a:tailEnd/>
            </a:ln>
          </p:spPr>
          <p:txBody>
            <a:bodyPr wrap="none">
              <a:spAutoFit/>
            </a:bodyPr>
            <a:lstStyle/>
            <a:p>
              <a:pPr eaLnBrk="1" hangingPunct="1"/>
              <a:r>
                <a:rPr lang="en-GB" sz="2000" dirty="0"/>
                <a:t>Inverse FFT</a:t>
              </a:r>
            </a:p>
          </p:txBody>
        </p:sp>
        <p:sp>
          <p:nvSpPr>
            <p:cNvPr id="12" name="Text Box 9"/>
            <p:cNvSpPr txBox="1">
              <a:spLocks noChangeArrowheads="1"/>
            </p:cNvSpPr>
            <p:nvPr/>
          </p:nvSpPr>
          <p:spPr bwMode="auto">
            <a:xfrm>
              <a:off x="6818313" y="4030663"/>
              <a:ext cx="1314450" cy="406400"/>
            </a:xfrm>
            <a:prstGeom prst="rect">
              <a:avLst/>
            </a:prstGeom>
            <a:noFill/>
            <a:ln w="9525">
              <a:solidFill>
                <a:schemeClr val="tx1"/>
              </a:solidFill>
              <a:miter lim="800000"/>
              <a:headEnd/>
              <a:tailEnd/>
            </a:ln>
          </p:spPr>
          <p:txBody>
            <a:bodyPr wrap="none">
              <a:spAutoFit/>
            </a:bodyPr>
            <a:lstStyle/>
            <a:p>
              <a:pPr eaLnBrk="1" hangingPunct="1"/>
              <a:r>
                <a:rPr lang="en-GB" sz="2000" dirty="0"/>
                <a:t>Inverse LT</a:t>
              </a:r>
            </a:p>
          </p:txBody>
        </p:sp>
        <p:sp>
          <p:nvSpPr>
            <p:cNvPr id="13" name="Line 10"/>
            <p:cNvSpPr>
              <a:spLocks noChangeShapeType="1"/>
            </p:cNvSpPr>
            <p:nvPr/>
          </p:nvSpPr>
          <p:spPr bwMode="auto">
            <a:xfrm>
              <a:off x="1690688" y="4624388"/>
              <a:ext cx="936625" cy="604837"/>
            </a:xfrm>
            <a:prstGeom prst="line">
              <a:avLst/>
            </a:prstGeom>
            <a:noFill/>
            <a:ln w="38100">
              <a:solidFill>
                <a:schemeClr val="tx1"/>
              </a:solidFill>
              <a:round/>
              <a:headEnd/>
              <a:tailEnd type="triangle" w="med" len="med"/>
            </a:ln>
          </p:spPr>
          <p:txBody>
            <a:bodyPr/>
            <a:lstStyle/>
            <a:p>
              <a:endParaRPr lang="en-GB" dirty="0"/>
            </a:p>
          </p:txBody>
        </p:sp>
        <p:sp>
          <p:nvSpPr>
            <p:cNvPr id="14" name="Line 11"/>
            <p:cNvSpPr>
              <a:spLocks noChangeShapeType="1"/>
            </p:cNvSpPr>
            <p:nvPr/>
          </p:nvSpPr>
          <p:spPr bwMode="auto">
            <a:xfrm flipV="1">
              <a:off x="6156325" y="4632325"/>
              <a:ext cx="1146175" cy="596900"/>
            </a:xfrm>
            <a:prstGeom prst="line">
              <a:avLst/>
            </a:prstGeom>
            <a:noFill/>
            <a:ln w="38100">
              <a:solidFill>
                <a:schemeClr val="tx1"/>
              </a:solidFill>
              <a:round/>
              <a:headEnd/>
              <a:tailEnd type="triangle" w="med" len="med"/>
            </a:ln>
          </p:spPr>
          <p:txBody>
            <a:bodyPr/>
            <a:lstStyle/>
            <a:p>
              <a:endParaRPr lang="en-GB" dirty="0"/>
            </a:p>
          </p:txBody>
        </p:sp>
        <p:sp>
          <p:nvSpPr>
            <p:cNvPr id="15" name="Line 12"/>
            <p:cNvSpPr>
              <a:spLocks noChangeShapeType="1"/>
            </p:cNvSpPr>
            <p:nvPr/>
          </p:nvSpPr>
          <p:spPr bwMode="auto">
            <a:xfrm flipV="1">
              <a:off x="7715250" y="2535238"/>
              <a:ext cx="0" cy="476250"/>
            </a:xfrm>
            <a:prstGeom prst="line">
              <a:avLst/>
            </a:prstGeom>
            <a:noFill/>
            <a:ln w="38100">
              <a:solidFill>
                <a:schemeClr val="tx1"/>
              </a:solidFill>
              <a:round/>
              <a:headEnd/>
              <a:tailEnd type="triangle" w="med" len="med"/>
            </a:ln>
          </p:spPr>
          <p:txBody>
            <a:bodyPr/>
            <a:lstStyle/>
            <a:p>
              <a:endParaRPr lang="en-GB" dirty="0"/>
            </a:p>
          </p:txBody>
        </p:sp>
        <p:sp>
          <p:nvSpPr>
            <p:cNvPr id="16" name="Line 13"/>
            <p:cNvSpPr>
              <a:spLocks noChangeShapeType="1"/>
            </p:cNvSpPr>
            <p:nvPr/>
          </p:nvSpPr>
          <p:spPr bwMode="auto">
            <a:xfrm flipH="1" flipV="1">
              <a:off x="6011863" y="1341438"/>
              <a:ext cx="1157287" cy="687387"/>
            </a:xfrm>
            <a:prstGeom prst="line">
              <a:avLst/>
            </a:prstGeom>
            <a:noFill/>
            <a:ln w="38100">
              <a:solidFill>
                <a:schemeClr val="tx1"/>
              </a:solidFill>
              <a:round/>
              <a:headEnd/>
              <a:tailEnd type="triangle" w="med" len="med"/>
            </a:ln>
          </p:spPr>
          <p:txBody>
            <a:bodyPr/>
            <a:lstStyle/>
            <a:p>
              <a:endParaRPr lang="en-GB" dirty="0"/>
            </a:p>
          </p:txBody>
        </p:sp>
        <p:sp>
          <p:nvSpPr>
            <p:cNvPr id="17" name="Line 14"/>
            <p:cNvSpPr>
              <a:spLocks noChangeShapeType="1"/>
            </p:cNvSpPr>
            <p:nvPr/>
          </p:nvSpPr>
          <p:spPr bwMode="auto">
            <a:xfrm flipV="1">
              <a:off x="1476375" y="2535238"/>
              <a:ext cx="0" cy="476250"/>
            </a:xfrm>
            <a:prstGeom prst="line">
              <a:avLst/>
            </a:prstGeom>
            <a:noFill/>
            <a:ln w="38100">
              <a:solidFill>
                <a:schemeClr val="tx1"/>
              </a:solidFill>
              <a:round/>
              <a:headEnd type="triangle" w="med" len="med"/>
              <a:tailEnd/>
            </a:ln>
          </p:spPr>
          <p:txBody>
            <a:bodyPr/>
            <a:lstStyle/>
            <a:p>
              <a:endParaRPr lang="en-GB" dirty="0"/>
            </a:p>
          </p:txBody>
        </p:sp>
        <p:sp>
          <p:nvSpPr>
            <p:cNvPr id="18" name="Line 15"/>
            <p:cNvSpPr>
              <a:spLocks noChangeShapeType="1"/>
            </p:cNvSpPr>
            <p:nvPr/>
          </p:nvSpPr>
          <p:spPr bwMode="auto">
            <a:xfrm flipH="1">
              <a:off x="1554163" y="1412875"/>
              <a:ext cx="917575" cy="558800"/>
            </a:xfrm>
            <a:prstGeom prst="line">
              <a:avLst/>
            </a:prstGeom>
            <a:noFill/>
            <a:ln w="38100">
              <a:solidFill>
                <a:schemeClr val="tx1"/>
              </a:solidFill>
              <a:round/>
              <a:headEnd/>
              <a:tailEnd type="triangle" w="med" len="med"/>
            </a:ln>
          </p:spPr>
          <p:txBody>
            <a:bodyPr/>
            <a:lstStyle/>
            <a:p>
              <a:endParaRPr lang="en-GB" dirty="0"/>
            </a:p>
          </p:txBody>
        </p:sp>
        <p:sp>
          <p:nvSpPr>
            <p:cNvPr id="19" name="Line 16"/>
            <p:cNvSpPr>
              <a:spLocks noChangeShapeType="1"/>
            </p:cNvSpPr>
            <p:nvPr/>
          </p:nvSpPr>
          <p:spPr bwMode="auto">
            <a:xfrm flipH="1" flipV="1">
              <a:off x="1476375" y="3529013"/>
              <a:ext cx="0" cy="476250"/>
            </a:xfrm>
            <a:prstGeom prst="line">
              <a:avLst/>
            </a:prstGeom>
            <a:noFill/>
            <a:ln w="38100">
              <a:solidFill>
                <a:schemeClr val="tx1"/>
              </a:solidFill>
              <a:round/>
              <a:headEnd type="triangle" w="med" len="med"/>
              <a:tailEnd/>
            </a:ln>
          </p:spPr>
          <p:txBody>
            <a:bodyPr/>
            <a:lstStyle/>
            <a:p>
              <a:endParaRPr lang="en-GB" dirty="0"/>
            </a:p>
          </p:txBody>
        </p:sp>
        <p:sp>
          <p:nvSpPr>
            <p:cNvPr id="20" name="Text Box 17"/>
            <p:cNvSpPr txBox="1">
              <a:spLocks noChangeArrowheads="1"/>
            </p:cNvSpPr>
            <p:nvPr/>
          </p:nvSpPr>
          <p:spPr bwMode="auto">
            <a:xfrm>
              <a:off x="6710363" y="3054350"/>
              <a:ext cx="1566862" cy="406400"/>
            </a:xfrm>
            <a:prstGeom prst="rect">
              <a:avLst/>
            </a:prstGeom>
            <a:noFill/>
            <a:ln w="9525">
              <a:solidFill>
                <a:schemeClr val="tx1"/>
              </a:solidFill>
              <a:miter lim="800000"/>
              <a:headEnd/>
              <a:tailEnd/>
            </a:ln>
          </p:spPr>
          <p:txBody>
            <a:bodyPr wrap="none">
              <a:spAutoFit/>
            </a:bodyPr>
            <a:lstStyle/>
            <a:p>
              <a:pPr eaLnBrk="1" hangingPunct="1"/>
              <a:r>
                <a:rPr lang="en-GB" sz="2000" dirty="0">
                  <a:solidFill>
                    <a:srgbClr val="008000"/>
                  </a:solidFill>
                </a:rPr>
                <a:t>Fourier space</a:t>
              </a:r>
            </a:p>
          </p:txBody>
        </p:sp>
        <p:sp>
          <p:nvSpPr>
            <p:cNvPr id="21" name="Line 18"/>
            <p:cNvSpPr>
              <a:spLocks noChangeShapeType="1"/>
            </p:cNvSpPr>
            <p:nvPr/>
          </p:nvSpPr>
          <p:spPr bwMode="auto">
            <a:xfrm flipV="1">
              <a:off x="7715250" y="3460750"/>
              <a:ext cx="0" cy="544513"/>
            </a:xfrm>
            <a:prstGeom prst="line">
              <a:avLst/>
            </a:prstGeom>
            <a:noFill/>
            <a:ln w="38100">
              <a:solidFill>
                <a:schemeClr val="tx1"/>
              </a:solidFill>
              <a:round/>
              <a:headEnd/>
              <a:tailEnd type="triangle" w="med" len="med"/>
            </a:ln>
          </p:spPr>
          <p:txBody>
            <a:bodyPr/>
            <a:lstStyle/>
            <a:p>
              <a:endParaRPr lang="en-GB" dirty="0"/>
            </a:p>
          </p:txBody>
        </p:sp>
        <p:sp>
          <p:nvSpPr>
            <p:cNvPr id="22" name="Text Box 19"/>
            <p:cNvSpPr txBox="1">
              <a:spLocks noChangeArrowheads="1"/>
            </p:cNvSpPr>
            <p:nvPr/>
          </p:nvSpPr>
          <p:spPr bwMode="auto">
            <a:xfrm>
              <a:off x="1187450" y="5734050"/>
              <a:ext cx="5886450" cy="457200"/>
            </a:xfrm>
            <a:prstGeom prst="rect">
              <a:avLst/>
            </a:prstGeom>
            <a:noFill/>
            <a:ln w="9525">
              <a:noFill/>
              <a:miter lim="800000"/>
              <a:headEnd/>
              <a:tailEnd/>
            </a:ln>
          </p:spPr>
          <p:txBody>
            <a:bodyPr wrap="none">
              <a:spAutoFit/>
            </a:bodyPr>
            <a:lstStyle/>
            <a:p>
              <a:r>
                <a:rPr lang="en-GB" sz="2000" dirty="0"/>
                <a:t>FFT: Fast Fourier Transform</a:t>
              </a:r>
              <a:r>
                <a:rPr lang="en-GB" dirty="0"/>
                <a:t>,  </a:t>
              </a:r>
              <a:r>
                <a:rPr lang="en-GB" sz="2000" dirty="0"/>
                <a:t>LT: Legendre Transform</a:t>
              </a:r>
            </a:p>
          </p:txBody>
        </p:sp>
        <p:sp>
          <p:nvSpPr>
            <p:cNvPr id="23" name="Text Box 21"/>
            <p:cNvSpPr txBox="1">
              <a:spLocks noChangeArrowheads="1"/>
            </p:cNvSpPr>
            <p:nvPr/>
          </p:nvSpPr>
          <p:spPr bwMode="auto">
            <a:xfrm>
              <a:off x="3132138" y="2420938"/>
              <a:ext cx="2381250" cy="641350"/>
            </a:xfrm>
            <a:prstGeom prst="rect">
              <a:avLst/>
            </a:prstGeom>
            <a:noFill/>
            <a:ln w="9525">
              <a:noFill/>
              <a:miter lim="800000"/>
              <a:headEnd/>
              <a:tailEnd/>
            </a:ln>
          </p:spPr>
          <p:txBody>
            <a:bodyPr wrap="none">
              <a:spAutoFit/>
            </a:bodyPr>
            <a:lstStyle/>
            <a:p>
              <a:pPr eaLnBrk="1" hangingPunct="1"/>
              <a:r>
                <a:rPr lang="en-GB" sz="1800" dirty="0">
                  <a:solidFill>
                    <a:srgbClr val="000000"/>
                  </a:solidFill>
                  <a:latin typeface="Arial" pitchFamily="34" charset="0"/>
                </a:rPr>
                <a:t>No grid-staggering of </a:t>
              </a:r>
            </a:p>
            <a:p>
              <a:pPr eaLnBrk="1" hangingPunct="1"/>
              <a:r>
                <a:rPr lang="en-GB" sz="1800" dirty="0">
                  <a:solidFill>
                    <a:srgbClr val="000000"/>
                  </a:solidFill>
                  <a:latin typeface="Arial" pitchFamily="34" charset="0"/>
                </a:rPr>
                <a:t>prognostic variables</a:t>
              </a:r>
            </a:p>
          </p:txBody>
        </p:sp>
      </p:grpSp>
      <p:sp>
        <p:nvSpPr>
          <p:cNvPr id="3" name="Oval 2"/>
          <p:cNvSpPr/>
          <p:nvPr/>
        </p:nvSpPr>
        <p:spPr>
          <a:xfrm>
            <a:off x="2700337" y="4005263"/>
            <a:ext cx="3311525" cy="1876922"/>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64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2210" y="542249"/>
            <a:ext cx="8584291" cy="5742433"/>
          </a:xfrm>
          <a:prstGeom prst="rect">
            <a:avLst/>
          </a:prstGeom>
        </p:spPr>
      </p:pic>
      <p:sp>
        <p:nvSpPr>
          <p:cNvPr id="3" name="TextBox 2"/>
          <p:cNvSpPr txBox="1"/>
          <p:nvPr/>
        </p:nvSpPr>
        <p:spPr>
          <a:xfrm>
            <a:off x="372210" y="142732"/>
            <a:ext cx="5211683" cy="369332"/>
          </a:xfrm>
          <a:prstGeom prst="rect">
            <a:avLst/>
          </a:prstGeom>
          <a:noFill/>
        </p:spPr>
        <p:txBody>
          <a:bodyPr wrap="none" rtlCol="0">
            <a:spAutoFit/>
          </a:bodyPr>
          <a:lstStyle/>
          <a:p>
            <a:r>
              <a:rPr lang="en-GB" dirty="0" smtClean="0"/>
              <a:t>MPI communication cost at large core counts …  </a:t>
            </a:r>
            <a:endParaRPr lang="en-GB" dirty="0"/>
          </a:p>
        </p:txBody>
      </p:sp>
      <p:sp>
        <p:nvSpPr>
          <p:cNvPr id="2" name="Oval 1"/>
          <p:cNvSpPr/>
          <p:nvPr/>
        </p:nvSpPr>
        <p:spPr>
          <a:xfrm>
            <a:off x="7909097" y="2244437"/>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7909097" y="4125884"/>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7792348" y="5551116"/>
            <a:ext cx="1351652" cy="369332"/>
          </a:xfrm>
          <a:prstGeom prst="rect">
            <a:avLst/>
          </a:prstGeom>
          <a:noFill/>
        </p:spPr>
        <p:txBody>
          <a:bodyPr wrap="none" rtlCol="0">
            <a:spAutoFit/>
          </a:bodyPr>
          <a:lstStyle/>
          <a:p>
            <a:r>
              <a:rPr lang="en-GB" dirty="0" smtClean="0"/>
              <a:t>230K cores</a:t>
            </a:r>
            <a:endParaRPr lang="en-GB" dirty="0"/>
          </a:p>
        </p:txBody>
      </p:sp>
    </p:spTree>
    <p:extLst>
      <p:ext uri="{BB962C8B-B14F-4D97-AF65-F5344CB8AC3E}">
        <p14:creationId xmlns:p14="http://schemas.microsoft.com/office/powerpoint/2010/main" val="9649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solidFill>
                  <a:srgbClr val="6C8AAF"/>
                </a:solidFill>
              </a:rPr>
              <a:t>Application performance XC30</a:t>
            </a:r>
            <a:endParaRPr lang="en-GB" dirty="0">
              <a:solidFill>
                <a:srgbClr val="6C8AAF"/>
              </a:solidFill>
            </a:endParaRPr>
          </a:p>
        </p:txBody>
      </p:sp>
      <p:sp>
        <p:nvSpPr>
          <p:cNvPr id="4" name="Slide Number Placeholder 3"/>
          <p:cNvSpPr>
            <a:spLocks noGrp="1"/>
          </p:cNvSpPr>
          <p:nvPr>
            <p:ph type="sldNum" sz="quarter" idx="10"/>
          </p:nvPr>
        </p:nvSpPr>
        <p:spPr>
          <a:prstGeom prst="rect">
            <a:avLst/>
          </a:prstGeom>
        </p:spPr>
        <p:txBody>
          <a:bodyPr/>
          <a:lstStyle/>
          <a:p>
            <a:fld id="{E4AB80EA-DB86-D849-B86F-15DAF31F0474}" type="slidenum">
              <a:rPr lang="en-US" smtClean="0"/>
              <a:pPr/>
              <a:t>8</a:t>
            </a:fld>
            <a:endParaRPr lang="en-US" dirty="0"/>
          </a:p>
        </p:txBody>
      </p:sp>
      <p:graphicFrame>
        <p:nvGraphicFramePr>
          <p:cNvPr id="6" name="Chart 5"/>
          <p:cNvGraphicFramePr/>
          <p:nvPr>
            <p:extLst/>
          </p:nvPr>
        </p:nvGraphicFramePr>
        <p:xfrm>
          <a:off x="574675" y="1032170"/>
          <a:ext cx="8049779" cy="478818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74675" y="5923884"/>
            <a:ext cx="7483780" cy="369332"/>
          </a:xfrm>
          <a:prstGeom prst="rect">
            <a:avLst/>
          </a:prstGeom>
          <a:noFill/>
        </p:spPr>
        <p:txBody>
          <a:bodyPr wrap="none" rtlCol="0">
            <a:spAutoFit/>
          </a:bodyPr>
          <a:lstStyle/>
          <a:p>
            <a:r>
              <a:rPr lang="en-GB" dirty="0" smtClean="0">
                <a:solidFill>
                  <a:srgbClr val="6C8AAF"/>
                </a:solidFill>
              </a:rPr>
              <a:t>TCo1279 on 360 nodes</a:t>
            </a:r>
            <a:r>
              <a:rPr lang="en-GB" dirty="0" smtClean="0"/>
              <a:t>; </a:t>
            </a:r>
            <a:r>
              <a:rPr lang="en-GB" dirty="0" smtClean="0">
                <a:solidFill>
                  <a:srgbClr val="FF0000"/>
                </a:solidFill>
              </a:rPr>
              <a:t>TCo1999 on 720 nodes </a:t>
            </a:r>
            <a:r>
              <a:rPr lang="en-GB" dirty="0" smtClean="0"/>
              <a:t>; </a:t>
            </a:r>
            <a:r>
              <a:rPr lang="en-GB" dirty="0" err="1" smtClean="0"/>
              <a:t>dt</a:t>
            </a:r>
            <a:r>
              <a:rPr lang="en-GB" dirty="0" smtClean="0"/>
              <a:t>=450s; 48h forecast</a:t>
            </a:r>
            <a:endParaRPr lang="en-GB" dirty="0"/>
          </a:p>
        </p:txBody>
      </p:sp>
      <p:sp>
        <p:nvSpPr>
          <p:cNvPr id="9" name="TextBox 8"/>
          <p:cNvSpPr txBox="1"/>
          <p:nvPr/>
        </p:nvSpPr>
        <p:spPr>
          <a:xfrm>
            <a:off x="5049981" y="2670463"/>
            <a:ext cx="979755" cy="369332"/>
          </a:xfrm>
          <a:prstGeom prst="rect">
            <a:avLst/>
          </a:prstGeom>
          <a:noFill/>
        </p:spPr>
        <p:txBody>
          <a:bodyPr wrap="none" rtlCol="0">
            <a:spAutoFit/>
          </a:bodyPr>
          <a:lstStyle/>
          <a:p>
            <a:r>
              <a:rPr lang="en-GB" dirty="0" err="1" smtClean="0"/>
              <a:t>Alltoallv</a:t>
            </a:r>
            <a:endParaRPr lang="en-GB" dirty="0"/>
          </a:p>
        </p:txBody>
      </p:sp>
      <p:sp>
        <p:nvSpPr>
          <p:cNvPr id="10" name="TextBox 9"/>
          <p:cNvSpPr txBox="1"/>
          <p:nvPr/>
        </p:nvSpPr>
        <p:spPr>
          <a:xfrm>
            <a:off x="6906490" y="2001981"/>
            <a:ext cx="979755" cy="369332"/>
          </a:xfrm>
          <a:prstGeom prst="rect">
            <a:avLst/>
          </a:prstGeom>
          <a:noFill/>
        </p:spPr>
        <p:txBody>
          <a:bodyPr wrap="none" rtlCol="0">
            <a:spAutoFit/>
          </a:bodyPr>
          <a:lstStyle/>
          <a:p>
            <a:r>
              <a:rPr lang="en-GB" dirty="0" err="1" smtClean="0"/>
              <a:t>Alltoallv</a:t>
            </a:r>
            <a:endParaRPr lang="en-GB" dirty="0"/>
          </a:p>
        </p:txBody>
      </p:sp>
      <p:sp>
        <p:nvSpPr>
          <p:cNvPr id="11" name="TextBox 10"/>
          <p:cNvSpPr txBox="1"/>
          <p:nvPr/>
        </p:nvSpPr>
        <p:spPr>
          <a:xfrm>
            <a:off x="2773918" y="3241595"/>
            <a:ext cx="1723549" cy="369332"/>
          </a:xfrm>
          <a:prstGeom prst="rect">
            <a:avLst/>
          </a:prstGeom>
          <a:noFill/>
        </p:spPr>
        <p:txBody>
          <a:bodyPr wrap="none" rtlCol="0">
            <a:spAutoFit/>
          </a:bodyPr>
          <a:lstStyle/>
          <a:p>
            <a:r>
              <a:rPr lang="en-GB" dirty="0" err="1" smtClean="0"/>
              <a:t>MPI_send</a:t>
            </a:r>
            <a:r>
              <a:rPr lang="en-GB" dirty="0" smtClean="0"/>
              <a:t>/</a:t>
            </a:r>
            <a:r>
              <a:rPr lang="en-GB" dirty="0" err="1" smtClean="0"/>
              <a:t>recv</a:t>
            </a:r>
            <a:endParaRPr lang="en-GB" dirty="0"/>
          </a:p>
        </p:txBody>
      </p:sp>
      <p:sp>
        <p:nvSpPr>
          <p:cNvPr id="13" name="TextBox 12"/>
          <p:cNvSpPr txBox="1"/>
          <p:nvPr/>
        </p:nvSpPr>
        <p:spPr>
          <a:xfrm>
            <a:off x="814549" y="1482068"/>
            <a:ext cx="1723549" cy="369332"/>
          </a:xfrm>
          <a:prstGeom prst="rect">
            <a:avLst/>
          </a:prstGeom>
          <a:noFill/>
        </p:spPr>
        <p:txBody>
          <a:bodyPr wrap="none" rtlCol="0">
            <a:spAutoFit/>
          </a:bodyPr>
          <a:lstStyle/>
          <a:p>
            <a:r>
              <a:rPr lang="en-GB" dirty="0" err="1" smtClean="0"/>
              <a:t>MPI_send</a:t>
            </a:r>
            <a:r>
              <a:rPr lang="en-GB" dirty="0" smtClean="0"/>
              <a:t>/</a:t>
            </a:r>
            <a:r>
              <a:rPr lang="en-GB" dirty="0" err="1" smtClean="0"/>
              <a:t>recv</a:t>
            </a:r>
            <a:endParaRPr lang="en-GB" dirty="0"/>
          </a:p>
        </p:txBody>
      </p:sp>
    </p:spTree>
    <p:extLst>
      <p:ext uri="{BB962C8B-B14F-4D97-AF65-F5344CB8AC3E}">
        <p14:creationId xmlns:p14="http://schemas.microsoft.com/office/powerpoint/2010/main" val="516756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Time-to-solution at 13km</a:t>
            </a:r>
            <a:endParaRPr lang="en-US" dirty="0"/>
          </a:p>
        </p:txBody>
      </p:sp>
      <p:pic>
        <p:nvPicPr>
          <p:cNvPr id="5" name="Content Placeholder 4"/>
          <p:cNvPicPr>
            <a:picLocks noGrp="1"/>
          </p:cNvPicPr>
          <p:nvPr>
            <p:ph sz="quarter" idx="14"/>
          </p:nvPr>
        </p:nvPicPr>
        <p:blipFill>
          <a:blip r:embed="rId2"/>
          <a:stretch>
            <a:fillRect/>
          </a:stretch>
        </p:blipFill>
        <p:spPr>
          <a:xfrm>
            <a:off x="1186705" y="936625"/>
            <a:ext cx="6770590" cy="4984750"/>
          </a:xfrm>
          <a:prstGeom prst="rect">
            <a:avLst/>
          </a:prstGeom>
        </p:spPr>
      </p:pic>
      <p:sp>
        <p:nvSpPr>
          <p:cNvPr id="4" name="Slide Number Placeholder 3"/>
          <p:cNvSpPr>
            <a:spLocks noGrp="1"/>
          </p:cNvSpPr>
          <p:nvPr>
            <p:ph type="sldNum" sz="quarter" idx="10"/>
          </p:nvPr>
        </p:nvSpPr>
        <p:spPr/>
        <p:txBody>
          <a:bodyPr/>
          <a:lstStyle/>
          <a:p>
            <a:fld id="{6B3B0B0F-E794-1244-9699-107C60B9C23A}" type="slidenum">
              <a:rPr lang="en-US" smtClean="0"/>
              <a:pPr/>
              <a:t>9</a:t>
            </a:fld>
            <a:endParaRPr lang="en-US" dirty="0"/>
          </a:p>
        </p:txBody>
      </p:sp>
      <p:sp>
        <p:nvSpPr>
          <p:cNvPr id="6" name="TextBox 5"/>
          <p:cNvSpPr txBox="1"/>
          <p:nvPr/>
        </p:nvSpPr>
        <p:spPr>
          <a:xfrm>
            <a:off x="3115349" y="5830962"/>
            <a:ext cx="3872663" cy="307777"/>
          </a:xfrm>
          <a:prstGeom prst="rect">
            <a:avLst/>
          </a:prstGeom>
          <a:noFill/>
        </p:spPr>
        <p:txBody>
          <a:bodyPr wrap="none" rtlCol="0">
            <a:spAutoFit/>
          </a:bodyPr>
          <a:lstStyle/>
          <a:p>
            <a:r>
              <a:rPr lang="en-US" sz="1400" i="1" dirty="0" smtClean="0">
                <a:solidFill>
                  <a:schemeClr val="accent1"/>
                </a:solidFill>
              </a:rPr>
              <a:t>(Michalakes et al, NGGPS AVEC report, 2015)</a:t>
            </a:r>
            <a:endParaRPr lang="en-US" sz="1400" i="1" dirty="0">
              <a:solidFill>
                <a:schemeClr val="accent1"/>
              </a:solidFill>
            </a:endParaRPr>
          </a:p>
        </p:txBody>
      </p:sp>
      <p:cxnSp>
        <p:nvCxnSpPr>
          <p:cNvPr id="7" name="Straight Connector 6"/>
          <p:cNvCxnSpPr/>
          <p:nvPr/>
        </p:nvCxnSpPr>
        <p:spPr>
          <a:xfrm flipV="1">
            <a:off x="2505335" y="2372135"/>
            <a:ext cx="0" cy="67953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33453" y="2002803"/>
            <a:ext cx="543764" cy="369332"/>
          </a:xfrm>
          <a:prstGeom prst="rect">
            <a:avLst/>
          </a:prstGeom>
          <a:noFill/>
        </p:spPr>
        <p:txBody>
          <a:bodyPr wrap="none" rtlCol="0">
            <a:spAutoFit/>
          </a:bodyPr>
          <a:lstStyle/>
          <a:p>
            <a:r>
              <a:rPr lang="en-US" dirty="0" smtClean="0"/>
              <a:t>IFS</a:t>
            </a:r>
            <a:endParaRPr lang="en-US" dirty="0"/>
          </a:p>
        </p:txBody>
      </p:sp>
      <p:sp>
        <p:nvSpPr>
          <p:cNvPr id="3" name="TextBox 2"/>
          <p:cNvSpPr txBox="1"/>
          <p:nvPr/>
        </p:nvSpPr>
        <p:spPr>
          <a:xfrm>
            <a:off x="2025436" y="4117188"/>
            <a:ext cx="2326278" cy="369332"/>
          </a:xfrm>
          <a:prstGeom prst="rect">
            <a:avLst/>
          </a:prstGeom>
          <a:noFill/>
        </p:spPr>
        <p:txBody>
          <a:bodyPr wrap="none" rtlCol="0">
            <a:spAutoFit/>
          </a:bodyPr>
          <a:lstStyle/>
          <a:p>
            <a:r>
              <a:rPr lang="en-GB" dirty="0"/>
              <a:t>u</a:t>
            </a:r>
            <a:r>
              <a:rPr lang="en-GB" dirty="0" smtClean="0"/>
              <a:t>se FV discretization</a:t>
            </a:r>
            <a:endParaRPr lang="en-GB" dirty="0"/>
          </a:p>
        </p:txBody>
      </p:sp>
    </p:spTree>
    <p:extLst>
      <p:ext uri="{BB962C8B-B14F-4D97-AF65-F5344CB8AC3E}">
        <p14:creationId xmlns:p14="http://schemas.microsoft.com/office/powerpoint/2010/main" val="25465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CMWF Light 4:3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mmitte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rgbClr val="009900"/>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rgbClr val="009900"/>
            </a:solidFill>
            <a:effectLst/>
            <a:latin typeface="Comic Sans MS" pitchFamily="66" charset="0"/>
          </a:defRPr>
        </a:defPPr>
      </a:lstStyle>
    </a:lnDef>
  </a:objectDefaults>
  <a:extraClrSchemeLst>
    <a:extraClrScheme>
      <a:clrScheme name="Committe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mitte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mitte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mitte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mitte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mitte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mitte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Apex.thmx</Template>
  <TotalTime>23106</TotalTime>
  <Words>1623</Words>
  <Application>Microsoft Office PowerPoint</Application>
  <PresentationFormat>On-screen Show (4:3)</PresentationFormat>
  <Paragraphs>275</Paragraphs>
  <Slides>36</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ＭＳ Ｐゴシック</vt:lpstr>
      <vt:lpstr>Arial</vt:lpstr>
      <vt:lpstr>Arial </vt:lpstr>
      <vt:lpstr>Arial Black</vt:lpstr>
      <vt:lpstr>Calibri</vt:lpstr>
      <vt:lpstr>Calibri Light</vt:lpstr>
      <vt:lpstr>Cambria</vt:lpstr>
      <vt:lpstr>Comic Sans MS</vt:lpstr>
      <vt:lpstr>Droid Sans Devanagari</vt:lpstr>
      <vt:lpstr>Optima</vt:lpstr>
      <vt:lpstr>Symbol</vt:lpstr>
      <vt:lpstr>Times New Roman</vt:lpstr>
      <vt:lpstr>Wingdings</vt:lpstr>
      <vt:lpstr>ECMWF Light 4:3 blue</vt:lpstr>
      <vt:lpstr>1_Committee</vt:lpstr>
      <vt:lpstr>PowerPoint Presentation</vt:lpstr>
      <vt:lpstr>Fit for the future …</vt:lpstr>
      <vt:lpstr>Affordability – the art and cost of computing</vt:lpstr>
      <vt:lpstr>Big Data challenge: 3Vs</vt:lpstr>
      <vt:lpstr>Is the global spectral transform model dead ?</vt:lpstr>
      <vt:lpstr>SISL-semi-implicit semi-Lagrangian</vt:lpstr>
      <vt:lpstr>PowerPoint Presentation</vt:lpstr>
      <vt:lpstr>Application performance XC30</vt:lpstr>
      <vt:lpstr>Time-to-solution at 13km</vt:lpstr>
      <vt:lpstr>Scaling efficiency at 3km</vt:lpstr>
      <vt:lpstr>Time-to-solution 3km</vt:lpstr>
      <vt:lpstr>RAPS14 performance</vt:lpstr>
      <vt:lpstr>A new grid for ECMWF</vt:lpstr>
      <vt:lpstr>Equations beyond the hydrostatic system</vt:lpstr>
      <vt:lpstr>PowerPoint Presentation</vt:lpstr>
      <vt:lpstr>PowerPoint Presentation</vt:lpstr>
      <vt:lpstr>PowerPoint Presentation</vt:lpstr>
      <vt:lpstr>PowerPoint Presentation</vt:lpstr>
      <vt:lpstr>PowerPoint Presentation</vt:lpstr>
      <vt:lpstr>PowerPoint Presentation</vt:lpstr>
      <vt:lpstr>“Resolved (lsp)” precipitation</vt:lpstr>
      <vt:lpstr>CSET  RF10</vt:lpstr>
      <vt:lpstr>Consistent and efficient dual (dry+moist) mass flux + K-diffusion + cloud treatment</vt:lpstr>
      <vt:lpstr>How does the model actually create BL clouds?</vt:lpstr>
      <vt:lpstr>Example 2: Ocean-sea-ice-wave-coupling</vt:lpstr>
      <vt:lpstr>How complex are the coupled processes over land and ocean/sea-ice?</vt:lpstr>
      <vt:lpstr>Coupled ocean vs uncoupled simulation </vt:lpstr>
      <vt:lpstr>Coupled Processes at the surface interface: What are the challenges?</vt:lpstr>
      <vt:lpstr>  </vt:lpstr>
      <vt:lpstr>Global mass conservation in IFS</vt:lpstr>
      <vt:lpstr>Model uncertainty representation</vt:lpstr>
      <vt:lpstr>Model uncertainty representation</vt:lpstr>
      <vt:lpstr>Model uncertainty representation</vt:lpstr>
      <vt:lpstr>PowerPoint Presentation</vt:lpstr>
      <vt:lpstr>PowerPoint Presentation</vt:lpstr>
      <vt:lpstr>Additional slides</vt:lpstr>
    </vt:vector>
  </TitlesOfParts>
  <Company>ECMWF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Hine</dc:creator>
  <cp:lastModifiedBy>Nils Wedi</cp:lastModifiedBy>
  <cp:revision>480</cp:revision>
  <cp:lastPrinted>2015-10-09T18:48:26Z</cp:lastPrinted>
  <dcterms:created xsi:type="dcterms:W3CDTF">2015-02-06T10:24:34Z</dcterms:created>
  <dcterms:modified xsi:type="dcterms:W3CDTF">2016-04-21T19:49:00Z</dcterms:modified>
</cp:coreProperties>
</file>